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8.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notesMasterIdLst>
    <p:notesMasterId r:id="rId58"/>
  </p:notesMasterIdLst>
  <p:sldIdLst>
    <p:sldId id="505" r:id="rId10"/>
    <p:sldId id="3389" r:id="rId11"/>
    <p:sldId id="3393" r:id="rId12"/>
    <p:sldId id="435" r:id="rId13"/>
    <p:sldId id="538" r:id="rId14"/>
    <p:sldId id="295" r:id="rId15"/>
    <p:sldId id="308" r:id="rId16"/>
    <p:sldId id="276" r:id="rId17"/>
    <p:sldId id="277" r:id="rId18"/>
    <p:sldId id="275" r:id="rId19"/>
    <p:sldId id="3190" r:id="rId20"/>
    <p:sldId id="367" r:id="rId21"/>
    <p:sldId id="3390" r:id="rId22"/>
    <p:sldId id="322" r:id="rId23"/>
    <p:sldId id="3232" r:id="rId24"/>
    <p:sldId id="3391" r:id="rId25"/>
    <p:sldId id="3394" r:id="rId26"/>
    <p:sldId id="3395" r:id="rId27"/>
    <p:sldId id="310" r:id="rId28"/>
    <p:sldId id="3396" r:id="rId29"/>
    <p:sldId id="3397" r:id="rId30"/>
    <p:sldId id="3398" r:id="rId31"/>
    <p:sldId id="3399" r:id="rId32"/>
    <p:sldId id="3400" r:id="rId33"/>
    <p:sldId id="3401" r:id="rId34"/>
    <p:sldId id="3402" r:id="rId35"/>
    <p:sldId id="3403" r:id="rId36"/>
    <p:sldId id="425" r:id="rId37"/>
    <p:sldId id="438" r:id="rId38"/>
    <p:sldId id="500" r:id="rId39"/>
    <p:sldId id="456" r:id="rId40"/>
    <p:sldId id="303" r:id="rId41"/>
    <p:sldId id="3238" r:id="rId42"/>
    <p:sldId id="385" r:id="rId43"/>
    <p:sldId id="311" r:id="rId44"/>
    <p:sldId id="659" r:id="rId45"/>
    <p:sldId id="3244" r:id="rId46"/>
    <p:sldId id="365" r:id="rId47"/>
    <p:sldId id="502" r:id="rId48"/>
    <p:sldId id="452" r:id="rId49"/>
    <p:sldId id="3392" r:id="rId50"/>
    <p:sldId id="372" r:id="rId51"/>
    <p:sldId id="366" r:id="rId52"/>
    <p:sldId id="501" r:id="rId53"/>
    <p:sldId id="660" r:id="rId54"/>
    <p:sldId id="3377" r:id="rId55"/>
    <p:sldId id="3404" r:id="rId56"/>
    <p:sldId id="3376" r:id="rId57"/>
  </p:sldIdLst>
  <p:sldSz cx="12192000" cy="6858000"/>
  <p:notesSz cx="7023100" cy="9309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C473BDBA-24AE-49E7-AB46-5121F714E2EF}">
          <p14:sldIdLst>
            <p14:sldId id="505"/>
            <p14:sldId id="3389"/>
            <p14:sldId id="3393"/>
            <p14:sldId id="435"/>
            <p14:sldId id="538"/>
            <p14:sldId id="295"/>
            <p14:sldId id="308"/>
            <p14:sldId id="276"/>
            <p14:sldId id="277"/>
            <p14:sldId id="275"/>
            <p14:sldId id="3190"/>
            <p14:sldId id="367"/>
            <p14:sldId id="3390"/>
            <p14:sldId id="322"/>
            <p14:sldId id="3232"/>
            <p14:sldId id="3391"/>
            <p14:sldId id="3394"/>
            <p14:sldId id="3395"/>
            <p14:sldId id="310"/>
            <p14:sldId id="3396"/>
            <p14:sldId id="3397"/>
            <p14:sldId id="3398"/>
            <p14:sldId id="3399"/>
            <p14:sldId id="3400"/>
            <p14:sldId id="3401"/>
            <p14:sldId id="3402"/>
            <p14:sldId id="3403"/>
          </p14:sldIdLst>
        </p14:section>
        <p14:section name="Standardavsnitt" id="{2B59B320-F250-489A-918A-63A37F4D067D}">
          <p14:sldIdLst>
            <p14:sldId id="425"/>
            <p14:sldId id="438"/>
            <p14:sldId id="500"/>
            <p14:sldId id="456"/>
            <p14:sldId id="303"/>
            <p14:sldId id="3238"/>
            <p14:sldId id="385"/>
            <p14:sldId id="311"/>
            <p14:sldId id="659"/>
            <p14:sldId id="3244"/>
            <p14:sldId id="365"/>
            <p14:sldId id="502"/>
            <p14:sldId id="452"/>
            <p14:sldId id="3392"/>
            <p14:sldId id="372"/>
            <p14:sldId id="366"/>
            <p14:sldId id="501"/>
            <p14:sldId id="660"/>
            <p14:sldId id="3377"/>
            <p14:sldId id="3404"/>
            <p14:sldId id="33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993"/>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4089" autoAdjust="0"/>
  </p:normalViewPr>
  <p:slideViewPr>
    <p:cSldViewPr snapToGrid="0">
      <p:cViewPr varScale="1">
        <p:scale>
          <a:sx n="84" d="100"/>
          <a:sy n="84" d="100"/>
        </p:scale>
        <p:origin x="1440" y="90"/>
      </p:cViewPr>
      <p:guideLst/>
    </p:cSldViewPr>
  </p:slideViewPr>
  <p:outlineViewPr>
    <p:cViewPr>
      <p:scale>
        <a:sx n="33" d="100"/>
        <a:sy n="33" d="100"/>
      </p:scale>
      <p:origin x="0" y="-556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9F2C6-E90E-4375-91CE-247ABBAF582E}"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AF21A4FE-3C94-421D-A891-8DA3C8CE61F7}">
      <dgm:prSet custT="1"/>
      <dgm:spPr/>
      <dgm:t>
        <a:bodyPr/>
        <a:lstStyle/>
        <a:p>
          <a:r>
            <a:rPr lang="en-US" sz="2400" dirty="0" err="1"/>
            <a:t>Tydlighet</a:t>
          </a:r>
          <a:r>
            <a:rPr lang="en-US" sz="2400" dirty="0"/>
            <a:t> vid </a:t>
          </a:r>
          <a:r>
            <a:rPr lang="en-US" sz="2400" dirty="0" err="1"/>
            <a:t>upphandling</a:t>
          </a:r>
          <a:r>
            <a:rPr lang="en-US" sz="2400" dirty="0"/>
            <a:t> och </a:t>
          </a:r>
          <a:r>
            <a:rPr lang="en-US" sz="2400" dirty="0" err="1"/>
            <a:t>genomförande</a:t>
          </a:r>
          <a:endParaRPr lang="en-US" sz="2400" dirty="0"/>
        </a:p>
      </dgm:t>
    </dgm:pt>
    <dgm:pt modelId="{D17F7A50-B8AB-4A78-935F-839540A9CDE4}" type="parTrans" cxnId="{656142CB-3553-4F86-A484-4D287040C525}">
      <dgm:prSet/>
      <dgm:spPr/>
      <dgm:t>
        <a:bodyPr/>
        <a:lstStyle/>
        <a:p>
          <a:endParaRPr lang="en-US"/>
        </a:p>
      </dgm:t>
    </dgm:pt>
    <dgm:pt modelId="{F4A44859-E661-456E-9D1E-918417F74E6F}" type="sibTrans" cxnId="{656142CB-3553-4F86-A484-4D287040C525}">
      <dgm:prSet/>
      <dgm:spPr/>
      <dgm:t>
        <a:bodyPr/>
        <a:lstStyle/>
        <a:p>
          <a:endParaRPr lang="en-US"/>
        </a:p>
      </dgm:t>
    </dgm:pt>
    <dgm:pt modelId="{3300E7E0-5FA6-4D71-BCF5-D1F422941FF1}">
      <dgm:prSet custT="1"/>
      <dgm:spPr/>
      <dgm:t>
        <a:bodyPr/>
        <a:lstStyle/>
        <a:p>
          <a:r>
            <a:rPr lang="en-US" sz="2400" dirty="0" err="1"/>
            <a:t>Ökad</a:t>
          </a:r>
          <a:r>
            <a:rPr lang="en-US" sz="2400" dirty="0"/>
            <a:t> </a:t>
          </a:r>
          <a:r>
            <a:rPr lang="en-US" sz="2400" dirty="0" err="1"/>
            <a:t>jämförbarhet</a:t>
          </a:r>
          <a:r>
            <a:rPr lang="en-US" sz="2400" dirty="0"/>
            <a:t> och </a:t>
          </a:r>
          <a:r>
            <a:rPr lang="en-US" sz="2400" dirty="0" err="1"/>
            <a:t>likvärdig</a:t>
          </a:r>
          <a:r>
            <a:rPr lang="en-US" sz="2400" dirty="0"/>
            <a:t> </a:t>
          </a:r>
          <a:r>
            <a:rPr lang="en-US" sz="2400" dirty="0" err="1"/>
            <a:t>kvalitet</a:t>
          </a:r>
          <a:endParaRPr lang="en-US" sz="2400" dirty="0"/>
        </a:p>
      </dgm:t>
    </dgm:pt>
    <dgm:pt modelId="{AF6E3D9B-F21F-4C5F-9816-663E0D0542A0}" type="parTrans" cxnId="{4E631450-5154-47B4-97C3-5962374D599E}">
      <dgm:prSet/>
      <dgm:spPr/>
      <dgm:t>
        <a:bodyPr/>
        <a:lstStyle/>
        <a:p>
          <a:endParaRPr lang="en-US"/>
        </a:p>
      </dgm:t>
    </dgm:pt>
    <dgm:pt modelId="{ADDA2B6D-D14E-4C48-9117-D7B99C66CFC7}" type="sibTrans" cxnId="{4E631450-5154-47B4-97C3-5962374D599E}">
      <dgm:prSet/>
      <dgm:spPr/>
      <dgm:t>
        <a:bodyPr/>
        <a:lstStyle/>
        <a:p>
          <a:endParaRPr lang="en-US"/>
        </a:p>
      </dgm:t>
    </dgm:pt>
    <dgm:pt modelId="{AB8C1D1F-F67C-49D4-B204-5671B052E1DC}">
      <dgm:prSet custT="1"/>
      <dgm:spPr/>
      <dgm:t>
        <a:bodyPr/>
        <a:lstStyle/>
        <a:p>
          <a:r>
            <a:rPr lang="en-US" sz="2400" dirty="0" err="1"/>
            <a:t>Eventuellt</a:t>
          </a:r>
          <a:r>
            <a:rPr lang="en-US" sz="2400" dirty="0"/>
            <a:t> </a:t>
          </a:r>
          <a:r>
            <a:rPr lang="en-US" sz="2400" dirty="0" err="1"/>
            <a:t>behövs</a:t>
          </a:r>
          <a:r>
            <a:rPr lang="en-US" sz="2400" dirty="0"/>
            <a:t> </a:t>
          </a:r>
          <a:r>
            <a:rPr lang="en-US" sz="2400" dirty="0" err="1"/>
            <a:t>mer</a:t>
          </a:r>
          <a:r>
            <a:rPr lang="en-US" sz="2400" dirty="0"/>
            <a:t> </a:t>
          </a:r>
          <a:r>
            <a:rPr lang="en-US" sz="2400" dirty="0" err="1"/>
            <a:t>resurser</a:t>
          </a:r>
          <a:r>
            <a:rPr lang="en-US" sz="2400" dirty="0"/>
            <a:t> </a:t>
          </a:r>
        </a:p>
      </dgm:t>
    </dgm:pt>
    <dgm:pt modelId="{053D11E3-1B85-4EFF-A29A-3DF2DA84E950}" type="parTrans" cxnId="{3B1DB612-C651-4D80-85FB-414A1B56B262}">
      <dgm:prSet/>
      <dgm:spPr/>
      <dgm:t>
        <a:bodyPr/>
        <a:lstStyle/>
        <a:p>
          <a:endParaRPr lang="en-US"/>
        </a:p>
      </dgm:t>
    </dgm:pt>
    <dgm:pt modelId="{F4DB29C8-11DE-463C-BD6A-AFC319756713}" type="sibTrans" cxnId="{3B1DB612-C651-4D80-85FB-414A1B56B262}">
      <dgm:prSet/>
      <dgm:spPr/>
      <dgm:t>
        <a:bodyPr/>
        <a:lstStyle/>
        <a:p>
          <a:endParaRPr lang="en-US"/>
        </a:p>
      </dgm:t>
    </dgm:pt>
    <dgm:pt modelId="{3E8CB616-76F9-40EB-A6DC-3D3A3F7B285C}">
      <dgm:prSet custT="1"/>
      <dgm:spPr/>
      <dgm:t>
        <a:bodyPr/>
        <a:lstStyle/>
        <a:p>
          <a:r>
            <a:rPr lang="en-US" sz="2400" dirty="0" err="1"/>
            <a:t>Ansvaret</a:t>
          </a:r>
          <a:r>
            <a:rPr lang="en-US" sz="2400" dirty="0"/>
            <a:t> för </a:t>
          </a:r>
          <a:r>
            <a:rPr lang="en-US" sz="2400" dirty="0" err="1"/>
            <a:t>revisionen</a:t>
          </a:r>
          <a:r>
            <a:rPr lang="en-US" sz="2400" dirty="0"/>
            <a:t> </a:t>
          </a:r>
          <a:r>
            <a:rPr lang="en-US" sz="2400" dirty="0" err="1"/>
            <a:t>har</a:t>
          </a:r>
          <a:r>
            <a:rPr lang="en-US" sz="2400" dirty="0"/>
            <a:t> </a:t>
          </a:r>
          <a:r>
            <a:rPr lang="en-US" sz="2400" dirty="0" err="1"/>
            <a:t>inte</a:t>
          </a:r>
          <a:r>
            <a:rPr lang="en-US" sz="2400" dirty="0"/>
            <a:t> </a:t>
          </a:r>
          <a:r>
            <a:rPr lang="en-US" sz="2400" dirty="0" err="1"/>
            <a:t>flyttats</a:t>
          </a:r>
          <a:r>
            <a:rPr lang="en-US" sz="2400" dirty="0"/>
            <a:t> – dock </a:t>
          </a:r>
          <a:r>
            <a:rPr lang="en-US" sz="2400" dirty="0" err="1"/>
            <a:t>ges</a:t>
          </a:r>
          <a:r>
            <a:rPr lang="en-US" sz="2400" dirty="0"/>
            <a:t> </a:t>
          </a:r>
          <a:r>
            <a:rPr lang="en-US" sz="2400" dirty="0" err="1"/>
            <a:t>sakkunnigt</a:t>
          </a:r>
          <a:r>
            <a:rPr lang="en-US" sz="2400" dirty="0"/>
            <a:t> </a:t>
          </a:r>
          <a:r>
            <a:rPr lang="en-US" sz="2400" dirty="0" err="1"/>
            <a:t>biträde</a:t>
          </a:r>
          <a:r>
            <a:rPr lang="en-US" sz="2400" dirty="0"/>
            <a:t> </a:t>
          </a:r>
          <a:r>
            <a:rPr lang="en-US" sz="2400" dirty="0" err="1"/>
            <a:t>utrymme</a:t>
          </a:r>
          <a:r>
            <a:rPr lang="en-US" sz="2400" dirty="0"/>
            <a:t> </a:t>
          </a:r>
          <a:r>
            <a:rPr lang="en-US" sz="2400" dirty="0" err="1"/>
            <a:t>att</a:t>
          </a:r>
          <a:r>
            <a:rPr lang="en-US" sz="2400" dirty="0"/>
            <a:t> </a:t>
          </a:r>
          <a:r>
            <a:rPr lang="en-US" sz="2400" dirty="0" err="1"/>
            <a:t>arbeta</a:t>
          </a:r>
          <a:r>
            <a:rPr lang="en-US" sz="2400" dirty="0"/>
            <a:t> </a:t>
          </a:r>
          <a:r>
            <a:rPr lang="en-US" sz="2400" dirty="0" err="1"/>
            <a:t>självständigt</a:t>
          </a:r>
          <a:r>
            <a:rPr lang="en-US" sz="2400" dirty="0"/>
            <a:t> </a:t>
          </a:r>
          <a:r>
            <a:rPr lang="en-US" sz="2400" dirty="0" err="1"/>
            <a:t>inom</a:t>
          </a:r>
          <a:r>
            <a:rPr lang="en-US" sz="2400" dirty="0"/>
            <a:t> ramen för </a:t>
          </a:r>
          <a:r>
            <a:rPr lang="en-US" sz="2400" dirty="0" err="1"/>
            <a:t>standarden</a:t>
          </a:r>
          <a:endParaRPr lang="en-US" sz="2400" dirty="0"/>
        </a:p>
      </dgm:t>
    </dgm:pt>
    <dgm:pt modelId="{16640544-82F1-40A9-B7DF-F9DF9CD0E504}" type="parTrans" cxnId="{2F575D18-69E8-4018-A308-F882FF3C8A88}">
      <dgm:prSet/>
      <dgm:spPr/>
      <dgm:t>
        <a:bodyPr/>
        <a:lstStyle/>
        <a:p>
          <a:endParaRPr lang="en-US"/>
        </a:p>
      </dgm:t>
    </dgm:pt>
    <dgm:pt modelId="{6602DA3D-F215-49F4-99F5-157B26AABAAE}" type="sibTrans" cxnId="{2F575D18-69E8-4018-A308-F882FF3C8A88}">
      <dgm:prSet/>
      <dgm:spPr/>
      <dgm:t>
        <a:bodyPr/>
        <a:lstStyle/>
        <a:p>
          <a:endParaRPr lang="en-US"/>
        </a:p>
      </dgm:t>
    </dgm:pt>
    <dgm:pt modelId="{4C75AEB1-00C1-4FBA-B37A-9D0D9167B98D}" type="pres">
      <dgm:prSet presAssocID="{9099F2C6-E90E-4375-91CE-247ABBAF582E}" presName="root" presStyleCnt="0">
        <dgm:presLayoutVars>
          <dgm:dir/>
          <dgm:resizeHandles val="exact"/>
        </dgm:presLayoutVars>
      </dgm:prSet>
      <dgm:spPr/>
    </dgm:pt>
    <dgm:pt modelId="{44F8E2A4-EFCC-46FF-8D95-06DDFFD870F3}" type="pres">
      <dgm:prSet presAssocID="{9099F2C6-E90E-4375-91CE-247ABBAF582E}" presName="container" presStyleCnt="0">
        <dgm:presLayoutVars>
          <dgm:dir/>
          <dgm:resizeHandles val="exact"/>
        </dgm:presLayoutVars>
      </dgm:prSet>
      <dgm:spPr/>
    </dgm:pt>
    <dgm:pt modelId="{BC1ABF44-9158-429A-857E-5560B235857A}" type="pres">
      <dgm:prSet presAssocID="{AF21A4FE-3C94-421D-A891-8DA3C8CE61F7}" presName="compNode" presStyleCnt="0"/>
      <dgm:spPr/>
    </dgm:pt>
    <dgm:pt modelId="{7DB039FF-C13C-41F8-9AF8-A7B571607DF2}" type="pres">
      <dgm:prSet presAssocID="{AF21A4FE-3C94-421D-A891-8DA3C8CE61F7}" presName="iconBgRect" presStyleLbl="bgShp" presStyleIdx="0" presStyleCnt="4"/>
      <dgm:spPr/>
    </dgm:pt>
    <dgm:pt modelId="{1369BCB8-E57C-400A-BFA6-E75BBC37C03A}" type="pres">
      <dgm:prSet presAssocID="{AF21A4FE-3C94-421D-A891-8DA3C8CE61F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apeldiagram med hel fyllning"/>
        </a:ext>
      </dgm:extLst>
    </dgm:pt>
    <dgm:pt modelId="{616B969C-D782-4E62-8C3E-2ABCD35B85B7}" type="pres">
      <dgm:prSet presAssocID="{AF21A4FE-3C94-421D-A891-8DA3C8CE61F7}" presName="spaceRect" presStyleCnt="0"/>
      <dgm:spPr/>
    </dgm:pt>
    <dgm:pt modelId="{C7D37A98-5ACE-432D-A197-F4F62D16AC42}" type="pres">
      <dgm:prSet presAssocID="{AF21A4FE-3C94-421D-A891-8DA3C8CE61F7}" presName="textRect" presStyleLbl="revTx" presStyleIdx="0" presStyleCnt="4">
        <dgm:presLayoutVars>
          <dgm:chMax val="1"/>
          <dgm:chPref val="1"/>
        </dgm:presLayoutVars>
      </dgm:prSet>
      <dgm:spPr/>
    </dgm:pt>
    <dgm:pt modelId="{5303D11E-3991-4A01-B40D-51EE35A00520}" type="pres">
      <dgm:prSet presAssocID="{F4A44859-E661-456E-9D1E-918417F74E6F}" presName="sibTrans" presStyleLbl="sibTrans2D1" presStyleIdx="0" presStyleCnt="0"/>
      <dgm:spPr/>
    </dgm:pt>
    <dgm:pt modelId="{EE81D6DB-300E-4816-8131-96F6BBECE325}" type="pres">
      <dgm:prSet presAssocID="{3300E7E0-5FA6-4D71-BCF5-D1F422941FF1}" presName="compNode" presStyleCnt="0"/>
      <dgm:spPr/>
    </dgm:pt>
    <dgm:pt modelId="{7BD15D88-178C-467A-9D2B-0BFB87952665}" type="pres">
      <dgm:prSet presAssocID="{3300E7E0-5FA6-4D71-BCF5-D1F422941FF1}" presName="iconBgRect" presStyleLbl="bgShp" presStyleIdx="1" presStyleCnt="4"/>
      <dgm:spPr/>
    </dgm:pt>
    <dgm:pt modelId="{52EE63F0-DFD1-4C8E-86FB-838E30643225}" type="pres">
      <dgm:prSet presAssocID="{3300E7E0-5FA6-4D71-BCF5-D1F422941FF1}"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8765F316-1B79-496B-A2C4-267C0E9A54BF}" type="pres">
      <dgm:prSet presAssocID="{3300E7E0-5FA6-4D71-BCF5-D1F422941FF1}" presName="spaceRect" presStyleCnt="0"/>
      <dgm:spPr/>
    </dgm:pt>
    <dgm:pt modelId="{548B5C1C-0BF9-4333-A69B-A0C1FA4B8F10}" type="pres">
      <dgm:prSet presAssocID="{3300E7E0-5FA6-4D71-BCF5-D1F422941FF1}" presName="textRect" presStyleLbl="revTx" presStyleIdx="1" presStyleCnt="4">
        <dgm:presLayoutVars>
          <dgm:chMax val="1"/>
          <dgm:chPref val="1"/>
        </dgm:presLayoutVars>
      </dgm:prSet>
      <dgm:spPr/>
    </dgm:pt>
    <dgm:pt modelId="{CB6F17D1-AD0C-4D8A-BF49-856C61DB30F6}" type="pres">
      <dgm:prSet presAssocID="{ADDA2B6D-D14E-4C48-9117-D7B99C66CFC7}" presName="sibTrans" presStyleLbl="sibTrans2D1" presStyleIdx="0" presStyleCnt="0"/>
      <dgm:spPr/>
    </dgm:pt>
    <dgm:pt modelId="{D4984E3B-1979-42BC-A0BD-A52158073F5B}" type="pres">
      <dgm:prSet presAssocID="{AB8C1D1F-F67C-49D4-B204-5671B052E1DC}" presName="compNode" presStyleCnt="0"/>
      <dgm:spPr/>
    </dgm:pt>
    <dgm:pt modelId="{B89BB4DD-C207-4F57-90BB-4B09EC73722B}" type="pres">
      <dgm:prSet presAssocID="{AB8C1D1F-F67C-49D4-B204-5671B052E1DC}" presName="iconBgRect" presStyleLbl="bgShp" presStyleIdx="2" presStyleCnt="4"/>
      <dgm:spPr/>
    </dgm:pt>
    <dgm:pt modelId="{6B038190-919E-4B55-B6B8-3CA484E7589F}" type="pres">
      <dgm:prSet presAssocID="{AB8C1D1F-F67C-49D4-B204-5671B052E1DC}"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upp med människor kontur"/>
        </a:ext>
      </dgm:extLst>
    </dgm:pt>
    <dgm:pt modelId="{FA304A47-7FC4-4CBF-8B4A-675CC395D63A}" type="pres">
      <dgm:prSet presAssocID="{AB8C1D1F-F67C-49D4-B204-5671B052E1DC}" presName="spaceRect" presStyleCnt="0"/>
      <dgm:spPr/>
    </dgm:pt>
    <dgm:pt modelId="{5ECB9E82-E2DC-4E3A-BED2-E3C461E7B3F2}" type="pres">
      <dgm:prSet presAssocID="{AB8C1D1F-F67C-49D4-B204-5671B052E1DC}" presName="textRect" presStyleLbl="revTx" presStyleIdx="2" presStyleCnt="4">
        <dgm:presLayoutVars>
          <dgm:chMax val="1"/>
          <dgm:chPref val="1"/>
        </dgm:presLayoutVars>
      </dgm:prSet>
      <dgm:spPr/>
    </dgm:pt>
    <dgm:pt modelId="{E76FAEA0-C05C-42CA-BAE2-352AC26C56CD}" type="pres">
      <dgm:prSet presAssocID="{F4DB29C8-11DE-463C-BD6A-AFC319756713}" presName="sibTrans" presStyleLbl="sibTrans2D1" presStyleIdx="0" presStyleCnt="0"/>
      <dgm:spPr/>
    </dgm:pt>
    <dgm:pt modelId="{6491E5F4-1743-4CB3-90BD-C401316ED47E}" type="pres">
      <dgm:prSet presAssocID="{3E8CB616-76F9-40EB-A6DC-3D3A3F7B285C}" presName="compNode" presStyleCnt="0"/>
      <dgm:spPr/>
    </dgm:pt>
    <dgm:pt modelId="{C0E4C2D1-D3A2-496B-9453-1E8BDC028AB2}" type="pres">
      <dgm:prSet presAssocID="{3E8CB616-76F9-40EB-A6DC-3D3A3F7B285C}" presName="iconBgRect" presStyleLbl="bgShp" presStyleIdx="3" presStyleCnt="4"/>
      <dgm:spPr/>
    </dgm:pt>
    <dgm:pt modelId="{F588BE07-B744-4904-8F3C-87C1022B7E81}" type="pres">
      <dgm:prSet presAssocID="{3E8CB616-76F9-40EB-A6DC-3D3A3F7B28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arning"/>
        </a:ext>
      </dgm:extLst>
    </dgm:pt>
    <dgm:pt modelId="{B070D196-22DF-4846-BA52-34B7FB74EA83}" type="pres">
      <dgm:prSet presAssocID="{3E8CB616-76F9-40EB-A6DC-3D3A3F7B285C}" presName="spaceRect" presStyleCnt="0"/>
      <dgm:spPr/>
    </dgm:pt>
    <dgm:pt modelId="{2933F6D2-31B6-4592-8126-DD426811ADB4}" type="pres">
      <dgm:prSet presAssocID="{3E8CB616-76F9-40EB-A6DC-3D3A3F7B285C}" presName="textRect" presStyleLbl="revTx" presStyleIdx="3" presStyleCnt="4">
        <dgm:presLayoutVars>
          <dgm:chMax val="1"/>
          <dgm:chPref val="1"/>
        </dgm:presLayoutVars>
      </dgm:prSet>
      <dgm:spPr/>
    </dgm:pt>
  </dgm:ptLst>
  <dgm:cxnLst>
    <dgm:cxn modelId="{3B1DB612-C651-4D80-85FB-414A1B56B262}" srcId="{9099F2C6-E90E-4375-91CE-247ABBAF582E}" destId="{AB8C1D1F-F67C-49D4-B204-5671B052E1DC}" srcOrd="2" destOrd="0" parTransId="{053D11E3-1B85-4EFF-A29A-3DF2DA84E950}" sibTransId="{F4DB29C8-11DE-463C-BD6A-AFC319756713}"/>
    <dgm:cxn modelId="{2F575D18-69E8-4018-A308-F882FF3C8A88}" srcId="{9099F2C6-E90E-4375-91CE-247ABBAF582E}" destId="{3E8CB616-76F9-40EB-A6DC-3D3A3F7B285C}" srcOrd="3" destOrd="0" parTransId="{16640544-82F1-40A9-B7DF-F9DF9CD0E504}" sibTransId="{6602DA3D-F215-49F4-99F5-157B26AABAAE}"/>
    <dgm:cxn modelId="{9BEFF22B-2149-4398-9894-2C02CEEC4579}" type="presOf" srcId="{AF21A4FE-3C94-421D-A891-8DA3C8CE61F7}" destId="{C7D37A98-5ACE-432D-A197-F4F62D16AC42}" srcOrd="0" destOrd="0" presId="urn:microsoft.com/office/officeart/2018/2/layout/IconCircleList"/>
    <dgm:cxn modelId="{C86E6C3F-B13C-4A06-8C93-4B75891B9ED7}" type="presOf" srcId="{AB8C1D1F-F67C-49D4-B204-5671B052E1DC}" destId="{5ECB9E82-E2DC-4E3A-BED2-E3C461E7B3F2}" srcOrd="0" destOrd="0" presId="urn:microsoft.com/office/officeart/2018/2/layout/IconCircleList"/>
    <dgm:cxn modelId="{4E631450-5154-47B4-97C3-5962374D599E}" srcId="{9099F2C6-E90E-4375-91CE-247ABBAF582E}" destId="{3300E7E0-5FA6-4D71-BCF5-D1F422941FF1}" srcOrd="1" destOrd="0" parTransId="{AF6E3D9B-F21F-4C5F-9816-663E0D0542A0}" sibTransId="{ADDA2B6D-D14E-4C48-9117-D7B99C66CFC7}"/>
    <dgm:cxn modelId="{73FB6D73-A40F-4CE4-83AD-C5D0B7A05266}" type="presOf" srcId="{F4DB29C8-11DE-463C-BD6A-AFC319756713}" destId="{E76FAEA0-C05C-42CA-BAE2-352AC26C56CD}" srcOrd="0" destOrd="0" presId="urn:microsoft.com/office/officeart/2018/2/layout/IconCircleList"/>
    <dgm:cxn modelId="{A054E8A9-6701-448E-8BB3-4DA67C06B342}" type="presOf" srcId="{3E8CB616-76F9-40EB-A6DC-3D3A3F7B285C}" destId="{2933F6D2-31B6-4592-8126-DD426811ADB4}" srcOrd="0" destOrd="0" presId="urn:microsoft.com/office/officeart/2018/2/layout/IconCircleList"/>
    <dgm:cxn modelId="{917891AA-2FE9-4413-84EB-606FD299285D}" type="presOf" srcId="{3300E7E0-5FA6-4D71-BCF5-D1F422941FF1}" destId="{548B5C1C-0BF9-4333-A69B-A0C1FA4B8F10}" srcOrd="0" destOrd="0" presId="urn:microsoft.com/office/officeart/2018/2/layout/IconCircleList"/>
    <dgm:cxn modelId="{5B1919C8-8B35-4BD0-93DB-0F0F8674B8B3}" type="presOf" srcId="{F4A44859-E661-456E-9D1E-918417F74E6F}" destId="{5303D11E-3991-4A01-B40D-51EE35A00520}" srcOrd="0" destOrd="0" presId="urn:microsoft.com/office/officeart/2018/2/layout/IconCircleList"/>
    <dgm:cxn modelId="{656142CB-3553-4F86-A484-4D287040C525}" srcId="{9099F2C6-E90E-4375-91CE-247ABBAF582E}" destId="{AF21A4FE-3C94-421D-A891-8DA3C8CE61F7}" srcOrd="0" destOrd="0" parTransId="{D17F7A50-B8AB-4A78-935F-839540A9CDE4}" sibTransId="{F4A44859-E661-456E-9D1E-918417F74E6F}"/>
    <dgm:cxn modelId="{CCA41DEC-F258-4EA9-861D-8F418CE8C7C2}" type="presOf" srcId="{9099F2C6-E90E-4375-91CE-247ABBAF582E}" destId="{4C75AEB1-00C1-4FBA-B37A-9D0D9167B98D}" srcOrd="0" destOrd="0" presId="urn:microsoft.com/office/officeart/2018/2/layout/IconCircleList"/>
    <dgm:cxn modelId="{D0039CF6-A5FB-4981-9A05-708B797B7039}" type="presOf" srcId="{ADDA2B6D-D14E-4C48-9117-D7B99C66CFC7}" destId="{CB6F17D1-AD0C-4D8A-BF49-856C61DB30F6}" srcOrd="0" destOrd="0" presId="urn:microsoft.com/office/officeart/2018/2/layout/IconCircleList"/>
    <dgm:cxn modelId="{E28CCB56-C238-4B35-B3BE-CEA949789DA9}" type="presParOf" srcId="{4C75AEB1-00C1-4FBA-B37A-9D0D9167B98D}" destId="{44F8E2A4-EFCC-46FF-8D95-06DDFFD870F3}" srcOrd="0" destOrd="0" presId="urn:microsoft.com/office/officeart/2018/2/layout/IconCircleList"/>
    <dgm:cxn modelId="{322F80EC-B0C2-458C-98FA-A79AB95BE460}" type="presParOf" srcId="{44F8E2A4-EFCC-46FF-8D95-06DDFFD870F3}" destId="{BC1ABF44-9158-429A-857E-5560B235857A}" srcOrd="0" destOrd="0" presId="urn:microsoft.com/office/officeart/2018/2/layout/IconCircleList"/>
    <dgm:cxn modelId="{55327DDA-9E7E-4E46-834A-755C928FBE00}" type="presParOf" srcId="{BC1ABF44-9158-429A-857E-5560B235857A}" destId="{7DB039FF-C13C-41F8-9AF8-A7B571607DF2}" srcOrd="0" destOrd="0" presId="urn:microsoft.com/office/officeart/2018/2/layout/IconCircleList"/>
    <dgm:cxn modelId="{E87E5EDE-E9A4-4AC5-8E64-3422CE9CF748}" type="presParOf" srcId="{BC1ABF44-9158-429A-857E-5560B235857A}" destId="{1369BCB8-E57C-400A-BFA6-E75BBC37C03A}" srcOrd="1" destOrd="0" presId="urn:microsoft.com/office/officeart/2018/2/layout/IconCircleList"/>
    <dgm:cxn modelId="{10BFFDC6-D5C8-4BD6-B914-3013186695C7}" type="presParOf" srcId="{BC1ABF44-9158-429A-857E-5560B235857A}" destId="{616B969C-D782-4E62-8C3E-2ABCD35B85B7}" srcOrd="2" destOrd="0" presId="urn:microsoft.com/office/officeart/2018/2/layout/IconCircleList"/>
    <dgm:cxn modelId="{3281ECAE-2B40-4F20-A040-FD05B440F23F}" type="presParOf" srcId="{BC1ABF44-9158-429A-857E-5560B235857A}" destId="{C7D37A98-5ACE-432D-A197-F4F62D16AC42}" srcOrd="3" destOrd="0" presId="urn:microsoft.com/office/officeart/2018/2/layout/IconCircleList"/>
    <dgm:cxn modelId="{28471D70-F248-48D8-A10A-81C39EB5ECD2}" type="presParOf" srcId="{44F8E2A4-EFCC-46FF-8D95-06DDFFD870F3}" destId="{5303D11E-3991-4A01-B40D-51EE35A00520}" srcOrd="1" destOrd="0" presId="urn:microsoft.com/office/officeart/2018/2/layout/IconCircleList"/>
    <dgm:cxn modelId="{E5E10C17-7A2C-4798-945A-86F18880203C}" type="presParOf" srcId="{44F8E2A4-EFCC-46FF-8D95-06DDFFD870F3}" destId="{EE81D6DB-300E-4816-8131-96F6BBECE325}" srcOrd="2" destOrd="0" presId="urn:microsoft.com/office/officeart/2018/2/layout/IconCircleList"/>
    <dgm:cxn modelId="{410890C7-1D72-43D5-AEDE-75BDB64E06CD}" type="presParOf" srcId="{EE81D6DB-300E-4816-8131-96F6BBECE325}" destId="{7BD15D88-178C-467A-9D2B-0BFB87952665}" srcOrd="0" destOrd="0" presId="urn:microsoft.com/office/officeart/2018/2/layout/IconCircleList"/>
    <dgm:cxn modelId="{A2FE974F-CE13-47FE-9304-77B392308F3B}" type="presParOf" srcId="{EE81D6DB-300E-4816-8131-96F6BBECE325}" destId="{52EE63F0-DFD1-4C8E-86FB-838E30643225}" srcOrd="1" destOrd="0" presId="urn:microsoft.com/office/officeart/2018/2/layout/IconCircleList"/>
    <dgm:cxn modelId="{4D2B5BF5-F3A8-43D7-B094-0EDC90B2CB9B}" type="presParOf" srcId="{EE81D6DB-300E-4816-8131-96F6BBECE325}" destId="{8765F316-1B79-496B-A2C4-267C0E9A54BF}" srcOrd="2" destOrd="0" presId="urn:microsoft.com/office/officeart/2018/2/layout/IconCircleList"/>
    <dgm:cxn modelId="{5736ED76-9567-4A89-AECD-B93268D573D2}" type="presParOf" srcId="{EE81D6DB-300E-4816-8131-96F6BBECE325}" destId="{548B5C1C-0BF9-4333-A69B-A0C1FA4B8F10}" srcOrd="3" destOrd="0" presId="urn:microsoft.com/office/officeart/2018/2/layout/IconCircleList"/>
    <dgm:cxn modelId="{83CBA176-80DA-4CFD-BE0C-2DBBD38E4E48}" type="presParOf" srcId="{44F8E2A4-EFCC-46FF-8D95-06DDFFD870F3}" destId="{CB6F17D1-AD0C-4D8A-BF49-856C61DB30F6}" srcOrd="3" destOrd="0" presId="urn:microsoft.com/office/officeart/2018/2/layout/IconCircleList"/>
    <dgm:cxn modelId="{A2D89BF5-DA64-40FD-8D3B-DFD08BAFE1D9}" type="presParOf" srcId="{44F8E2A4-EFCC-46FF-8D95-06DDFFD870F3}" destId="{D4984E3B-1979-42BC-A0BD-A52158073F5B}" srcOrd="4" destOrd="0" presId="urn:microsoft.com/office/officeart/2018/2/layout/IconCircleList"/>
    <dgm:cxn modelId="{09B01712-3AC9-4CE7-A118-66F1838B4585}" type="presParOf" srcId="{D4984E3B-1979-42BC-A0BD-A52158073F5B}" destId="{B89BB4DD-C207-4F57-90BB-4B09EC73722B}" srcOrd="0" destOrd="0" presId="urn:microsoft.com/office/officeart/2018/2/layout/IconCircleList"/>
    <dgm:cxn modelId="{4765423D-0937-47CE-9813-1D6F4D5CC6F9}" type="presParOf" srcId="{D4984E3B-1979-42BC-A0BD-A52158073F5B}" destId="{6B038190-919E-4B55-B6B8-3CA484E7589F}" srcOrd="1" destOrd="0" presId="urn:microsoft.com/office/officeart/2018/2/layout/IconCircleList"/>
    <dgm:cxn modelId="{11A9AE5A-AB92-461E-ABB7-C075C10051F9}" type="presParOf" srcId="{D4984E3B-1979-42BC-A0BD-A52158073F5B}" destId="{FA304A47-7FC4-4CBF-8B4A-675CC395D63A}" srcOrd="2" destOrd="0" presId="urn:microsoft.com/office/officeart/2018/2/layout/IconCircleList"/>
    <dgm:cxn modelId="{DAB0825D-BDB3-4577-90A1-95D03118A666}" type="presParOf" srcId="{D4984E3B-1979-42BC-A0BD-A52158073F5B}" destId="{5ECB9E82-E2DC-4E3A-BED2-E3C461E7B3F2}" srcOrd="3" destOrd="0" presId="urn:microsoft.com/office/officeart/2018/2/layout/IconCircleList"/>
    <dgm:cxn modelId="{AE3DA871-5967-4F46-B88D-7FFBA28D81BC}" type="presParOf" srcId="{44F8E2A4-EFCC-46FF-8D95-06DDFFD870F3}" destId="{E76FAEA0-C05C-42CA-BAE2-352AC26C56CD}" srcOrd="5" destOrd="0" presId="urn:microsoft.com/office/officeart/2018/2/layout/IconCircleList"/>
    <dgm:cxn modelId="{FFFC8A40-6F4A-46B6-B6D6-457E4D7FB1A0}" type="presParOf" srcId="{44F8E2A4-EFCC-46FF-8D95-06DDFFD870F3}" destId="{6491E5F4-1743-4CB3-90BD-C401316ED47E}" srcOrd="6" destOrd="0" presId="urn:microsoft.com/office/officeart/2018/2/layout/IconCircleList"/>
    <dgm:cxn modelId="{6FA2728E-BFE9-4A1B-9484-1E4821D97C5D}" type="presParOf" srcId="{6491E5F4-1743-4CB3-90BD-C401316ED47E}" destId="{C0E4C2D1-D3A2-496B-9453-1E8BDC028AB2}" srcOrd="0" destOrd="0" presId="urn:microsoft.com/office/officeart/2018/2/layout/IconCircleList"/>
    <dgm:cxn modelId="{F9B02851-8275-4655-9B75-0E63CDBFD0BC}" type="presParOf" srcId="{6491E5F4-1743-4CB3-90BD-C401316ED47E}" destId="{F588BE07-B744-4904-8F3C-87C1022B7E81}" srcOrd="1" destOrd="0" presId="urn:microsoft.com/office/officeart/2018/2/layout/IconCircleList"/>
    <dgm:cxn modelId="{35C7A5AF-4810-46B0-9E93-B6044BB7F785}" type="presParOf" srcId="{6491E5F4-1743-4CB3-90BD-C401316ED47E}" destId="{B070D196-22DF-4846-BA52-34B7FB74EA83}" srcOrd="2" destOrd="0" presId="urn:microsoft.com/office/officeart/2018/2/layout/IconCircleList"/>
    <dgm:cxn modelId="{94E5ECE8-4426-4D05-906B-46C5033864E9}" type="presParOf" srcId="{6491E5F4-1743-4CB3-90BD-C401316ED47E}" destId="{2933F6D2-31B6-4592-8126-DD426811ADB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2AAE5-29DA-4D62-A4DF-3D9218571A97}"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B0876EC8-0C82-455D-A16E-1C5B5970BE57}">
      <dgm:prSet custT="1"/>
      <dgm:spPr/>
      <dgm:t>
        <a:bodyPr/>
        <a:lstStyle/>
        <a:p>
          <a:pPr>
            <a:lnSpc>
              <a:spcPct val="100000"/>
            </a:lnSpc>
            <a:defRPr b="1"/>
          </a:pPr>
          <a:r>
            <a:rPr lang="en-US" sz="2000" dirty="0" err="1"/>
            <a:t>Gemensamt</a:t>
          </a:r>
          <a:r>
            <a:rPr lang="en-US" sz="2000" dirty="0"/>
            <a:t> och </a:t>
          </a:r>
          <a:r>
            <a:rPr lang="en-US" sz="2000" dirty="0" err="1"/>
            <a:t>samordnat</a:t>
          </a:r>
          <a:endParaRPr lang="en-US" sz="2000" dirty="0"/>
        </a:p>
      </dgm:t>
    </dgm:pt>
    <dgm:pt modelId="{991144D7-77EE-4FA4-9038-E576D552A205}" type="parTrans" cxnId="{66FEF9A3-3B95-4036-B3B2-C2387FAF0662}">
      <dgm:prSet/>
      <dgm:spPr/>
      <dgm:t>
        <a:bodyPr/>
        <a:lstStyle/>
        <a:p>
          <a:endParaRPr lang="en-US" sz="2000"/>
        </a:p>
      </dgm:t>
    </dgm:pt>
    <dgm:pt modelId="{0CD9FFDE-4C81-4BBC-BAC2-16B320CA880C}" type="sibTrans" cxnId="{66FEF9A3-3B95-4036-B3B2-C2387FAF0662}">
      <dgm:prSet/>
      <dgm:spPr/>
      <dgm:t>
        <a:bodyPr/>
        <a:lstStyle/>
        <a:p>
          <a:endParaRPr lang="en-US" sz="2000"/>
        </a:p>
      </dgm:t>
    </dgm:pt>
    <dgm:pt modelId="{0ACDC5B0-C09D-4F2D-A5E3-EFC216828FBB}">
      <dgm:prSet custT="1"/>
      <dgm:spPr/>
      <dgm:t>
        <a:bodyPr/>
        <a:lstStyle/>
        <a:p>
          <a:pPr>
            <a:lnSpc>
              <a:spcPct val="100000"/>
            </a:lnSpc>
            <a:defRPr b="1"/>
          </a:pPr>
          <a:r>
            <a:rPr lang="en-US" sz="2000"/>
            <a:t>Effektivitet i revisionsarbetet</a:t>
          </a:r>
        </a:p>
      </dgm:t>
    </dgm:pt>
    <dgm:pt modelId="{0172ECAC-8329-4ABF-848F-C9E8686AFD04}" type="parTrans" cxnId="{D2C714A1-985C-495F-9EE3-E88A077D13FA}">
      <dgm:prSet/>
      <dgm:spPr/>
      <dgm:t>
        <a:bodyPr/>
        <a:lstStyle/>
        <a:p>
          <a:endParaRPr lang="en-US" sz="2000"/>
        </a:p>
      </dgm:t>
    </dgm:pt>
    <dgm:pt modelId="{D37AFDA9-7422-443E-9718-FB665307CAAB}" type="sibTrans" cxnId="{D2C714A1-985C-495F-9EE3-E88A077D13FA}">
      <dgm:prSet/>
      <dgm:spPr/>
      <dgm:t>
        <a:bodyPr/>
        <a:lstStyle/>
        <a:p>
          <a:endParaRPr lang="en-US" sz="2000"/>
        </a:p>
      </dgm:t>
    </dgm:pt>
    <dgm:pt modelId="{BB067D9B-68DC-4B97-A6DA-17B17D0DA3B9}">
      <dgm:prSet custT="1"/>
      <dgm:spPr/>
      <dgm:t>
        <a:bodyPr/>
        <a:lstStyle/>
        <a:p>
          <a:pPr>
            <a:lnSpc>
              <a:spcPct val="100000"/>
            </a:lnSpc>
            <a:defRPr b="1"/>
          </a:pPr>
          <a:r>
            <a:rPr lang="en-US" sz="2000"/>
            <a:t>Digitala arbetssätt</a:t>
          </a:r>
        </a:p>
      </dgm:t>
    </dgm:pt>
    <dgm:pt modelId="{E9DFF176-6D26-48F3-B2E0-B622B6EAFB1F}" type="parTrans" cxnId="{CA174E6F-9BBB-4381-96D2-9BE073EBF16A}">
      <dgm:prSet/>
      <dgm:spPr/>
      <dgm:t>
        <a:bodyPr/>
        <a:lstStyle/>
        <a:p>
          <a:endParaRPr lang="en-US" sz="2000"/>
        </a:p>
      </dgm:t>
    </dgm:pt>
    <dgm:pt modelId="{D9FF31D8-C6A7-4BA0-90AF-E19CAD9ABDE2}" type="sibTrans" cxnId="{CA174E6F-9BBB-4381-96D2-9BE073EBF16A}">
      <dgm:prSet/>
      <dgm:spPr/>
      <dgm:t>
        <a:bodyPr/>
        <a:lstStyle/>
        <a:p>
          <a:endParaRPr lang="en-US" sz="2000"/>
        </a:p>
      </dgm:t>
    </dgm:pt>
    <dgm:pt modelId="{6E0074F3-4E95-48AD-9590-E1D5B40B5A88}" type="pres">
      <dgm:prSet presAssocID="{5342AAE5-29DA-4D62-A4DF-3D9218571A97}" presName="root" presStyleCnt="0">
        <dgm:presLayoutVars>
          <dgm:dir/>
          <dgm:resizeHandles val="exact"/>
        </dgm:presLayoutVars>
      </dgm:prSet>
      <dgm:spPr/>
    </dgm:pt>
    <dgm:pt modelId="{C2C45F07-D981-4275-8AB4-03865B4B9B30}" type="pres">
      <dgm:prSet presAssocID="{B0876EC8-0C82-455D-A16E-1C5B5970BE57}" presName="compNode" presStyleCnt="0"/>
      <dgm:spPr/>
    </dgm:pt>
    <dgm:pt modelId="{9CA0DB4D-C11B-46A6-8D2D-39EC07EF2AF6}" type="pres">
      <dgm:prSet presAssocID="{B0876EC8-0C82-455D-A16E-1C5B5970BE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kakning"/>
        </a:ext>
      </dgm:extLst>
    </dgm:pt>
    <dgm:pt modelId="{AFAFE7FF-7D4F-4E1B-A6F0-5F19AEFFA32E}" type="pres">
      <dgm:prSet presAssocID="{B0876EC8-0C82-455D-A16E-1C5B5970BE57}" presName="iconSpace" presStyleCnt="0"/>
      <dgm:spPr/>
    </dgm:pt>
    <dgm:pt modelId="{679267EA-2070-4D73-A761-1E0907997132}" type="pres">
      <dgm:prSet presAssocID="{B0876EC8-0C82-455D-A16E-1C5B5970BE57}" presName="parTx" presStyleLbl="revTx" presStyleIdx="0" presStyleCnt="6">
        <dgm:presLayoutVars>
          <dgm:chMax val="0"/>
          <dgm:chPref val="0"/>
        </dgm:presLayoutVars>
      </dgm:prSet>
      <dgm:spPr/>
    </dgm:pt>
    <dgm:pt modelId="{7314A0C6-BDDE-4ED8-BD3F-58E89B193A11}" type="pres">
      <dgm:prSet presAssocID="{B0876EC8-0C82-455D-A16E-1C5B5970BE57}" presName="txSpace" presStyleCnt="0"/>
      <dgm:spPr/>
    </dgm:pt>
    <dgm:pt modelId="{695C1DA4-CB1C-4E9A-B16F-6912601BA9AF}" type="pres">
      <dgm:prSet presAssocID="{B0876EC8-0C82-455D-A16E-1C5B5970BE57}" presName="desTx" presStyleLbl="revTx" presStyleIdx="1" presStyleCnt="6">
        <dgm:presLayoutVars/>
      </dgm:prSet>
      <dgm:spPr/>
    </dgm:pt>
    <dgm:pt modelId="{4209EC1D-3359-4C43-92D9-F10CB34C8F2A}" type="pres">
      <dgm:prSet presAssocID="{0CD9FFDE-4C81-4BBC-BAC2-16B320CA880C}" presName="sibTrans" presStyleCnt="0"/>
      <dgm:spPr/>
    </dgm:pt>
    <dgm:pt modelId="{FFA1D94F-0282-421A-82E9-74EACB7A2DD6}" type="pres">
      <dgm:prSet presAssocID="{0ACDC5B0-C09D-4F2D-A5E3-EFC216828FBB}" presName="compNode" presStyleCnt="0"/>
      <dgm:spPr/>
    </dgm:pt>
    <dgm:pt modelId="{5EFE1F74-3B5E-4126-AF21-DE40DBA76AE2}" type="pres">
      <dgm:prSet presAssocID="{0ACDC5B0-C09D-4F2D-A5E3-EFC216828FB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åltavla"/>
        </a:ext>
      </dgm:extLst>
    </dgm:pt>
    <dgm:pt modelId="{5806767E-87BD-4546-8B9D-B489A25E34CC}" type="pres">
      <dgm:prSet presAssocID="{0ACDC5B0-C09D-4F2D-A5E3-EFC216828FBB}" presName="iconSpace" presStyleCnt="0"/>
      <dgm:spPr/>
    </dgm:pt>
    <dgm:pt modelId="{82C45A1E-B391-43BC-8B06-6B6B9D01C7D0}" type="pres">
      <dgm:prSet presAssocID="{0ACDC5B0-C09D-4F2D-A5E3-EFC216828FBB}" presName="parTx" presStyleLbl="revTx" presStyleIdx="2" presStyleCnt="6">
        <dgm:presLayoutVars>
          <dgm:chMax val="0"/>
          <dgm:chPref val="0"/>
        </dgm:presLayoutVars>
      </dgm:prSet>
      <dgm:spPr/>
    </dgm:pt>
    <dgm:pt modelId="{3FF82D71-47D1-44AC-B9DC-DE3BAF8924AE}" type="pres">
      <dgm:prSet presAssocID="{0ACDC5B0-C09D-4F2D-A5E3-EFC216828FBB}" presName="txSpace" presStyleCnt="0"/>
      <dgm:spPr/>
    </dgm:pt>
    <dgm:pt modelId="{875728A1-F102-4B8D-82C9-A648DCEC7F3F}" type="pres">
      <dgm:prSet presAssocID="{0ACDC5B0-C09D-4F2D-A5E3-EFC216828FBB}" presName="desTx" presStyleLbl="revTx" presStyleIdx="3" presStyleCnt="6">
        <dgm:presLayoutVars/>
      </dgm:prSet>
      <dgm:spPr/>
    </dgm:pt>
    <dgm:pt modelId="{89E0D5BC-8C6F-42F5-8CB8-BEFE4C758DDE}" type="pres">
      <dgm:prSet presAssocID="{D37AFDA9-7422-443E-9718-FB665307CAAB}" presName="sibTrans" presStyleCnt="0"/>
      <dgm:spPr/>
    </dgm:pt>
    <dgm:pt modelId="{AEC65043-6819-46D5-85BF-DB6981EA1D72}" type="pres">
      <dgm:prSet presAssocID="{BB067D9B-68DC-4B97-A6DA-17B17D0DA3B9}" presName="compNode" presStyleCnt="0"/>
      <dgm:spPr/>
    </dgm:pt>
    <dgm:pt modelId="{7E05BFDB-08AE-4211-913B-BCE180AA3085}" type="pres">
      <dgm:prSet presAssocID="{BB067D9B-68DC-4B97-A6DA-17B17D0DA3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ck"/>
        </a:ext>
      </dgm:extLst>
    </dgm:pt>
    <dgm:pt modelId="{AE00BBFF-C1E1-483D-BAEC-3728302DCF46}" type="pres">
      <dgm:prSet presAssocID="{BB067D9B-68DC-4B97-A6DA-17B17D0DA3B9}" presName="iconSpace" presStyleCnt="0"/>
      <dgm:spPr/>
    </dgm:pt>
    <dgm:pt modelId="{09847A40-5B86-40F9-B401-0C1A07F61468}" type="pres">
      <dgm:prSet presAssocID="{BB067D9B-68DC-4B97-A6DA-17B17D0DA3B9}" presName="parTx" presStyleLbl="revTx" presStyleIdx="4" presStyleCnt="6">
        <dgm:presLayoutVars>
          <dgm:chMax val="0"/>
          <dgm:chPref val="0"/>
        </dgm:presLayoutVars>
      </dgm:prSet>
      <dgm:spPr/>
    </dgm:pt>
    <dgm:pt modelId="{8E961CF0-FB7E-4E3A-A4FA-8B88490193EA}" type="pres">
      <dgm:prSet presAssocID="{BB067D9B-68DC-4B97-A6DA-17B17D0DA3B9}" presName="txSpace" presStyleCnt="0"/>
      <dgm:spPr/>
    </dgm:pt>
    <dgm:pt modelId="{E0919D01-27BD-4135-B2BD-480B6A6B5B7E}" type="pres">
      <dgm:prSet presAssocID="{BB067D9B-68DC-4B97-A6DA-17B17D0DA3B9}" presName="desTx" presStyleLbl="revTx" presStyleIdx="5" presStyleCnt="6">
        <dgm:presLayoutVars/>
      </dgm:prSet>
      <dgm:spPr/>
    </dgm:pt>
  </dgm:ptLst>
  <dgm:cxnLst>
    <dgm:cxn modelId="{DFB10764-F98B-4605-9260-D2E44BF1311C}" type="presOf" srcId="{B0876EC8-0C82-455D-A16E-1C5B5970BE57}" destId="{679267EA-2070-4D73-A761-1E0907997132}" srcOrd="0" destOrd="0" presId="urn:microsoft.com/office/officeart/2018/2/layout/IconLabelDescriptionList"/>
    <dgm:cxn modelId="{2DFF406A-66B1-4FCD-8778-772822049083}" type="presOf" srcId="{0ACDC5B0-C09D-4F2D-A5E3-EFC216828FBB}" destId="{82C45A1E-B391-43BC-8B06-6B6B9D01C7D0}" srcOrd="0" destOrd="0" presId="urn:microsoft.com/office/officeart/2018/2/layout/IconLabelDescriptionList"/>
    <dgm:cxn modelId="{CA174E6F-9BBB-4381-96D2-9BE073EBF16A}" srcId="{5342AAE5-29DA-4D62-A4DF-3D9218571A97}" destId="{BB067D9B-68DC-4B97-A6DA-17B17D0DA3B9}" srcOrd="2" destOrd="0" parTransId="{E9DFF176-6D26-48F3-B2E0-B622B6EAFB1F}" sibTransId="{D9FF31D8-C6A7-4BA0-90AF-E19CAD9ABDE2}"/>
    <dgm:cxn modelId="{D2C714A1-985C-495F-9EE3-E88A077D13FA}" srcId="{5342AAE5-29DA-4D62-A4DF-3D9218571A97}" destId="{0ACDC5B0-C09D-4F2D-A5E3-EFC216828FBB}" srcOrd="1" destOrd="0" parTransId="{0172ECAC-8329-4ABF-848F-C9E8686AFD04}" sibTransId="{D37AFDA9-7422-443E-9718-FB665307CAAB}"/>
    <dgm:cxn modelId="{66FEF9A3-3B95-4036-B3B2-C2387FAF0662}" srcId="{5342AAE5-29DA-4D62-A4DF-3D9218571A97}" destId="{B0876EC8-0C82-455D-A16E-1C5B5970BE57}" srcOrd="0" destOrd="0" parTransId="{991144D7-77EE-4FA4-9038-E576D552A205}" sibTransId="{0CD9FFDE-4C81-4BBC-BAC2-16B320CA880C}"/>
    <dgm:cxn modelId="{F14FAAE2-1F09-4AC2-B28B-F9D93A158584}" type="presOf" srcId="{BB067D9B-68DC-4B97-A6DA-17B17D0DA3B9}" destId="{09847A40-5B86-40F9-B401-0C1A07F61468}" srcOrd="0" destOrd="0" presId="urn:microsoft.com/office/officeart/2018/2/layout/IconLabelDescriptionList"/>
    <dgm:cxn modelId="{36721DE6-29FB-4D2E-AF9C-C00F7BD8D074}" type="presOf" srcId="{5342AAE5-29DA-4D62-A4DF-3D9218571A97}" destId="{6E0074F3-4E95-48AD-9590-E1D5B40B5A88}" srcOrd="0" destOrd="0" presId="urn:microsoft.com/office/officeart/2018/2/layout/IconLabelDescriptionList"/>
    <dgm:cxn modelId="{DA304E2E-16FA-4A3F-A291-A4025D76E853}" type="presParOf" srcId="{6E0074F3-4E95-48AD-9590-E1D5B40B5A88}" destId="{C2C45F07-D981-4275-8AB4-03865B4B9B30}" srcOrd="0" destOrd="0" presId="urn:microsoft.com/office/officeart/2018/2/layout/IconLabelDescriptionList"/>
    <dgm:cxn modelId="{E67400EA-E8E1-4FC4-A846-5D64F5916246}" type="presParOf" srcId="{C2C45F07-D981-4275-8AB4-03865B4B9B30}" destId="{9CA0DB4D-C11B-46A6-8D2D-39EC07EF2AF6}" srcOrd="0" destOrd="0" presId="urn:microsoft.com/office/officeart/2018/2/layout/IconLabelDescriptionList"/>
    <dgm:cxn modelId="{FB043639-A73A-4632-A090-8C685BC4332C}" type="presParOf" srcId="{C2C45F07-D981-4275-8AB4-03865B4B9B30}" destId="{AFAFE7FF-7D4F-4E1B-A6F0-5F19AEFFA32E}" srcOrd="1" destOrd="0" presId="urn:microsoft.com/office/officeart/2018/2/layout/IconLabelDescriptionList"/>
    <dgm:cxn modelId="{74A6311D-8F2A-4A36-B073-97EF5385D8B1}" type="presParOf" srcId="{C2C45F07-D981-4275-8AB4-03865B4B9B30}" destId="{679267EA-2070-4D73-A761-1E0907997132}" srcOrd="2" destOrd="0" presId="urn:microsoft.com/office/officeart/2018/2/layout/IconLabelDescriptionList"/>
    <dgm:cxn modelId="{8502B6E8-8562-430F-B96D-ED9E63405C0A}" type="presParOf" srcId="{C2C45F07-D981-4275-8AB4-03865B4B9B30}" destId="{7314A0C6-BDDE-4ED8-BD3F-58E89B193A11}" srcOrd="3" destOrd="0" presId="urn:microsoft.com/office/officeart/2018/2/layout/IconLabelDescriptionList"/>
    <dgm:cxn modelId="{FF9F389B-2FF7-4FFF-90A5-55F11CC9E86C}" type="presParOf" srcId="{C2C45F07-D981-4275-8AB4-03865B4B9B30}" destId="{695C1DA4-CB1C-4E9A-B16F-6912601BA9AF}" srcOrd="4" destOrd="0" presId="urn:microsoft.com/office/officeart/2018/2/layout/IconLabelDescriptionList"/>
    <dgm:cxn modelId="{EAB0B511-DF46-4B1A-B347-B0E013FE23A3}" type="presParOf" srcId="{6E0074F3-4E95-48AD-9590-E1D5B40B5A88}" destId="{4209EC1D-3359-4C43-92D9-F10CB34C8F2A}" srcOrd="1" destOrd="0" presId="urn:microsoft.com/office/officeart/2018/2/layout/IconLabelDescriptionList"/>
    <dgm:cxn modelId="{36F38C53-34DF-44EB-8EEA-57418DAF3BCF}" type="presParOf" srcId="{6E0074F3-4E95-48AD-9590-E1D5B40B5A88}" destId="{FFA1D94F-0282-421A-82E9-74EACB7A2DD6}" srcOrd="2" destOrd="0" presId="urn:microsoft.com/office/officeart/2018/2/layout/IconLabelDescriptionList"/>
    <dgm:cxn modelId="{0DFBAE3F-1713-444E-9535-32000E9A9E02}" type="presParOf" srcId="{FFA1D94F-0282-421A-82E9-74EACB7A2DD6}" destId="{5EFE1F74-3B5E-4126-AF21-DE40DBA76AE2}" srcOrd="0" destOrd="0" presId="urn:microsoft.com/office/officeart/2018/2/layout/IconLabelDescriptionList"/>
    <dgm:cxn modelId="{95CB2F93-C78C-42B4-A48A-29DDDB489C44}" type="presParOf" srcId="{FFA1D94F-0282-421A-82E9-74EACB7A2DD6}" destId="{5806767E-87BD-4546-8B9D-B489A25E34CC}" srcOrd="1" destOrd="0" presId="urn:microsoft.com/office/officeart/2018/2/layout/IconLabelDescriptionList"/>
    <dgm:cxn modelId="{DF895F04-657C-4BD1-828A-ACEA50278569}" type="presParOf" srcId="{FFA1D94F-0282-421A-82E9-74EACB7A2DD6}" destId="{82C45A1E-B391-43BC-8B06-6B6B9D01C7D0}" srcOrd="2" destOrd="0" presId="urn:microsoft.com/office/officeart/2018/2/layout/IconLabelDescriptionList"/>
    <dgm:cxn modelId="{C971FF78-DA3A-4A42-B2DD-FEE4757A27B1}" type="presParOf" srcId="{FFA1D94F-0282-421A-82E9-74EACB7A2DD6}" destId="{3FF82D71-47D1-44AC-B9DC-DE3BAF8924AE}" srcOrd="3" destOrd="0" presId="urn:microsoft.com/office/officeart/2018/2/layout/IconLabelDescriptionList"/>
    <dgm:cxn modelId="{25259D75-48E4-407C-AFA3-BD31694A3E1D}" type="presParOf" srcId="{FFA1D94F-0282-421A-82E9-74EACB7A2DD6}" destId="{875728A1-F102-4B8D-82C9-A648DCEC7F3F}" srcOrd="4" destOrd="0" presId="urn:microsoft.com/office/officeart/2018/2/layout/IconLabelDescriptionList"/>
    <dgm:cxn modelId="{13BBFE35-66DA-4832-9552-113E0F505038}" type="presParOf" srcId="{6E0074F3-4E95-48AD-9590-E1D5B40B5A88}" destId="{89E0D5BC-8C6F-42F5-8CB8-BEFE4C758DDE}" srcOrd="3" destOrd="0" presId="urn:microsoft.com/office/officeart/2018/2/layout/IconLabelDescriptionList"/>
    <dgm:cxn modelId="{2CAD5289-9030-4803-AB58-782C6AA8CDDD}" type="presParOf" srcId="{6E0074F3-4E95-48AD-9590-E1D5B40B5A88}" destId="{AEC65043-6819-46D5-85BF-DB6981EA1D72}" srcOrd="4" destOrd="0" presId="urn:microsoft.com/office/officeart/2018/2/layout/IconLabelDescriptionList"/>
    <dgm:cxn modelId="{10D96767-F523-4022-9A40-B61E73909BC9}" type="presParOf" srcId="{AEC65043-6819-46D5-85BF-DB6981EA1D72}" destId="{7E05BFDB-08AE-4211-913B-BCE180AA3085}" srcOrd="0" destOrd="0" presId="urn:microsoft.com/office/officeart/2018/2/layout/IconLabelDescriptionList"/>
    <dgm:cxn modelId="{75D5F70F-73EF-4D08-BEBD-BD53A617D6B3}" type="presParOf" srcId="{AEC65043-6819-46D5-85BF-DB6981EA1D72}" destId="{AE00BBFF-C1E1-483D-BAEC-3728302DCF46}" srcOrd="1" destOrd="0" presId="urn:microsoft.com/office/officeart/2018/2/layout/IconLabelDescriptionList"/>
    <dgm:cxn modelId="{2C2CC73A-3321-4ACE-9327-9D6C1FB97BFF}" type="presParOf" srcId="{AEC65043-6819-46D5-85BF-DB6981EA1D72}" destId="{09847A40-5B86-40F9-B401-0C1A07F61468}" srcOrd="2" destOrd="0" presId="urn:microsoft.com/office/officeart/2018/2/layout/IconLabelDescriptionList"/>
    <dgm:cxn modelId="{053FEFF7-2436-4512-A2C4-B69DA0A1E766}" type="presParOf" srcId="{AEC65043-6819-46D5-85BF-DB6981EA1D72}" destId="{8E961CF0-FB7E-4E3A-A4FA-8B88490193EA}" srcOrd="3" destOrd="0" presId="urn:microsoft.com/office/officeart/2018/2/layout/IconLabelDescriptionList"/>
    <dgm:cxn modelId="{8AA3288F-8504-4D4F-8E85-53175630CAE8}" type="presParOf" srcId="{AEC65043-6819-46D5-85BF-DB6981EA1D72}" destId="{E0919D01-27BD-4135-B2BD-480B6A6B5B7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039FF-C13C-41F8-9AF8-A7B571607DF2}">
      <dsp:nvSpPr>
        <dsp:cNvPr id="0" name=""/>
        <dsp:cNvSpPr/>
      </dsp:nvSpPr>
      <dsp:spPr>
        <a:xfrm>
          <a:off x="58778" y="294858"/>
          <a:ext cx="1256659" cy="125665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9BCB8-E57C-400A-BFA6-E75BBC37C03A}">
      <dsp:nvSpPr>
        <dsp:cNvPr id="0" name=""/>
        <dsp:cNvSpPr/>
      </dsp:nvSpPr>
      <dsp:spPr>
        <a:xfrm>
          <a:off x="322676" y="558757"/>
          <a:ext cx="728862" cy="728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D37A98-5ACE-432D-A197-F4F62D16AC42}">
      <dsp:nvSpPr>
        <dsp:cNvPr id="0" name=""/>
        <dsp:cNvSpPr/>
      </dsp:nvSpPr>
      <dsp:spPr>
        <a:xfrm>
          <a:off x="1584722" y="294858"/>
          <a:ext cx="2962126" cy="125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err="1"/>
            <a:t>Tydlighet</a:t>
          </a:r>
          <a:r>
            <a:rPr lang="en-US" sz="2400" kern="1200" dirty="0"/>
            <a:t> vid </a:t>
          </a:r>
          <a:r>
            <a:rPr lang="en-US" sz="2400" kern="1200" dirty="0" err="1"/>
            <a:t>upphandling</a:t>
          </a:r>
          <a:r>
            <a:rPr lang="en-US" sz="2400" kern="1200" dirty="0"/>
            <a:t> och </a:t>
          </a:r>
          <a:r>
            <a:rPr lang="en-US" sz="2400" kern="1200" dirty="0" err="1"/>
            <a:t>genomförande</a:t>
          </a:r>
          <a:endParaRPr lang="en-US" sz="2400" kern="1200" dirty="0"/>
        </a:p>
      </dsp:txBody>
      <dsp:txXfrm>
        <a:off x="1584722" y="294858"/>
        <a:ext cx="2962126" cy="1256659"/>
      </dsp:txXfrm>
    </dsp:sp>
    <dsp:sp modelId="{7BD15D88-178C-467A-9D2B-0BFB87952665}">
      <dsp:nvSpPr>
        <dsp:cNvPr id="0" name=""/>
        <dsp:cNvSpPr/>
      </dsp:nvSpPr>
      <dsp:spPr>
        <a:xfrm>
          <a:off x="5062976" y="294858"/>
          <a:ext cx="1256659" cy="125665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E63F0-DFD1-4C8E-86FB-838E30643225}">
      <dsp:nvSpPr>
        <dsp:cNvPr id="0" name=""/>
        <dsp:cNvSpPr/>
      </dsp:nvSpPr>
      <dsp:spPr>
        <a:xfrm>
          <a:off x="5326875" y="558757"/>
          <a:ext cx="728862" cy="72886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8B5C1C-0BF9-4333-A69B-A0C1FA4B8F10}">
      <dsp:nvSpPr>
        <dsp:cNvPr id="0" name=""/>
        <dsp:cNvSpPr/>
      </dsp:nvSpPr>
      <dsp:spPr>
        <a:xfrm>
          <a:off x="6588920" y="294858"/>
          <a:ext cx="2962126" cy="125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err="1"/>
            <a:t>Ökad</a:t>
          </a:r>
          <a:r>
            <a:rPr lang="en-US" sz="2400" kern="1200" dirty="0"/>
            <a:t> </a:t>
          </a:r>
          <a:r>
            <a:rPr lang="en-US" sz="2400" kern="1200" dirty="0" err="1"/>
            <a:t>jämförbarhet</a:t>
          </a:r>
          <a:r>
            <a:rPr lang="en-US" sz="2400" kern="1200" dirty="0"/>
            <a:t> och </a:t>
          </a:r>
          <a:r>
            <a:rPr lang="en-US" sz="2400" kern="1200" dirty="0" err="1"/>
            <a:t>likvärdig</a:t>
          </a:r>
          <a:r>
            <a:rPr lang="en-US" sz="2400" kern="1200" dirty="0"/>
            <a:t> </a:t>
          </a:r>
          <a:r>
            <a:rPr lang="en-US" sz="2400" kern="1200" dirty="0" err="1"/>
            <a:t>kvalitet</a:t>
          </a:r>
          <a:endParaRPr lang="en-US" sz="2400" kern="1200" dirty="0"/>
        </a:p>
      </dsp:txBody>
      <dsp:txXfrm>
        <a:off x="6588920" y="294858"/>
        <a:ext cx="2962126" cy="1256659"/>
      </dsp:txXfrm>
    </dsp:sp>
    <dsp:sp modelId="{B89BB4DD-C207-4F57-90BB-4B09EC73722B}">
      <dsp:nvSpPr>
        <dsp:cNvPr id="0" name=""/>
        <dsp:cNvSpPr/>
      </dsp:nvSpPr>
      <dsp:spPr>
        <a:xfrm>
          <a:off x="58778" y="2187079"/>
          <a:ext cx="1256659" cy="125665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038190-919E-4B55-B6B8-3CA484E7589F}">
      <dsp:nvSpPr>
        <dsp:cNvPr id="0" name=""/>
        <dsp:cNvSpPr/>
      </dsp:nvSpPr>
      <dsp:spPr>
        <a:xfrm>
          <a:off x="322676" y="2450978"/>
          <a:ext cx="728862" cy="72886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CB9E82-E2DC-4E3A-BED2-E3C461E7B3F2}">
      <dsp:nvSpPr>
        <dsp:cNvPr id="0" name=""/>
        <dsp:cNvSpPr/>
      </dsp:nvSpPr>
      <dsp:spPr>
        <a:xfrm>
          <a:off x="1584722" y="2187079"/>
          <a:ext cx="2962126" cy="125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err="1"/>
            <a:t>Eventuellt</a:t>
          </a:r>
          <a:r>
            <a:rPr lang="en-US" sz="2400" kern="1200" dirty="0"/>
            <a:t> </a:t>
          </a:r>
          <a:r>
            <a:rPr lang="en-US" sz="2400" kern="1200" dirty="0" err="1"/>
            <a:t>behövs</a:t>
          </a:r>
          <a:r>
            <a:rPr lang="en-US" sz="2400" kern="1200" dirty="0"/>
            <a:t> </a:t>
          </a:r>
          <a:r>
            <a:rPr lang="en-US" sz="2400" kern="1200" dirty="0" err="1"/>
            <a:t>mer</a:t>
          </a:r>
          <a:r>
            <a:rPr lang="en-US" sz="2400" kern="1200" dirty="0"/>
            <a:t> </a:t>
          </a:r>
          <a:r>
            <a:rPr lang="en-US" sz="2400" kern="1200" dirty="0" err="1"/>
            <a:t>resurser</a:t>
          </a:r>
          <a:r>
            <a:rPr lang="en-US" sz="2400" kern="1200" dirty="0"/>
            <a:t> </a:t>
          </a:r>
        </a:p>
      </dsp:txBody>
      <dsp:txXfrm>
        <a:off x="1584722" y="2187079"/>
        <a:ext cx="2962126" cy="1256659"/>
      </dsp:txXfrm>
    </dsp:sp>
    <dsp:sp modelId="{C0E4C2D1-D3A2-496B-9453-1E8BDC028AB2}">
      <dsp:nvSpPr>
        <dsp:cNvPr id="0" name=""/>
        <dsp:cNvSpPr/>
      </dsp:nvSpPr>
      <dsp:spPr>
        <a:xfrm>
          <a:off x="5062976" y="2187079"/>
          <a:ext cx="1256659" cy="1256659"/>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88BE07-B744-4904-8F3C-87C1022B7E81}">
      <dsp:nvSpPr>
        <dsp:cNvPr id="0" name=""/>
        <dsp:cNvSpPr/>
      </dsp:nvSpPr>
      <dsp:spPr>
        <a:xfrm>
          <a:off x="5326875" y="2450978"/>
          <a:ext cx="728862" cy="728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3F6D2-31B6-4592-8126-DD426811ADB4}">
      <dsp:nvSpPr>
        <dsp:cNvPr id="0" name=""/>
        <dsp:cNvSpPr/>
      </dsp:nvSpPr>
      <dsp:spPr>
        <a:xfrm>
          <a:off x="6588920" y="2187079"/>
          <a:ext cx="2962126" cy="125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err="1"/>
            <a:t>Ansvaret</a:t>
          </a:r>
          <a:r>
            <a:rPr lang="en-US" sz="2400" kern="1200" dirty="0"/>
            <a:t> för </a:t>
          </a:r>
          <a:r>
            <a:rPr lang="en-US" sz="2400" kern="1200" dirty="0" err="1"/>
            <a:t>revisionen</a:t>
          </a:r>
          <a:r>
            <a:rPr lang="en-US" sz="2400" kern="1200" dirty="0"/>
            <a:t> </a:t>
          </a:r>
          <a:r>
            <a:rPr lang="en-US" sz="2400" kern="1200" dirty="0" err="1"/>
            <a:t>har</a:t>
          </a:r>
          <a:r>
            <a:rPr lang="en-US" sz="2400" kern="1200" dirty="0"/>
            <a:t> </a:t>
          </a:r>
          <a:r>
            <a:rPr lang="en-US" sz="2400" kern="1200" dirty="0" err="1"/>
            <a:t>inte</a:t>
          </a:r>
          <a:r>
            <a:rPr lang="en-US" sz="2400" kern="1200" dirty="0"/>
            <a:t> </a:t>
          </a:r>
          <a:r>
            <a:rPr lang="en-US" sz="2400" kern="1200" dirty="0" err="1"/>
            <a:t>flyttats</a:t>
          </a:r>
          <a:r>
            <a:rPr lang="en-US" sz="2400" kern="1200" dirty="0"/>
            <a:t> – dock </a:t>
          </a:r>
          <a:r>
            <a:rPr lang="en-US" sz="2400" kern="1200" dirty="0" err="1"/>
            <a:t>ges</a:t>
          </a:r>
          <a:r>
            <a:rPr lang="en-US" sz="2400" kern="1200" dirty="0"/>
            <a:t> </a:t>
          </a:r>
          <a:r>
            <a:rPr lang="en-US" sz="2400" kern="1200" dirty="0" err="1"/>
            <a:t>sakkunnigt</a:t>
          </a:r>
          <a:r>
            <a:rPr lang="en-US" sz="2400" kern="1200" dirty="0"/>
            <a:t> </a:t>
          </a:r>
          <a:r>
            <a:rPr lang="en-US" sz="2400" kern="1200" dirty="0" err="1"/>
            <a:t>biträde</a:t>
          </a:r>
          <a:r>
            <a:rPr lang="en-US" sz="2400" kern="1200" dirty="0"/>
            <a:t> </a:t>
          </a:r>
          <a:r>
            <a:rPr lang="en-US" sz="2400" kern="1200" dirty="0" err="1"/>
            <a:t>utrymme</a:t>
          </a:r>
          <a:r>
            <a:rPr lang="en-US" sz="2400" kern="1200" dirty="0"/>
            <a:t> </a:t>
          </a:r>
          <a:r>
            <a:rPr lang="en-US" sz="2400" kern="1200" dirty="0" err="1"/>
            <a:t>att</a:t>
          </a:r>
          <a:r>
            <a:rPr lang="en-US" sz="2400" kern="1200" dirty="0"/>
            <a:t> </a:t>
          </a:r>
          <a:r>
            <a:rPr lang="en-US" sz="2400" kern="1200" dirty="0" err="1"/>
            <a:t>arbeta</a:t>
          </a:r>
          <a:r>
            <a:rPr lang="en-US" sz="2400" kern="1200" dirty="0"/>
            <a:t> </a:t>
          </a:r>
          <a:r>
            <a:rPr lang="en-US" sz="2400" kern="1200" dirty="0" err="1"/>
            <a:t>självständigt</a:t>
          </a:r>
          <a:r>
            <a:rPr lang="en-US" sz="2400" kern="1200" dirty="0"/>
            <a:t> </a:t>
          </a:r>
          <a:r>
            <a:rPr lang="en-US" sz="2400" kern="1200" dirty="0" err="1"/>
            <a:t>inom</a:t>
          </a:r>
          <a:r>
            <a:rPr lang="en-US" sz="2400" kern="1200" dirty="0"/>
            <a:t> ramen för </a:t>
          </a:r>
          <a:r>
            <a:rPr lang="en-US" sz="2400" kern="1200" dirty="0" err="1"/>
            <a:t>standarden</a:t>
          </a:r>
          <a:endParaRPr lang="en-US" sz="2400" kern="1200" dirty="0"/>
        </a:p>
      </dsp:txBody>
      <dsp:txXfrm>
        <a:off x="6588920" y="2187079"/>
        <a:ext cx="2962126" cy="1256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0DB4D-C11B-46A6-8D2D-39EC07EF2AF6}">
      <dsp:nvSpPr>
        <dsp:cNvPr id="0" name=""/>
        <dsp:cNvSpPr/>
      </dsp:nvSpPr>
      <dsp:spPr>
        <a:xfrm>
          <a:off x="1082" y="956646"/>
          <a:ext cx="1051312" cy="1051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9267EA-2070-4D73-A761-1E0907997132}">
      <dsp:nvSpPr>
        <dsp:cNvPr id="0" name=""/>
        <dsp:cNvSpPr/>
      </dsp:nvSpPr>
      <dsp:spPr>
        <a:xfrm>
          <a:off x="1082" y="2086447"/>
          <a:ext cx="3003750" cy="59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err="1"/>
            <a:t>Gemensamt</a:t>
          </a:r>
          <a:r>
            <a:rPr lang="en-US" sz="2000" kern="1200" dirty="0"/>
            <a:t> och </a:t>
          </a:r>
          <a:r>
            <a:rPr lang="en-US" sz="2000" kern="1200" dirty="0" err="1"/>
            <a:t>samordnat</a:t>
          </a:r>
          <a:endParaRPr lang="en-US" sz="2000" kern="1200" dirty="0"/>
        </a:p>
      </dsp:txBody>
      <dsp:txXfrm>
        <a:off x="1082" y="2086447"/>
        <a:ext cx="3003750" cy="591363"/>
      </dsp:txXfrm>
    </dsp:sp>
    <dsp:sp modelId="{695C1DA4-CB1C-4E9A-B16F-6912601BA9AF}">
      <dsp:nvSpPr>
        <dsp:cNvPr id="0" name=""/>
        <dsp:cNvSpPr/>
      </dsp:nvSpPr>
      <dsp:spPr>
        <a:xfrm>
          <a:off x="1082" y="2714316"/>
          <a:ext cx="3003750" cy="67634"/>
        </a:xfrm>
        <a:prstGeom prst="rect">
          <a:avLst/>
        </a:prstGeom>
        <a:noFill/>
        <a:ln>
          <a:noFill/>
        </a:ln>
        <a:effectLst/>
      </dsp:spPr>
      <dsp:style>
        <a:lnRef idx="0">
          <a:scrgbClr r="0" g="0" b="0"/>
        </a:lnRef>
        <a:fillRef idx="0">
          <a:scrgbClr r="0" g="0" b="0"/>
        </a:fillRef>
        <a:effectRef idx="0">
          <a:scrgbClr r="0" g="0" b="0"/>
        </a:effectRef>
        <a:fontRef idx="minor"/>
      </dsp:style>
    </dsp:sp>
    <dsp:sp modelId="{5EFE1F74-3B5E-4126-AF21-DE40DBA76AE2}">
      <dsp:nvSpPr>
        <dsp:cNvPr id="0" name=""/>
        <dsp:cNvSpPr/>
      </dsp:nvSpPr>
      <dsp:spPr>
        <a:xfrm>
          <a:off x="3530489" y="956646"/>
          <a:ext cx="1051312" cy="1051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C45A1E-B391-43BC-8B06-6B6B9D01C7D0}">
      <dsp:nvSpPr>
        <dsp:cNvPr id="0" name=""/>
        <dsp:cNvSpPr/>
      </dsp:nvSpPr>
      <dsp:spPr>
        <a:xfrm>
          <a:off x="3530489" y="2086447"/>
          <a:ext cx="3003750" cy="59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Effektivitet i revisionsarbetet</a:t>
          </a:r>
        </a:p>
      </dsp:txBody>
      <dsp:txXfrm>
        <a:off x="3530489" y="2086447"/>
        <a:ext cx="3003750" cy="591363"/>
      </dsp:txXfrm>
    </dsp:sp>
    <dsp:sp modelId="{875728A1-F102-4B8D-82C9-A648DCEC7F3F}">
      <dsp:nvSpPr>
        <dsp:cNvPr id="0" name=""/>
        <dsp:cNvSpPr/>
      </dsp:nvSpPr>
      <dsp:spPr>
        <a:xfrm>
          <a:off x="3530489" y="2714316"/>
          <a:ext cx="3003750" cy="67634"/>
        </a:xfrm>
        <a:prstGeom prst="rect">
          <a:avLst/>
        </a:prstGeom>
        <a:noFill/>
        <a:ln>
          <a:noFill/>
        </a:ln>
        <a:effectLst/>
      </dsp:spPr>
      <dsp:style>
        <a:lnRef idx="0">
          <a:scrgbClr r="0" g="0" b="0"/>
        </a:lnRef>
        <a:fillRef idx="0">
          <a:scrgbClr r="0" g="0" b="0"/>
        </a:fillRef>
        <a:effectRef idx="0">
          <a:scrgbClr r="0" g="0" b="0"/>
        </a:effectRef>
        <a:fontRef idx="minor"/>
      </dsp:style>
    </dsp:sp>
    <dsp:sp modelId="{7E05BFDB-08AE-4211-913B-BCE180AA3085}">
      <dsp:nvSpPr>
        <dsp:cNvPr id="0" name=""/>
        <dsp:cNvSpPr/>
      </dsp:nvSpPr>
      <dsp:spPr>
        <a:xfrm>
          <a:off x="7059895" y="956646"/>
          <a:ext cx="1051312" cy="1051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847A40-5B86-40F9-B401-0C1A07F61468}">
      <dsp:nvSpPr>
        <dsp:cNvPr id="0" name=""/>
        <dsp:cNvSpPr/>
      </dsp:nvSpPr>
      <dsp:spPr>
        <a:xfrm>
          <a:off x="7059895" y="2086447"/>
          <a:ext cx="3003750" cy="591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Digitala arbetssätt</a:t>
          </a:r>
        </a:p>
      </dsp:txBody>
      <dsp:txXfrm>
        <a:off x="7059895" y="2086447"/>
        <a:ext cx="3003750" cy="591363"/>
      </dsp:txXfrm>
    </dsp:sp>
    <dsp:sp modelId="{E0919D01-27BD-4135-B2BD-480B6A6B5B7E}">
      <dsp:nvSpPr>
        <dsp:cNvPr id="0" name=""/>
        <dsp:cNvSpPr/>
      </dsp:nvSpPr>
      <dsp:spPr>
        <a:xfrm>
          <a:off x="7059895" y="2714316"/>
          <a:ext cx="3003750" cy="6763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sv-SE"/>
          </a:p>
        </p:txBody>
      </p:sp>
      <p:sp>
        <p:nvSpPr>
          <p:cNvPr id="3" name="Platshållare för datum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437DC38-9DDF-4A41-863E-E85B31871A95}" type="datetimeFigureOut">
              <a:rPr lang="sv-SE" smtClean="0"/>
              <a:t>2023-12-04</a:t>
            </a:fld>
            <a:endParaRPr lang="sv-SE"/>
          </a:p>
        </p:txBody>
      </p:sp>
      <p:sp>
        <p:nvSpPr>
          <p:cNvPr id="4" name="Platshållare för bildobjekt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sv-SE"/>
          </a:p>
        </p:txBody>
      </p:sp>
      <p:sp>
        <p:nvSpPr>
          <p:cNvPr id="5" name="Platshållare för anteckninga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sv-SE"/>
          </a:p>
        </p:txBody>
      </p:sp>
      <p:sp>
        <p:nvSpPr>
          <p:cNvPr id="7" name="Platshållare för bildnumm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F47EC63-9300-4DEB-9603-5C0AD5F490C3}" type="slidenum">
              <a:rPr lang="sv-SE" smtClean="0"/>
              <a:t>‹#›</a:t>
            </a:fld>
            <a:endParaRPr lang="sv-SE"/>
          </a:p>
        </p:txBody>
      </p:sp>
    </p:spTree>
    <p:extLst>
      <p:ext uri="{BB962C8B-B14F-4D97-AF65-F5344CB8AC3E}">
        <p14:creationId xmlns:p14="http://schemas.microsoft.com/office/powerpoint/2010/main" val="66411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kr.s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BB2016A-3929-4398-8AAB-1A761AA82300}" type="slidenum">
              <a:rPr lang="sv-SE" smtClean="0"/>
              <a:t>2</a:t>
            </a:fld>
            <a:endParaRPr lang="sv-SE"/>
          </a:p>
        </p:txBody>
      </p:sp>
    </p:spTree>
    <p:extLst>
      <p:ext uri="{BB962C8B-B14F-4D97-AF65-F5344CB8AC3E}">
        <p14:creationId xmlns:p14="http://schemas.microsoft.com/office/powerpoint/2010/main" val="360081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Skyrev</a:t>
            </a:r>
            <a:r>
              <a:rPr lang="sv-SE" dirty="0"/>
              <a:t> är en av flera viktiga aktörer i utvecklingen av den goda seden. I det arbetet har </a:t>
            </a:r>
            <a:r>
              <a:rPr lang="sv-SE" dirty="0" err="1"/>
              <a:t>Skyrev</a:t>
            </a:r>
            <a:r>
              <a:rPr lang="sv-SE" dirty="0"/>
              <a:t> som yrkesorganisation stort fokus på den praktiska uttolkningen av den goda sedan. </a:t>
            </a:r>
          </a:p>
          <a:p>
            <a:endParaRPr lang="sv-SE" dirty="0"/>
          </a:p>
          <a:p>
            <a:r>
              <a:rPr lang="sv-SE" dirty="0"/>
              <a:t>Vi utarbetar stöd och vägledningar för de sakkunnigas arbete och tar fram rekommendationer. </a:t>
            </a:r>
          </a:p>
        </p:txBody>
      </p:sp>
      <p:sp>
        <p:nvSpPr>
          <p:cNvPr id="4" name="Platshållare för bildnummer 3"/>
          <p:cNvSpPr>
            <a:spLocks noGrp="1"/>
          </p:cNvSpPr>
          <p:nvPr>
            <p:ph type="sldNum" sz="quarter" idx="5"/>
          </p:nvPr>
        </p:nvSpPr>
        <p:spPr/>
        <p:txBody>
          <a:bodyPr/>
          <a:lstStyle/>
          <a:p>
            <a:fld id="{DEF08AF9-9554-4EE2-A440-5C7021ACD2F9}" type="slidenum">
              <a:rPr lang="sv-SE" smtClean="0"/>
              <a:t>20</a:t>
            </a:fld>
            <a:endParaRPr lang="sv-SE"/>
          </a:p>
        </p:txBody>
      </p:sp>
    </p:spTree>
    <p:extLst>
      <p:ext uri="{BB962C8B-B14F-4D97-AF65-F5344CB8AC3E}">
        <p14:creationId xmlns:p14="http://schemas.microsoft.com/office/powerpoint/2010/main" val="386224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3237">
              <a:defRPr/>
            </a:pPr>
            <a:r>
              <a:rPr lang="sv-SE" dirty="0"/>
              <a:t>Styrelsen består av 7 personer.  De 4 stora </a:t>
            </a:r>
            <a:r>
              <a:rPr lang="sv-SE" dirty="0" err="1"/>
              <a:t>revisionsbyåerna</a:t>
            </a:r>
            <a:r>
              <a:rPr lang="sv-SE" dirty="0"/>
              <a:t> har var sin representant. 3 ledamöter kommer från kommuner/regioner med egna anställda revisorer. </a:t>
            </a:r>
          </a:p>
          <a:p>
            <a:pPr defTabSz="933237">
              <a:defRPr/>
            </a:pPr>
            <a:r>
              <a:rPr lang="sv-SE" dirty="0"/>
              <a:t>Nuvarande ordförande i styrelsen är Caroline Nyman, stadsrevisor i Norrköping.</a:t>
            </a:r>
          </a:p>
          <a:p>
            <a:endParaRPr lang="sv-SE" dirty="0"/>
          </a:p>
        </p:txBody>
      </p:sp>
      <p:sp>
        <p:nvSpPr>
          <p:cNvPr id="4" name="Platshållare för bildnummer 3"/>
          <p:cNvSpPr>
            <a:spLocks noGrp="1"/>
          </p:cNvSpPr>
          <p:nvPr>
            <p:ph type="sldNum" sz="quarter" idx="5"/>
          </p:nvPr>
        </p:nvSpPr>
        <p:spPr/>
        <p:txBody>
          <a:bodyPr/>
          <a:lstStyle/>
          <a:p>
            <a:fld id="{DEF08AF9-9554-4EE2-A440-5C7021ACD2F9}" type="slidenum">
              <a:rPr lang="sv-SE" smtClean="0"/>
              <a:t>22</a:t>
            </a:fld>
            <a:endParaRPr lang="sv-SE"/>
          </a:p>
        </p:txBody>
      </p:sp>
    </p:spTree>
    <p:extLst>
      <p:ext uri="{BB962C8B-B14F-4D97-AF65-F5344CB8AC3E}">
        <p14:creationId xmlns:p14="http://schemas.microsoft.com/office/powerpoint/2010/main" val="1631699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41413F"/>
                </a:solidFill>
                <a:effectLst/>
                <a:latin typeface="Arial" panose="020B0604020202020204" pitchFamily="34" charset="0"/>
              </a:rPr>
              <a:t>(Medan de valda revisorerna ansvarar för revisionen i förhållande till fullmäktige, ansvarar yrkesrevisorerna för sin rådgivning till de valda revisorerna. Därtill kommer att de sakkunnigas rapporter ska bifogas revisionsberättelsen. Rapporterna kan därmed ses som ett uttryck för de sakkunnigas självständiga uppfattning).</a:t>
            </a:r>
          </a:p>
          <a:p>
            <a:pPr algn="l"/>
            <a:endParaRPr lang="sv-SE" b="0" i="0" dirty="0">
              <a:solidFill>
                <a:srgbClr val="41413F"/>
              </a:solidFill>
              <a:effectLst/>
              <a:latin typeface="Arial" panose="020B0604020202020204" pitchFamily="34" charset="0"/>
            </a:endParaRPr>
          </a:p>
          <a:p>
            <a:pPr algn="l"/>
            <a:r>
              <a:rPr lang="sv-SE" b="0" i="0" dirty="0">
                <a:solidFill>
                  <a:srgbClr val="41413F"/>
                </a:solidFill>
                <a:effectLst/>
                <a:latin typeface="Arial" panose="020B0604020202020204" pitchFamily="34" charset="0"/>
              </a:rPr>
              <a:t>För att den kommunala sektorn ska få en högkvalitativ kommunal revision, har </a:t>
            </a:r>
            <a:r>
              <a:rPr lang="sv-SE" b="0" i="0" dirty="0" err="1">
                <a:solidFill>
                  <a:srgbClr val="41413F"/>
                </a:solidFill>
                <a:effectLst/>
                <a:latin typeface="Arial" panose="020B0604020202020204" pitchFamily="34" charset="0"/>
              </a:rPr>
              <a:t>Skyrev</a:t>
            </a:r>
            <a:r>
              <a:rPr lang="sv-SE" b="0" i="0" dirty="0">
                <a:solidFill>
                  <a:srgbClr val="41413F"/>
                </a:solidFill>
                <a:effectLst/>
                <a:latin typeface="Arial" panose="020B0604020202020204" pitchFamily="34" charset="0"/>
              </a:rPr>
              <a:t> inrättat en certifiering av yrkesrevisorer. </a:t>
            </a:r>
          </a:p>
          <a:p>
            <a:pPr algn="l"/>
            <a:endParaRPr lang="sv-SE" b="0" i="0" dirty="0">
              <a:solidFill>
                <a:srgbClr val="41413F"/>
              </a:solidFill>
              <a:effectLst/>
              <a:latin typeface="Arial" panose="020B0604020202020204" pitchFamily="34" charset="0"/>
            </a:endParaRPr>
          </a:p>
          <a:p>
            <a:pPr algn="l"/>
            <a:r>
              <a:rPr lang="sv-SE" b="0" i="0" dirty="0">
                <a:solidFill>
                  <a:srgbClr val="41413F"/>
                </a:solidFill>
                <a:effectLst/>
                <a:latin typeface="Arial" panose="020B0604020202020204" pitchFamily="34" charset="0"/>
              </a:rPr>
              <a:t>För att bli certifierad krävs en akademisk utbildning (på minst kandidatnivå) inom ekonomi och offentlig förvaltning. Utbildningen ska vara kombinerad med handledd, praktisk erfarenhet av revision. </a:t>
            </a:r>
          </a:p>
          <a:p>
            <a:pPr algn="l"/>
            <a:r>
              <a:rPr lang="sv-SE" b="0" i="0" dirty="0">
                <a:solidFill>
                  <a:srgbClr val="41413F"/>
                </a:solidFill>
                <a:effectLst/>
                <a:latin typeface="Arial" panose="020B0604020202020204" pitchFamily="34" charset="0"/>
              </a:rPr>
              <a:t>Den sammanlagda praktiken ska (i grundmodellen) omfatta minst fyra år, varav minst tre år inom kommunal </a:t>
            </a:r>
            <a:r>
              <a:rPr lang="sv-SE" b="0" i="0" dirty="0" err="1">
                <a:solidFill>
                  <a:srgbClr val="41413F"/>
                </a:solidFill>
                <a:effectLst/>
                <a:latin typeface="Arial" panose="020B0604020202020204" pitchFamily="34" charset="0"/>
              </a:rPr>
              <a:t>revision.Det</a:t>
            </a:r>
            <a:r>
              <a:rPr lang="sv-SE" b="0" i="0" dirty="0">
                <a:solidFill>
                  <a:srgbClr val="41413F"/>
                </a:solidFill>
                <a:effectLst/>
                <a:latin typeface="Arial" panose="020B0604020202020204" pitchFamily="34" charset="0"/>
              </a:rPr>
              <a:t> fjärde året kan utgöras av yrkeserfarenhet från privat eller statlig revisionsverksamhet, eller av kvalificerad erfarenhet från annan kommunal verksamhet. Alternativt kan ett år av praktiken ersättas med ett års relevant utbildning på avancerad nivå (mastersexamen eller annan relevant högre utbildning). Grundkravet på tre års erfarenhet från kommunal revision gäller alla.</a:t>
            </a:r>
          </a:p>
          <a:p>
            <a:pPr algn="l"/>
            <a:endParaRPr lang="sv-SE" b="0" i="0" dirty="0">
              <a:solidFill>
                <a:srgbClr val="41413F"/>
              </a:solidFill>
              <a:effectLst/>
              <a:latin typeface="Arial" panose="020B0604020202020204" pitchFamily="34" charset="0"/>
            </a:endParaRPr>
          </a:p>
          <a:p>
            <a:pPr algn="l"/>
            <a:r>
              <a:rPr lang="sv-SE" b="0" i="0" dirty="0">
                <a:solidFill>
                  <a:srgbClr val="41413F"/>
                </a:solidFill>
                <a:effectLst/>
                <a:latin typeface="Arial" panose="020B0604020202020204" pitchFamily="34" charset="0"/>
              </a:rPr>
              <a:t>Beslut om certifiering tas av certifieringsnämnden. Den består av 6 personer.  </a:t>
            </a:r>
          </a:p>
          <a:p>
            <a:pPr algn="l"/>
            <a:r>
              <a:rPr lang="sv-SE" dirty="0"/>
              <a:t>Helena Linde förbundsjurist SKR, </a:t>
            </a:r>
            <a:br>
              <a:rPr lang="sv-SE" dirty="0"/>
            </a:br>
            <a:r>
              <a:rPr lang="sv-SE" dirty="0">
                <a:effectLst/>
              </a:rPr>
              <a:t>Bo Basun tidigare revisionsdirektör Region Västernorrland </a:t>
            </a:r>
            <a:br>
              <a:rPr lang="sv-SE" dirty="0">
                <a:effectLst/>
              </a:rPr>
            </a:br>
            <a:r>
              <a:rPr lang="sv-SE" dirty="0">
                <a:effectLst/>
              </a:rPr>
              <a:t>Pierre </a:t>
            </a:r>
            <a:r>
              <a:rPr lang="sv-SE" dirty="0" err="1">
                <a:effectLst/>
              </a:rPr>
              <a:t>Donatella</a:t>
            </a:r>
            <a:r>
              <a:rPr lang="sv-SE" dirty="0">
                <a:effectLst/>
              </a:rPr>
              <a:t>, universitetslektor Göteborgs Universitet </a:t>
            </a:r>
            <a:br>
              <a:rPr lang="sv-SE" dirty="0">
                <a:effectLst/>
              </a:rPr>
            </a:br>
            <a:r>
              <a:rPr lang="sv-SE" dirty="0">
                <a:effectLst/>
              </a:rPr>
              <a:t>Rolf </a:t>
            </a:r>
            <a:r>
              <a:rPr lang="sv-SE" dirty="0" err="1">
                <a:effectLst/>
              </a:rPr>
              <a:t>Solli</a:t>
            </a:r>
            <a:r>
              <a:rPr lang="sv-SE" dirty="0">
                <a:effectLst/>
              </a:rPr>
              <a:t>, professor, Högskolan Borås </a:t>
            </a:r>
            <a:br>
              <a:rPr lang="sv-SE" dirty="0">
                <a:effectLst/>
              </a:rPr>
            </a:br>
            <a:r>
              <a:rPr lang="sv-SE" dirty="0">
                <a:effectLst/>
              </a:rPr>
              <a:t>Torbjörn Tagesson, professor, Linköpings Universitet och Kanslichef, RKR</a:t>
            </a:r>
            <a:br>
              <a:rPr lang="sv-SE" dirty="0">
                <a:effectLst/>
              </a:rPr>
            </a:br>
            <a:r>
              <a:rPr lang="sv-SE" dirty="0">
                <a:effectLst/>
              </a:rPr>
              <a:t>Christin </a:t>
            </a:r>
            <a:r>
              <a:rPr lang="sv-SE" dirty="0" err="1">
                <a:effectLst/>
              </a:rPr>
              <a:t>Wrangstedt</a:t>
            </a:r>
            <a:r>
              <a:rPr lang="sv-SE" dirty="0">
                <a:effectLst/>
              </a:rPr>
              <a:t>, </a:t>
            </a:r>
            <a:r>
              <a:rPr lang="sv-SE" dirty="0" err="1">
                <a:effectLst/>
              </a:rPr>
              <a:t>fd</a:t>
            </a:r>
            <a:r>
              <a:rPr lang="sv-SE" dirty="0">
                <a:effectLst/>
              </a:rPr>
              <a:t>. revisionsdirektör</a:t>
            </a:r>
            <a:endParaRPr lang="sv-SE" b="0" i="0" dirty="0">
              <a:solidFill>
                <a:srgbClr val="41413F"/>
              </a:solidFill>
              <a:effectLst/>
              <a:latin typeface="Arial" panose="020B0604020202020204" pitchFamily="34" charset="0"/>
            </a:endParaRPr>
          </a:p>
          <a:p>
            <a:pPr algn="l"/>
            <a:endParaRPr lang="sv-SE" b="0" i="0" dirty="0">
              <a:solidFill>
                <a:srgbClr val="41413F"/>
              </a:solidFill>
              <a:effectLst/>
              <a:latin typeface="Arial" panose="020B0604020202020204" pitchFamily="34" charset="0"/>
            </a:endParaRPr>
          </a:p>
          <a:p>
            <a:pPr algn="l"/>
            <a:endParaRPr lang="sv-SE" b="0" i="0" dirty="0">
              <a:solidFill>
                <a:srgbClr val="41413F"/>
              </a:solidFill>
              <a:effectLst/>
              <a:latin typeface="Arial" panose="020B0604020202020204" pitchFamily="34" charset="0"/>
            </a:endParaRPr>
          </a:p>
          <a:p>
            <a:pPr algn="l"/>
            <a:endParaRPr lang="sv-SE" b="0" i="0" dirty="0">
              <a:solidFill>
                <a:srgbClr val="41413F"/>
              </a:solidFill>
              <a:effectLst/>
              <a:latin typeface="Arial" panose="020B0604020202020204" pitchFamily="34" charset="0"/>
            </a:endParaRPr>
          </a:p>
          <a:p>
            <a:pPr algn="l"/>
            <a:endParaRPr lang="sv-SE" b="0" i="0" dirty="0">
              <a:solidFill>
                <a:srgbClr val="41413F"/>
              </a:solidFill>
              <a:effectLst/>
              <a:latin typeface="Arial" panose="020B0604020202020204" pitchFamily="34" charset="0"/>
            </a:endParaRPr>
          </a:p>
          <a:p>
            <a:pPr algn="l"/>
            <a:endParaRPr lang="sv-SE" b="0" i="0" dirty="0">
              <a:solidFill>
                <a:srgbClr val="41413F"/>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DEF08AF9-9554-4EE2-A440-5C7021ACD2F9}" type="slidenum">
              <a:rPr lang="sv-SE" smtClean="0"/>
              <a:t>23</a:t>
            </a:fld>
            <a:endParaRPr lang="sv-SE"/>
          </a:p>
        </p:txBody>
      </p:sp>
    </p:spTree>
    <p:extLst>
      <p:ext uri="{BB962C8B-B14F-4D97-AF65-F5344CB8AC3E}">
        <p14:creationId xmlns:p14="http://schemas.microsoft.com/office/powerpoint/2010/main" val="387918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latin typeface="Times New Roman" panose="02020603050405020304" pitchFamily="18" charset="0"/>
                <a:ea typeface="Times New Roman" panose="02020603050405020304" pitchFamily="18" charset="0"/>
              </a:rPr>
              <a:t>Grundkursen i verksamhetsrevision har varit populär och därför har utbildningskommittén i dialog med styrelsen beslutat att öka antalet deltagare från 20 till 30 för 2023.</a:t>
            </a:r>
            <a:endParaRPr lang="sv-SE" dirty="0"/>
          </a:p>
        </p:txBody>
      </p:sp>
      <p:sp>
        <p:nvSpPr>
          <p:cNvPr id="4" name="Platshållare för bildnummer 3"/>
          <p:cNvSpPr>
            <a:spLocks noGrp="1"/>
          </p:cNvSpPr>
          <p:nvPr>
            <p:ph type="sldNum" sz="quarter" idx="5"/>
          </p:nvPr>
        </p:nvSpPr>
        <p:spPr/>
        <p:txBody>
          <a:bodyPr/>
          <a:lstStyle/>
          <a:p>
            <a:fld id="{DEF08AF9-9554-4EE2-A440-5C7021ACD2F9}" type="slidenum">
              <a:rPr lang="sv-SE" smtClean="0"/>
              <a:t>24</a:t>
            </a:fld>
            <a:endParaRPr lang="sv-SE"/>
          </a:p>
        </p:txBody>
      </p:sp>
    </p:spTree>
    <p:extLst>
      <p:ext uri="{BB962C8B-B14F-4D97-AF65-F5344CB8AC3E}">
        <p14:creationId xmlns:p14="http://schemas.microsoft.com/office/powerpoint/2010/main" val="399618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41413F"/>
                </a:solidFill>
                <a:effectLst/>
                <a:latin typeface="Arial" panose="020B0604020202020204" pitchFamily="34" charset="0"/>
              </a:rPr>
              <a:t>God sed kommittén arbetar med att utveckla och anpassa </a:t>
            </a:r>
            <a:r>
              <a:rPr lang="sv-SE" b="0" i="0" dirty="0" err="1">
                <a:solidFill>
                  <a:srgbClr val="41413F"/>
                </a:solidFill>
                <a:effectLst/>
                <a:latin typeface="Arial" panose="020B0604020202020204" pitchFamily="34" charset="0"/>
              </a:rPr>
              <a:t>Skyrev:s</a:t>
            </a:r>
            <a:r>
              <a:rPr lang="sv-SE" b="0" i="0" dirty="0">
                <a:solidFill>
                  <a:srgbClr val="41413F"/>
                </a:solidFill>
                <a:effectLst/>
                <a:latin typeface="Arial" panose="020B0604020202020204" pitchFamily="34" charset="0"/>
              </a:rPr>
              <a:t> dokument i form av bland annat vägledningar och rekommendationer.</a:t>
            </a:r>
            <a:br>
              <a:rPr lang="sv-SE" dirty="0"/>
            </a:br>
            <a:endParaRPr lang="sv-SE" dirty="0"/>
          </a:p>
          <a:p>
            <a:r>
              <a:rPr lang="sv-SE" b="0" i="0" dirty="0">
                <a:solidFill>
                  <a:srgbClr val="41413F"/>
                </a:solidFill>
                <a:effectLst/>
                <a:latin typeface="Arial" panose="020B0604020202020204" pitchFamily="34" charset="0"/>
              </a:rPr>
              <a:t>Kommitténs arbete sker löpande under året med utgångspunkt i en verksamhetsplan som utarbetas i samverkan med </a:t>
            </a:r>
            <a:r>
              <a:rPr lang="sv-SE" b="0" i="0" dirty="0" err="1">
                <a:solidFill>
                  <a:srgbClr val="41413F"/>
                </a:solidFill>
                <a:effectLst/>
                <a:latin typeface="Arial" panose="020B0604020202020204" pitchFamily="34" charset="0"/>
              </a:rPr>
              <a:t>Skyrev:s</a:t>
            </a:r>
            <a:r>
              <a:rPr lang="sv-SE" b="0" i="0" dirty="0">
                <a:solidFill>
                  <a:srgbClr val="41413F"/>
                </a:solidFill>
                <a:effectLst/>
                <a:latin typeface="Arial" panose="020B0604020202020204" pitchFamily="34" charset="0"/>
              </a:rPr>
              <a:t> styrelse. </a:t>
            </a:r>
          </a:p>
          <a:p>
            <a:r>
              <a:rPr lang="sv-SE" b="0" i="0" dirty="0">
                <a:solidFill>
                  <a:srgbClr val="41413F"/>
                </a:solidFill>
                <a:effectLst/>
                <a:latin typeface="Arial" panose="020B0604020202020204" pitchFamily="34" charset="0"/>
              </a:rPr>
              <a:t>De förslag till nya eller justerade dokument som kommittén tar fram överlämnas till styrelsen för fastställande </a:t>
            </a:r>
          </a:p>
          <a:p>
            <a:endParaRPr lang="sv-SE" b="0" i="0" dirty="0">
              <a:solidFill>
                <a:srgbClr val="41413F"/>
              </a:solidFill>
              <a:effectLst/>
              <a:latin typeface="Arial" panose="020B0604020202020204" pitchFamily="34" charset="0"/>
            </a:endParaRPr>
          </a:p>
          <a:p>
            <a:pPr defTabSz="933237">
              <a:defRPr/>
            </a:pPr>
            <a:r>
              <a:rPr lang="sv-SE" sz="1800" dirty="0">
                <a:latin typeface="Times New Roman" panose="02020603050405020304" pitchFamily="18" charset="0"/>
                <a:ea typeface="Times New Roman" panose="02020603050405020304" pitchFamily="18" charset="0"/>
              </a:rPr>
              <a:t>Ett av god sed kommitténs uppdrag under 2023 är att utarbeta stödmaterial till de delar av uppdraget som idag ofta beställs av revisorer när granskning av bokslutet görs, men som inte ingår i standard för räkenskapsrevision. (De delar av förvaltningsberättelsen som inte är obligatoriska enligt LKRB).</a:t>
            </a:r>
          </a:p>
          <a:p>
            <a:pPr defTabSz="933237">
              <a:defRPr/>
            </a:pPr>
            <a:endParaRPr lang="sv-SE" sz="1800" dirty="0">
              <a:solidFill>
                <a:srgbClr val="41413E"/>
              </a:solidFill>
              <a:latin typeface="Arial"/>
              <a:cs typeface="Arial"/>
            </a:endParaRPr>
          </a:p>
          <a:p>
            <a:pPr defTabSz="933237">
              <a:defRPr/>
            </a:pPr>
            <a:r>
              <a:rPr lang="sv-SE" sz="1800" dirty="0">
                <a:solidFill>
                  <a:srgbClr val="41413E"/>
                </a:solidFill>
                <a:latin typeface="Arial"/>
                <a:cs typeface="Arial"/>
              </a:rPr>
              <a:t>Om resultaten är förenliga med fullmäktiges mål för god ekonomisk hushållning.</a:t>
            </a:r>
            <a:endParaRPr lang="sv-SE" sz="1800" dirty="0">
              <a:latin typeface="Times New Roman" panose="02020603050405020304" pitchFamily="18" charset="0"/>
              <a:ea typeface="Times New Roman" panose="02020603050405020304" pitchFamily="18" charset="0"/>
            </a:endParaRPr>
          </a:p>
          <a:p>
            <a:pPr>
              <a:spcBef>
                <a:spcPts val="102"/>
              </a:spcBef>
              <a:tabLst>
                <a:tab pos="1412168" algn="l"/>
              </a:tabLst>
            </a:pPr>
            <a:r>
              <a:rPr lang="sv-SE" sz="1800" dirty="0">
                <a:solidFill>
                  <a:srgbClr val="41413E"/>
                </a:solidFill>
                <a:latin typeface="Arial"/>
                <a:cs typeface="Arial"/>
              </a:rPr>
              <a:t>Om kommunen efterlever balanskravet.</a:t>
            </a:r>
          </a:p>
          <a:p>
            <a:pPr defTabSz="933237">
              <a:defRPr/>
            </a:pPr>
            <a:endParaRPr lang="sv-SE" sz="1800" dirty="0">
              <a:latin typeface="Times New Roman" panose="02020603050405020304" pitchFamily="18" charset="0"/>
              <a:ea typeface="Times New Roman" panose="02020603050405020304" pitchFamily="18" charset="0"/>
            </a:endParaRPr>
          </a:p>
          <a:p>
            <a:pPr defTabSz="933237">
              <a:defRPr/>
            </a:pPr>
            <a:endParaRPr lang="sv-SE" sz="1800" dirty="0">
              <a:latin typeface="Times New Roman" panose="02020603050405020304" pitchFamily="18" charset="0"/>
              <a:ea typeface="Times New Roman" panose="02020603050405020304" pitchFamily="18" charset="0"/>
            </a:endParaRPr>
          </a:p>
          <a:p>
            <a:pPr defTabSz="933237">
              <a:defRPr/>
            </a:pPr>
            <a:endParaRPr lang="sv-SE" sz="1800" dirty="0">
              <a:latin typeface="Times New Roman" panose="02020603050405020304" pitchFamily="18" charset="0"/>
              <a:ea typeface="Calibri" panose="020F0502020204030204" pitchFamily="34" charset="0"/>
            </a:endParaRPr>
          </a:p>
          <a:p>
            <a:pPr defTabSz="933237">
              <a:defRPr/>
            </a:pPr>
            <a:endParaRPr lang="sv-SE" sz="1800" dirty="0">
              <a:latin typeface="Times New Roman" panose="02020603050405020304" pitchFamily="18"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DEF08AF9-9554-4EE2-A440-5C7021ACD2F9}" type="slidenum">
              <a:rPr lang="sv-SE" smtClean="0"/>
              <a:t>25</a:t>
            </a:fld>
            <a:endParaRPr lang="sv-SE"/>
          </a:p>
        </p:txBody>
      </p:sp>
    </p:spTree>
    <p:extLst>
      <p:ext uri="{BB962C8B-B14F-4D97-AF65-F5344CB8AC3E}">
        <p14:creationId xmlns:p14="http://schemas.microsoft.com/office/powerpoint/2010/main" val="155181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Samspel:</a:t>
            </a:r>
          </a:p>
          <a:p>
            <a:r>
              <a:rPr lang="sv-SE" dirty="0"/>
              <a:t>Att följa god sed är att följa standard för kommunal räkenskapsrevision. </a:t>
            </a:r>
          </a:p>
          <a:p>
            <a:endParaRPr lang="sv-SE" dirty="0"/>
          </a:p>
          <a:p>
            <a:r>
              <a:rPr lang="sv-SE" dirty="0"/>
              <a:t> </a:t>
            </a:r>
          </a:p>
          <a:p>
            <a:endParaRPr lang="sv-SE" dirty="0"/>
          </a:p>
          <a:p>
            <a:endParaRPr lang="sv-SE" dirty="0"/>
          </a:p>
        </p:txBody>
      </p:sp>
      <p:sp>
        <p:nvSpPr>
          <p:cNvPr id="4" name="Platshållare för bildnummer 3"/>
          <p:cNvSpPr>
            <a:spLocks noGrp="1"/>
          </p:cNvSpPr>
          <p:nvPr>
            <p:ph type="sldNum" sz="quarter" idx="5"/>
          </p:nvPr>
        </p:nvSpPr>
        <p:spPr/>
        <p:txBody>
          <a:bodyPr/>
          <a:lstStyle/>
          <a:p>
            <a:fld id="{DEF08AF9-9554-4EE2-A440-5C7021ACD2F9}" type="slidenum">
              <a:rPr lang="sv-SE" smtClean="0"/>
              <a:t>26</a:t>
            </a:fld>
            <a:endParaRPr lang="sv-SE"/>
          </a:p>
        </p:txBody>
      </p:sp>
    </p:spTree>
    <p:extLst>
      <p:ext uri="{BB962C8B-B14F-4D97-AF65-F5344CB8AC3E}">
        <p14:creationId xmlns:p14="http://schemas.microsoft.com/office/powerpoint/2010/main" val="295233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8A6CCC2-BDF2-4EC4-B47E-EB4227798ABB}" type="slidenum">
              <a:rPr lang="sv-SE" smtClean="0"/>
              <a:t>29</a:t>
            </a:fld>
            <a:endParaRPr lang="sv-SE"/>
          </a:p>
        </p:txBody>
      </p:sp>
    </p:spTree>
    <p:extLst>
      <p:ext uri="{BB962C8B-B14F-4D97-AF65-F5344CB8AC3E}">
        <p14:creationId xmlns:p14="http://schemas.microsoft.com/office/powerpoint/2010/main" val="2035760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a:t>
            </a:r>
          </a:p>
        </p:txBody>
      </p:sp>
      <p:sp>
        <p:nvSpPr>
          <p:cNvPr id="4" name="Platshållare för bildnummer 3"/>
          <p:cNvSpPr>
            <a:spLocks noGrp="1"/>
          </p:cNvSpPr>
          <p:nvPr>
            <p:ph type="sldNum" sz="quarter" idx="5"/>
          </p:nvPr>
        </p:nvSpPr>
        <p:spPr/>
        <p:txBody>
          <a:bodyPr/>
          <a:lstStyle/>
          <a:p>
            <a:pPr defTabSz="933237">
              <a:defRPr/>
            </a:pPr>
            <a:fld id="{F8F6A595-858A-4B45-8A4F-19FF9EA52FAE}" type="slidenum">
              <a:rPr lang="sv-SE">
                <a:solidFill>
                  <a:prstClr val="black"/>
                </a:solidFill>
                <a:latin typeface="Calibri" panose="020F0502020204030204"/>
              </a:rPr>
              <a:pPr defTabSz="933237">
                <a:defRPr/>
              </a:pPr>
              <a:t>36</a:t>
            </a:fld>
            <a:endParaRPr lang="sv-SE">
              <a:solidFill>
                <a:prstClr val="black"/>
              </a:solidFill>
              <a:latin typeface="Calibri" panose="020F0502020204030204"/>
            </a:endParaRPr>
          </a:p>
        </p:txBody>
      </p:sp>
    </p:spTree>
    <p:extLst>
      <p:ext uri="{BB962C8B-B14F-4D97-AF65-F5344CB8AC3E}">
        <p14:creationId xmlns:p14="http://schemas.microsoft.com/office/powerpoint/2010/main" val="2429865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B451A40-71FA-43DF-888B-C7B68A1E2139}" type="slidenum">
              <a:rPr lang="sv-SE" smtClean="0"/>
              <a:t>38</a:t>
            </a:fld>
            <a:endParaRPr lang="sv-SE"/>
          </a:p>
        </p:txBody>
      </p:sp>
    </p:spTree>
    <p:extLst>
      <p:ext uri="{BB962C8B-B14F-4D97-AF65-F5344CB8AC3E}">
        <p14:creationId xmlns:p14="http://schemas.microsoft.com/office/powerpoint/2010/main" val="70431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F47EC63-9300-4DEB-9603-5C0AD5F490C3}" type="slidenum">
              <a:rPr lang="sv-SE" smtClean="0"/>
              <a:t>40</a:t>
            </a:fld>
            <a:endParaRPr lang="sv-SE"/>
          </a:p>
        </p:txBody>
      </p:sp>
    </p:spTree>
    <p:extLst>
      <p:ext uri="{BB962C8B-B14F-4D97-AF65-F5344CB8AC3E}">
        <p14:creationId xmlns:p14="http://schemas.microsoft.com/office/powerpoint/2010/main" val="67102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a:t>
            </a:r>
          </a:p>
        </p:txBody>
      </p:sp>
      <p:sp>
        <p:nvSpPr>
          <p:cNvPr id="4" name="Platshållare för bildnummer 3"/>
          <p:cNvSpPr>
            <a:spLocks noGrp="1"/>
          </p:cNvSpPr>
          <p:nvPr>
            <p:ph type="sldNum" sz="quarter" idx="5"/>
          </p:nvPr>
        </p:nvSpPr>
        <p:spPr/>
        <p:txBody>
          <a:bodyPr/>
          <a:lstStyle/>
          <a:p>
            <a:pPr defTabSz="933237">
              <a:defRPr/>
            </a:pPr>
            <a:fld id="{F8F6A595-858A-4B45-8A4F-19FF9EA52FAE}" type="slidenum">
              <a:rPr lang="sv-SE">
                <a:solidFill>
                  <a:prstClr val="black"/>
                </a:solidFill>
                <a:latin typeface="Calibri" panose="020F0502020204030204"/>
              </a:rPr>
              <a:pPr defTabSz="933237">
                <a:defRPr/>
              </a:pPr>
              <a:t>5</a:t>
            </a:fld>
            <a:endParaRPr lang="sv-SE">
              <a:solidFill>
                <a:prstClr val="black"/>
              </a:solidFill>
              <a:latin typeface="Calibri" panose="020F0502020204030204"/>
            </a:endParaRPr>
          </a:p>
        </p:txBody>
      </p:sp>
    </p:spTree>
    <p:extLst>
      <p:ext uri="{BB962C8B-B14F-4D97-AF65-F5344CB8AC3E}">
        <p14:creationId xmlns:p14="http://schemas.microsoft.com/office/powerpoint/2010/main" val="3891789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3598A9-0E8D-4AEB-9FC8-8EA1085D0B97}" type="slidenum">
              <a:rPr lang="sv-SE" smtClean="0"/>
              <a:t>41</a:t>
            </a:fld>
            <a:endParaRPr lang="sv-SE" dirty="0"/>
          </a:p>
        </p:txBody>
      </p:sp>
    </p:spTree>
    <p:extLst>
      <p:ext uri="{BB962C8B-B14F-4D97-AF65-F5344CB8AC3E}">
        <p14:creationId xmlns:p14="http://schemas.microsoft.com/office/powerpoint/2010/main" val="3092206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B451A40-71FA-43DF-888B-C7B68A1E2139}" type="slidenum">
              <a:rPr lang="sv-SE" smtClean="0"/>
              <a:t>43</a:t>
            </a:fld>
            <a:endParaRPr lang="sv-SE"/>
          </a:p>
        </p:txBody>
      </p:sp>
    </p:spTree>
    <p:extLst>
      <p:ext uri="{BB962C8B-B14F-4D97-AF65-F5344CB8AC3E}">
        <p14:creationId xmlns:p14="http://schemas.microsoft.com/office/powerpoint/2010/main" val="1315639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a:t>
            </a:r>
          </a:p>
        </p:txBody>
      </p:sp>
      <p:sp>
        <p:nvSpPr>
          <p:cNvPr id="4" name="Platshållare för bildnummer 3"/>
          <p:cNvSpPr>
            <a:spLocks noGrp="1"/>
          </p:cNvSpPr>
          <p:nvPr>
            <p:ph type="sldNum" sz="quarter" idx="5"/>
          </p:nvPr>
        </p:nvSpPr>
        <p:spPr/>
        <p:txBody>
          <a:bodyPr/>
          <a:lstStyle/>
          <a:p>
            <a:pPr defTabSz="933237">
              <a:defRPr/>
            </a:pPr>
            <a:fld id="{F8F6A595-858A-4B45-8A4F-19FF9EA52FAE}" type="slidenum">
              <a:rPr lang="sv-SE">
                <a:solidFill>
                  <a:prstClr val="black"/>
                </a:solidFill>
                <a:latin typeface="Calibri" panose="020F0502020204030204"/>
              </a:rPr>
              <a:pPr defTabSz="933237">
                <a:defRPr/>
              </a:pPr>
              <a:t>45</a:t>
            </a:fld>
            <a:endParaRPr lang="sv-SE">
              <a:solidFill>
                <a:prstClr val="black"/>
              </a:solidFill>
              <a:latin typeface="Calibri" panose="020F0502020204030204"/>
            </a:endParaRPr>
          </a:p>
        </p:txBody>
      </p:sp>
    </p:spTree>
    <p:extLst>
      <p:ext uri="{BB962C8B-B14F-4D97-AF65-F5344CB8AC3E}">
        <p14:creationId xmlns:p14="http://schemas.microsoft.com/office/powerpoint/2010/main" val="167403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784"/>
            <a:r>
              <a:rPr lang="sv-SE" dirty="0">
                <a:highlight>
                  <a:srgbClr val="FFFF00"/>
                </a:highlight>
              </a:rPr>
              <a:t>Del 1 Revision i kommuner, landsting och regioner</a:t>
            </a:r>
          </a:p>
          <a:p>
            <a:pPr lvl="1">
              <a:buClr>
                <a:srgbClr val="0099CC"/>
              </a:buClr>
              <a:buFont typeface="Wingdings" panose="05000000000000000000" pitchFamily="2" charset="2"/>
              <a:buChar char="§"/>
            </a:pPr>
            <a:r>
              <a:rPr lang="sv-SE" dirty="0">
                <a:highlight>
                  <a:srgbClr val="FFFF00"/>
                </a:highlight>
              </a:rPr>
              <a:t>Ansvarssystemet. God revisionssed. Oberoende. Revisionsuppdragen.</a:t>
            </a:r>
            <a:br>
              <a:rPr lang="sv-SE" dirty="0">
                <a:highlight>
                  <a:srgbClr val="FFFF00"/>
                </a:highlight>
              </a:rPr>
            </a:br>
            <a:endParaRPr lang="sv-SE" dirty="0">
              <a:highlight>
                <a:srgbClr val="FFFF00"/>
              </a:highlight>
            </a:endParaRPr>
          </a:p>
          <a:p>
            <a:pPr marL="30784">
              <a:buClr>
                <a:srgbClr val="0099CC"/>
              </a:buClr>
            </a:pPr>
            <a:r>
              <a:rPr lang="sv-SE" dirty="0">
                <a:highlight>
                  <a:srgbClr val="FFFF00"/>
                </a:highlight>
              </a:rPr>
              <a:t>Del 2 Revisionsprocessen</a:t>
            </a:r>
          </a:p>
          <a:p>
            <a:pPr lvl="1">
              <a:buClr>
                <a:srgbClr val="0099CC"/>
              </a:buClr>
              <a:buFont typeface="Wingdings" panose="05000000000000000000" pitchFamily="2" charset="2"/>
              <a:buChar char="§"/>
            </a:pPr>
            <a:r>
              <a:rPr lang="sv-SE" dirty="0">
                <a:highlight>
                  <a:srgbClr val="FFFF00"/>
                </a:highlight>
              </a:rPr>
              <a:t>Principer. Revisionsprocessen.</a:t>
            </a:r>
            <a:br>
              <a:rPr lang="sv-SE" dirty="0">
                <a:highlight>
                  <a:srgbClr val="FFFF00"/>
                </a:highlight>
              </a:rPr>
            </a:br>
            <a:r>
              <a:rPr lang="sv-SE" dirty="0">
                <a:highlight>
                  <a:srgbClr val="FFFF00"/>
                </a:highlight>
              </a:rPr>
              <a:t>Prövningsgrunder. Ansvarsprövning.</a:t>
            </a:r>
            <a:br>
              <a:rPr lang="sv-SE" dirty="0">
                <a:highlight>
                  <a:srgbClr val="FFFF00"/>
                </a:highlight>
              </a:rPr>
            </a:br>
            <a:endParaRPr lang="sv-SE" dirty="0">
              <a:highlight>
                <a:srgbClr val="FFFF00"/>
              </a:highlight>
            </a:endParaRPr>
          </a:p>
          <a:p>
            <a:pPr marL="30784">
              <a:buClr>
                <a:srgbClr val="0099CC"/>
              </a:buClr>
            </a:pPr>
            <a:r>
              <a:rPr lang="sv-SE" dirty="0">
                <a:highlight>
                  <a:srgbClr val="FFFF00"/>
                </a:highlight>
              </a:rPr>
              <a:t>Del 3 Revisorernas förhållningssätt och arbetsformer</a:t>
            </a:r>
          </a:p>
          <a:p>
            <a:pPr lvl="1">
              <a:buClr>
                <a:srgbClr val="0099CC"/>
              </a:buClr>
              <a:buFont typeface="Wingdings" panose="05000000000000000000" pitchFamily="2" charset="2"/>
              <a:buChar char="§"/>
            </a:pPr>
            <a:r>
              <a:rPr lang="sv-SE" dirty="0">
                <a:highlight>
                  <a:srgbClr val="FFFF00"/>
                </a:highlight>
              </a:rPr>
              <a:t>Oberoende. Arbetsformer. Kommunikation. Samverkan.</a:t>
            </a:r>
          </a:p>
          <a:p>
            <a:endParaRPr lang="sv-SE" dirty="0"/>
          </a:p>
        </p:txBody>
      </p:sp>
      <p:sp>
        <p:nvSpPr>
          <p:cNvPr id="4" name="Platshållare för bildnummer 3"/>
          <p:cNvSpPr>
            <a:spLocks noGrp="1"/>
          </p:cNvSpPr>
          <p:nvPr>
            <p:ph type="sldNum" sz="quarter" idx="5"/>
          </p:nvPr>
        </p:nvSpPr>
        <p:spPr/>
        <p:txBody>
          <a:bodyPr/>
          <a:lstStyle/>
          <a:p>
            <a:fld id="{AF47EC63-9300-4DEB-9603-5C0AD5F490C3}" type="slidenum">
              <a:rPr lang="sv-SE" smtClean="0"/>
              <a:t>7</a:t>
            </a:fld>
            <a:endParaRPr lang="sv-SE"/>
          </a:p>
        </p:txBody>
      </p:sp>
    </p:spTree>
    <p:extLst>
      <p:ext uri="{BB962C8B-B14F-4D97-AF65-F5344CB8AC3E}">
        <p14:creationId xmlns:p14="http://schemas.microsoft.com/office/powerpoint/2010/main" val="310546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333333"/>
                </a:solidFill>
                <a:effectLst/>
                <a:latin typeface="georgia" panose="02040502050405020303" pitchFamily="18" charset="0"/>
              </a:rPr>
              <a:t>Granskningsuppdragen</a:t>
            </a:r>
          </a:p>
          <a:p>
            <a:pPr algn="l"/>
            <a:r>
              <a:rPr lang="sv-SE" b="0" i="0" dirty="0">
                <a:solidFill>
                  <a:srgbClr val="333333"/>
                </a:solidFill>
                <a:effectLst/>
                <a:latin typeface="open sans" panose="020B0606030504020204" pitchFamily="34" charset="0"/>
              </a:rPr>
              <a:t>Revisorerna prövar om verksamheten sköts på ett ändamålsenligt och från ekonomisk synpunkt tillfredsställande sätt, om räkenskaperna är rättvisande samt om den interna kontrollen inom nämnderna är tillräcklig.</a:t>
            </a:r>
            <a:r>
              <a:rPr lang="sv-SE" b="0" i="0" baseline="30000" dirty="0">
                <a:solidFill>
                  <a:srgbClr val="333333"/>
                </a:solidFill>
                <a:effectLst/>
                <a:latin typeface="open sans" panose="020B0606030504020204" pitchFamily="34" charset="0"/>
              </a:rPr>
              <a:t>[29]</a:t>
            </a:r>
            <a:endParaRPr lang="sv-SE" b="0" i="0" dirty="0">
              <a:solidFill>
                <a:srgbClr val="333333"/>
              </a:solidFill>
              <a:effectLst/>
              <a:latin typeface="open sans" panose="020B0606030504020204" pitchFamily="34" charset="0"/>
            </a:endParaRPr>
          </a:p>
          <a:p>
            <a:pPr algn="l"/>
            <a:r>
              <a:rPr lang="sv-SE" b="0" i="0" dirty="0">
                <a:solidFill>
                  <a:srgbClr val="333333"/>
                </a:solidFill>
                <a:effectLst/>
                <a:latin typeface="open sans" panose="020B0606030504020204" pitchFamily="34" charset="0"/>
              </a:rPr>
              <a:t>[29] KL 12 kap 1 § 2 st.</a:t>
            </a:r>
          </a:p>
          <a:p>
            <a:pPr algn="l"/>
            <a:r>
              <a:rPr lang="sv-SE" b="0" i="0" dirty="0">
                <a:solidFill>
                  <a:srgbClr val="333333"/>
                </a:solidFill>
                <a:effectLst/>
                <a:latin typeface="georgia" panose="02040502050405020303" pitchFamily="18" charset="0"/>
              </a:rPr>
              <a:t>Om verksamheten sköts på ett ändamålsenligt och från ekonomisk synpunkt tillfredsställande sätt</a:t>
            </a:r>
          </a:p>
          <a:p>
            <a:pPr algn="l"/>
            <a:r>
              <a:rPr lang="sv-SE" b="0" i="0" dirty="0">
                <a:solidFill>
                  <a:srgbClr val="333333"/>
                </a:solidFill>
                <a:effectLst/>
                <a:latin typeface="open sans" panose="020B0606030504020204" pitchFamily="34" charset="0"/>
              </a:rPr>
              <a:t>Att verksamheten sköts på ett ändamålsenligt och från ekonomisk synpunkt tillfredsställande sätt innebär att</a:t>
            </a:r>
          </a:p>
          <a:p>
            <a:pPr algn="l">
              <a:buFont typeface="Arial" panose="020B0604020202020204" pitchFamily="34" charset="0"/>
              <a:buChar char="•"/>
            </a:pPr>
            <a:r>
              <a:rPr lang="sv-SE" b="0" i="0" dirty="0">
                <a:solidFill>
                  <a:srgbClr val="333333"/>
                </a:solidFill>
                <a:effectLst/>
                <a:latin typeface="open sans" panose="020B0606030504020204" pitchFamily="34" charset="0"/>
              </a:rPr>
              <a:t>verksamhetens resultat lever upp till fullmäktiges mål, beslut och riktlinjer samt gällande lagstiftning och andra föreskrifter som gäller för verksamheten</a:t>
            </a:r>
          </a:p>
          <a:p>
            <a:pPr algn="l">
              <a:buFont typeface="Arial" panose="020B0604020202020204" pitchFamily="34" charset="0"/>
              <a:buChar char="•"/>
            </a:pPr>
            <a:r>
              <a:rPr lang="sv-SE" b="0" i="0" dirty="0">
                <a:solidFill>
                  <a:srgbClr val="333333"/>
                </a:solidFill>
                <a:effectLst/>
                <a:latin typeface="open sans" panose="020B0606030504020204" pitchFamily="34" charset="0"/>
              </a:rPr>
              <a:t>verksamheten klarar att genomföra sitt uppdrag med tillgängliga resurser</a:t>
            </a:r>
          </a:p>
          <a:p>
            <a:pPr algn="l">
              <a:buFont typeface="Arial" panose="020B0604020202020204" pitchFamily="34" charset="0"/>
              <a:buChar char="•"/>
            </a:pPr>
            <a:r>
              <a:rPr lang="sv-SE" b="0" i="0" dirty="0">
                <a:solidFill>
                  <a:srgbClr val="333333"/>
                </a:solidFill>
                <a:effectLst/>
                <a:latin typeface="open sans" panose="020B0606030504020204" pitchFamily="34" charset="0"/>
              </a:rPr>
              <a:t>styrelsen och nämnden har en styrning och uppföljning mot mål och beslut</a:t>
            </a:r>
          </a:p>
          <a:p>
            <a:pPr algn="l">
              <a:buFont typeface="Arial" panose="020B0604020202020204" pitchFamily="34" charset="0"/>
              <a:buChar char="•"/>
            </a:pPr>
            <a:r>
              <a:rPr lang="sv-SE" b="0" i="0" dirty="0">
                <a:solidFill>
                  <a:srgbClr val="333333"/>
                </a:solidFill>
                <a:effectLst/>
                <a:latin typeface="open sans" panose="020B0606030504020204" pitchFamily="34" charset="0"/>
              </a:rPr>
              <a:t>verksamheten bedrivs med god ekonomisk hushållning utifrån fullmäktiges beslut.</a:t>
            </a:r>
          </a:p>
          <a:p>
            <a:pPr algn="l"/>
            <a:r>
              <a:rPr lang="sv-SE" b="0" i="0" dirty="0">
                <a:solidFill>
                  <a:srgbClr val="333333"/>
                </a:solidFill>
                <a:effectLst/>
                <a:latin typeface="open sans" panose="020B0606030504020204" pitchFamily="34" charset="0"/>
              </a:rPr>
              <a:t>Revisionens granskning fokuserar på de uppdrag som fullmäktige överlämnat till styrelsen eller nämnden och de mål som ställts upp av fullmäktige samt de föreskrifter som gäller för verksamheten.</a:t>
            </a:r>
          </a:p>
          <a:p>
            <a:pPr algn="l"/>
            <a:r>
              <a:rPr lang="sv-SE" b="0" i="0" dirty="0">
                <a:solidFill>
                  <a:srgbClr val="333333"/>
                </a:solidFill>
                <a:effectLst/>
                <a:latin typeface="georgia" panose="02040502050405020303" pitchFamily="18" charset="0"/>
              </a:rPr>
              <a:t>Om räkenskaperna är rättvisande</a:t>
            </a:r>
          </a:p>
          <a:p>
            <a:pPr algn="l"/>
            <a:r>
              <a:rPr lang="sv-SE" b="0" i="0" dirty="0">
                <a:solidFill>
                  <a:srgbClr val="333333"/>
                </a:solidFill>
                <a:effectLst/>
                <a:latin typeface="open sans" panose="020B0606030504020204" pitchFamily="34" charset="0"/>
              </a:rPr>
              <a:t>Att räkenskaperna är rättvisande innebär att redovisningen ger en rättvisande bild av resultat och ekonomisk ställning, delårsrapport och årsredovisning är upprättade i enlighet med lagstiftning och god redovisningssed. Räkenskaperna ska upprättas i enlighet med lagen om kommunal bokföring och redovisning (LKBR) och god redovisningssed i kommunal verksamhet. Rådet för kommunal redovisning (RKR) </a:t>
            </a:r>
            <a:r>
              <a:rPr lang="sv-SE" b="0" i="0" baseline="30000" dirty="0">
                <a:solidFill>
                  <a:srgbClr val="333333"/>
                </a:solidFill>
                <a:effectLst/>
                <a:latin typeface="open sans" panose="020B0606030504020204" pitchFamily="34" charset="0"/>
              </a:rPr>
              <a:t>[30]</a:t>
            </a:r>
            <a:r>
              <a:rPr lang="sv-SE" b="0" i="0" dirty="0">
                <a:solidFill>
                  <a:srgbClr val="333333"/>
                </a:solidFill>
                <a:effectLst/>
                <a:latin typeface="open sans" panose="020B0606030504020204" pitchFamily="34" charset="0"/>
              </a:rPr>
              <a:t> är normbildande för god redovis­ningssed. Rådet lämnar rekommendationer som ska följas av kommunerna.</a:t>
            </a:r>
          </a:p>
          <a:p>
            <a:pPr algn="l"/>
            <a:r>
              <a:rPr lang="sv-SE" b="0" i="0" dirty="0">
                <a:solidFill>
                  <a:srgbClr val="333333"/>
                </a:solidFill>
                <a:effectLst/>
                <a:latin typeface="open sans" panose="020B0606030504020204" pitchFamily="34" charset="0"/>
              </a:rPr>
              <a:t>[30] Rådet för kommunal redovisning (RKR) är en ideell förening med uppdrag att tolka god redovisningssed och utarbeta rekommendationer för kommunal verksamhet. </a:t>
            </a:r>
            <a:r>
              <a:rPr lang="sv-SE" b="0" i="0" u="sng" dirty="0">
                <a:solidFill>
                  <a:srgbClr val="333333"/>
                </a:solidFill>
                <a:effectLst/>
                <a:latin typeface="open sans" panose="020B0606030504020204" pitchFamily="34" charset="0"/>
                <a:hlinkClick r:id="rId3"/>
              </a:rPr>
              <a:t>www.rkr.se</a:t>
            </a:r>
            <a:r>
              <a:rPr lang="sv-SE" b="0" i="0" dirty="0">
                <a:solidFill>
                  <a:srgbClr val="333333"/>
                </a:solidFill>
                <a:effectLst/>
                <a:latin typeface="open sans" panose="020B0606030504020204" pitchFamily="34" charset="0"/>
              </a:rPr>
              <a:t>.</a:t>
            </a:r>
          </a:p>
          <a:p>
            <a:pPr algn="l"/>
            <a:r>
              <a:rPr lang="sv-SE" b="0" i="0" dirty="0">
                <a:solidFill>
                  <a:srgbClr val="333333"/>
                </a:solidFill>
                <a:effectLst/>
                <a:latin typeface="georgia" panose="02040502050405020303" pitchFamily="18" charset="0"/>
              </a:rPr>
              <a:t>Om den interna kontrollen inom nämnderna är tillräcklig</a:t>
            </a:r>
          </a:p>
          <a:p>
            <a:pPr algn="l"/>
            <a:r>
              <a:rPr lang="sv-SE" b="0" i="0" dirty="0">
                <a:solidFill>
                  <a:srgbClr val="333333"/>
                </a:solidFill>
                <a:effectLst/>
                <a:latin typeface="open sans" panose="020B0606030504020204" pitchFamily="34" charset="0"/>
              </a:rPr>
              <a:t>Att den interna kontrollen är tillräcklig innebär att det finns en styrning och systematiskt ordnade kontroller i organisation, system, processer och rutiner, som på en rimlig nivå säkerställer att</a:t>
            </a:r>
          </a:p>
          <a:p>
            <a:pPr algn="l">
              <a:buFont typeface="Arial" panose="020B0604020202020204" pitchFamily="34" charset="0"/>
              <a:buChar char="•"/>
            </a:pPr>
            <a:r>
              <a:rPr lang="sv-SE" b="0" i="0" dirty="0">
                <a:solidFill>
                  <a:srgbClr val="333333"/>
                </a:solidFill>
                <a:effectLst/>
                <a:latin typeface="open sans" panose="020B0606030504020204" pitchFamily="34" charset="0"/>
              </a:rPr>
              <a:t>verksamheten lever upp till målen och är effektiv</a:t>
            </a:r>
          </a:p>
          <a:p>
            <a:pPr algn="l">
              <a:buFont typeface="Arial" panose="020B0604020202020204" pitchFamily="34" charset="0"/>
              <a:buChar char="•"/>
            </a:pPr>
            <a:r>
              <a:rPr lang="sv-SE" b="0" i="0" dirty="0">
                <a:solidFill>
                  <a:srgbClr val="333333"/>
                </a:solidFill>
                <a:effectLst/>
                <a:latin typeface="open sans" panose="020B0606030504020204" pitchFamily="34" charset="0"/>
              </a:rPr>
              <a:t>informationen om verksamheten och om den finansiella rapporteringen är ändamålsenlig, tillförlitlig och tillräcklig</a:t>
            </a:r>
          </a:p>
          <a:p>
            <a:pPr algn="l">
              <a:buFont typeface="Arial" panose="020B0604020202020204" pitchFamily="34" charset="0"/>
              <a:buChar char="•"/>
            </a:pPr>
            <a:r>
              <a:rPr lang="sv-SE" b="0" i="0" dirty="0">
                <a:solidFill>
                  <a:srgbClr val="333333"/>
                </a:solidFill>
                <a:effectLst/>
                <a:latin typeface="open sans" panose="020B0606030504020204" pitchFamily="34" charset="0"/>
              </a:rPr>
              <a:t>de regler och riktlinjer som finns för verksamheten följs.</a:t>
            </a:r>
          </a:p>
          <a:p>
            <a:pPr algn="l"/>
            <a:r>
              <a:rPr lang="sv-SE" b="0" i="0" dirty="0">
                <a:solidFill>
                  <a:srgbClr val="333333"/>
                </a:solidFill>
                <a:effectLst/>
                <a:latin typeface="open sans" panose="020B0606030504020204" pitchFamily="34" charset="0"/>
              </a:rPr>
              <a:t>Det är styrelse och nämnder som har ansvar för den interna kontrollen inom sina verksamheter. Styrelsen har därtill ofta ett övergripande ansvar för kommunens system och rutiner för den interna kontrollen.</a:t>
            </a:r>
          </a:p>
          <a:p>
            <a:pPr algn="l"/>
            <a:r>
              <a:rPr lang="sv-SE" b="0" i="0" dirty="0">
                <a:solidFill>
                  <a:srgbClr val="333333"/>
                </a:solidFill>
                <a:effectLst/>
                <a:latin typeface="georgia" panose="02040502050405020303" pitchFamily="18" charset="0"/>
              </a:rPr>
              <a:t>Bedöma om resultaten i delårsrapport och års­redovisning är förenliga med fullmäktiges mål</a:t>
            </a:r>
          </a:p>
          <a:p>
            <a:pPr algn="l"/>
            <a:r>
              <a:rPr lang="sv-SE" b="0" i="0" dirty="0">
                <a:solidFill>
                  <a:srgbClr val="333333"/>
                </a:solidFill>
                <a:effectLst/>
                <a:latin typeface="open sans" panose="020B0606030504020204" pitchFamily="34" charset="0"/>
              </a:rPr>
              <a:t>Revisorerna ska bedöma om resultaten i den delårsrapport som enligt 11 kap 16 § KL ska behandlas av fullmäktige och årsredovis­ningen är förenliga med de mål fullmäktige beslutat. Revisorernas skriftliga bedömning ska lämnas till fullmäktige inför behandlingen av delårsrapporten och årsredovisningen. </a:t>
            </a:r>
            <a:r>
              <a:rPr lang="sv-SE" b="0" i="0" baseline="30000" dirty="0">
                <a:solidFill>
                  <a:srgbClr val="333333"/>
                </a:solidFill>
                <a:effectLst/>
                <a:latin typeface="open sans" panose="020B0606030504020204" pitchFamily="34" charset="0"/>
              </a:rPr>
              <a:t>[31]</a:t>
            </a:r>
            <a:endParaRPr lang="sv-SE" b="0" i="0" dirty="0">
              <a:solidFill>
                <a:srgbClr val="333333"/>
              </a:solidFill>
              <a:effectLst/>
              <a:latin typeface="open sans" panose="020B0606030504020204" pitchFamily="34" charset="0"/>
            </a:endParaRPr>
          </a:p>
          <a:p>
            <a:pPr algn="l"/>
            <a:r>
              <a:rPr lang="sv-SE" b="0" i="0" dirty="0">
                <a:solidFill>
                  <a:srgbClr val="333333"/>
                </a:solidFill>
                <a:effectLst/>
                <a:latin typeface="open sans" panose="020B0606030504020204" pitchFamily="34" charset="0"/>
              </a:rPr>
              <a:t>[31] KL 12 kap 2 §.</a:t>
            </a:r>
          </a:p>
          <a:p>
            <a:pPr algn="l"/>
            <a:r>
              <a:rPr lang="sv-SE" b="0" i="0" dirty="0">
                <a:solidFill>
                  <a:srgbClr val="333333"/>
                </a:solidFill>
                <a:effectLst/>
                <a:latin typeface="open sans" panose="020B0606030504020204" pitchFamily="34" charset="0"/>
              </a:rPr>
              <a:t>Två gånger per år gör revisionen en särskild bedömning av om resultaten i verksamheten är förenliga med fullmäktiges beslut om mål för den eko­nomiska förvaltningen. </a:t>
            </a:r>
            <a:r>
              <a:rPr lang="sv-SE" b="0" i="0" baseline="30000" dirty="0">
                <a:solidFill>
                  <a:srgbClr val="333333"/>
                </a:solidFill>
                <a:effectLst/>
                <a:latin typeface="open sans" panose="020B0606030504020204" pitchFamily="34" charset="0"/>
              </a:rPr>
              <a:t>[32]</a:t>
            </a:r>
            <a:endParaRPr lang="sv-SE" b="0" i="0" dirty="0">
              <a:solidFill>
                <a:srgbClr val="333333"/>
              </a:solidFill>
              <a:effectLst/>
              <a:latin typeface="open sans" panose="020B0606030504020204" pitchFamily="34" charset="0"/>
            </a:endParaRPr>
          </a:p>
          <a:p>
            <a:pPr algn="l"/>
            <a:r>
              <a:rPr lang="sv-SE" b="0" i="0" dirty="0">
                <a:solidFill>
                  <a:srgbClr val="333333"/>
                </a:solidFill>
                <a:effectLst/>
                <a:latin typeface="open sans" panose="020B0606030504020204" pitchFamily="34" charset="0"/>
              </a:rPr>
              <a:t>Det handlar om finansiella och verksamhetsmål som i budgeten anges vara av betydelse för god ekonomisk hushållning.</a:t>
            </a:r>
            <a:r>
              <a:rPr lang="sv-SE" b="0" i="0" baseline="30000" dirty="0">
                <a:solidFill>
                  <a:srgbClr val="333333"/>
                </a:solidFill>
                <a:effectLst/>
                <a:latin typeface="open sans" panose="020B0606030504020204" pitchFamily="34" charset="0"/>
              </a:rPr>
              <a:t>[33]</a:t>
            </a:r>
            <a:r>
              <a:rPr lang="sv-SE" b="0" i="0" dirty="0">
                <a:solidFill>
                  <a:srgbClr val="333333"/>
                </a:solidFill>
                <a:effectLst/>
                <a:latin typeface="open sans" panose="020B0606030504020204" pitchFamily="34" charset="0"/>
              </a:rPr>
              <a:t> Bedömningen ska vara skriftlig och lämnas till fullmäktige inför behand­lingen av delårsrapport respektive årsredovisning. Den senare bedömningen integreras i revisionsberättelsen. Om flera delårsrapporter upprättas ska revisorerna bedöma den som enligt lag ska behandlas av fullmäktige.</a:t>
            </a:r>
          </a:p>
          <a:p>
            <a:endParaRPr lang="sv-SE" dirty="0"/>
          </a:p>
        </p:txBody>
      </p:sp>
      <p:sp>
        <p:nvSpPr>
          <p:cNvPr id="4" name="Platshållare för bildnummer 3"/>
          <p:cNvSpPr>
            <a:spLocks noGrp="1"/>
          </p:cNvSpPr>
          <p:nvPr>
            <p:ph type="sldNum" sz="quarter" idx="5"/>
          </p:nvPr>
        </p:nvSpPr>
        <p:spPr/>
        <p:txBody>
          <a:bodyPr/>
          <a:lstStyle/>
          <a:p>
            <a:fld id="{AF47EC63-9300-4DEB-9603-5C0AD5F490C3}" type="slidenum">
              <a:rPr lang="sv-SE" smtClean="0"/>
              <a:t>9</a:t>
            </a:fld>
            <a:endParaRPr lang="sv-SE"/>
          </a:p>
        </p:txBody>
      </p:sp>
    </p:spTree>
    <p:extLst>
      <p:ext uri="{BB962C8B-B14F-4D97-AF65-F5344CB8AC3E}">
        <p14:creationId xmlns:p14="http://schemas.microsoft.com/office/powerpoint/2010/main" val="314859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3598A9-0E8D-4AEB-9FC8-8EA1085D0B97}" type="slidenum">
              <a:rPr lang="sv-SE" smtClean="0"/>
              <a:t>11</a:t>
            </a:fld>
            <a:endParaRPr lang="sv-SE" dirty="0"/>
          </a:p>
        </p:txBody>
      </p:sp>
    </p:spTree>
    <p:extLst>
      <p:ext uri="{BB962C8B-B14F-4D97-AF65-F5344CB8AC3E}">
        <p14:creationId xmlns:p14="http://schemas.microsoft.com/office/powerpoint/2010/main" val="208621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Prop. 1998/99:66 En stärkt kommunal revision</a:t>
            </a:r>
          </a:p>
          <a:p>
            <a:pPr algn="l"/>
            <a:r>
              <a:rPr lang="sv-SE" b="0" i="0" u="none" strike="noStrike" baseline="0" dirty="0">
                <a:latin typeface="Times New Roman" panose="02020603050405020304" pitchFamily="18" charset="0"/>
              </a:rPr>
              <a:t>De förtroendevalda revisorerna i en kommun eller i ett landsting är att anse som en myndighet vid tillämpning av bl.a. sekretesslagen (se Bohlin: Kommunalrättens grunder, s. 216). (sida 80)</a:t>
            </a:r>
          </a:p>
          <a:p>
            <a:pPr algn="l"/>
            <a:r>
              <a:rPr lang="sv-SE" b="0" i="0" u="none" strike="noStrike" baseline="0" dirty="0">
                <a:latin typeface="Times New Roman" panose="02020603050405020304" pitchFamily="18" charset="0"/>
              </a:rPr>
              <a:t>En förtroendevald revisor, som i sig utgör en självständig myndighet, är i dag inte skyldig att göra anmälan till polis eller åklagare om han misstänker att det begåtts något brott i den kommunala verksamheten. (s.82)</a:t>
            </a:r>
          </a:p>
          <a:p>
            <a:pPr algn="l"/>
            <a:endParaRPr lang="sv-SE" b="0" i="0" u="none" strike="noStrike" baseline="0" dirty="0">
              <a:latin typeface="Times New Roman" panose="02020603050405020304" pitchFamily="18" charset="0"/>
            </a:endParaRPr>
          </a:p>
          <a:p>
            <a:pPr algn="l"/>
            <a:r>
              <a:rPr lang="sv-SE" dirty="0"/>
              <a:t>SOU 2004:107 (s.147-148)</a:t>
            </a:r>
            <a:endParaRPr lang="sv-SE" b="0" i="0" u="none" strike="noStrike" baseline="0" dirty="0">
              <a:latin typeface="Times New Roman" panose="02020603050405020304" pitchFamily="18" charset="0"/>
            </a:endParaRPr>
          </a:p>
          <a:p>
            <a:pPr marL="30784"/>
            <a:r>
              <a:rPr lang="sv-SE" b="1" i="0" u="none" strike="noStrike" baseline="0" dirty="0">
                <a:latin typeface="TT4F2o00"/>
              </a:rPr>
              <a:t>Är revisorerna en eller flera myndigheter?</a:t>
            </a:r>
          </a:p>
          <a:p>
            <a:pPr algn="l"/>
            <a:r>
              <a:rPr lang="sv-SE" b="0" i="0" u="none" strike="noStrike" baseline="0" dirty="0">
                <a:latin typeface="TT4F3o00"/>
              </a:rPr>
              <a:t>När revisorerna beslutar i förvaltningsärenden, t.ex. om en anställning, fattar de beslut gemensamt som kollegium eller nämnd. Det är då naturligt att uppfatta revisorerna som en enda myndighet. Frågan är dock om de i sin granskning kan uppfattas som en enda myndighet med hänsyn till att varje revisor har en självständig ställning?</a:t>
            </a:r>
          </a:p>
          <a:p>
            <a:r>
              <a:rPr lang="sv-SE" dirty="0">
                <a:latin typeface="TT4F3o00"/>
              </a:rPr>
              <a:t>Om varje revisor skulle uppfattas som en egen myndighet innebär det att handlingar som utväxlas mellan revisorerna blir allmänna handlingar, eftersom det då är fråga om inkomna handlingar till myndigheten enligt 2 kap. 3 § tryckfrihetsförordningen. </a:t>
            </a:r>
          </a:p>
          <a:p>
            <a:r>
              <a:rPr lang="sv-SE" dirty="0">
                <a:latin typeface="TT4F3o00"/>
              </a:rPr>
              <a:t>Om revisorerna däremot ses som en enda myndighet är handlingar som de utväxlar mellan sig inte allmänna, eftersom handlingarna inte blir allmänna förrän ärendet de hänför sig till har expedierats enligt 2 kap 7 § tryckfrihetsförordningen.</a:t>
            </a:r>
          </a:p>
          <a:p>
            <a:pPr algn="l"/>
            <a:r>
              <a:rPr lang="sv-SE" b="1" dirty="0">
                <a:latin typeface="TT4F6o00"/>
              </a:rPr>
              <a:t>Utredningens bedömning</a:t>
            </a:r>
          </a:p>
          <a:p>
            <a:pPr algn="l"/>
            <a:r>
              <a:rPr lang="sv-SE" dirty="0">
                <a:latin typeface="TT4F3o00"/>
              </a:rPr>
              <a:t>Mot bakgrund av ovanstående gör utredningen bedömningen att revisorerna i såväl granskningsarbetet som när de fattar förvaltningsbeslut bör ses som en enda myndighet. Detta innebär självklart inte någon inskränkning i den enskilda revisorns möjlighet och rätt att i granskningsärende ha och framföra sin egen uppfattning.</a:t>
            </a:r>
            <a:endParaRPr lang="sv-SE" dirty="0"/>
          </a:p>
          <a:p>
            <a:endParaRPr lang="sv-SE" dirty="0"/>
          </a:p>
          <a:p>
            <a:pPr algn="l"/>
            <a:endParaRPr lang="sv-SE" b="0" i="0" u="none" strike="noStrike" baseline="0" dirty="0">
              <a:latin typeface="TT4F3o00"/>
            </a:endParaRPr>
          </a:p>
          <a:p>
            <a:endParaRPr lang="sv-SE" dirty="0"/>
          </a:p>
        </p:txBody>
      </p:sp>
      <p:sp>
        <p:nvSpPr>
          <p:cNvPr id="4" name="Platshållare för bildnummer 3"/>
          <p:cNvSpPr>
            <a:spLocks noGrp="1"/>
          </p:cNvSpPr>
          <p:nvPr>
            <p:ph type="sldNum" sz="quarter" idx="5"/>
          </p:nvPr>
        </p:nvSpPr>
        <p:spPr/>
        <p:txBody>
          <a:bodyPr/>
          <a:lstStyle/>
          <a:p>
            <a:fld id="{AF47EC63-9300-4DEB-9603-5C0AD5F490C3}" type="slidenum">
              <a:rPr lang="sv-SE" smtClean="0"/>
              <a:t>12</a:t>
            </a:fld>
            <a:endParaRPr lang="sv-SE"/>
          </a:p>
        </p:txBody>
      </p:sp>
    </p:spTree>
    <p:extLst>
      <p:ext uri="{BB962C8B-B14F-4D97-AF65-F5344CB8AC3E}">
        <p14:creationId xmlns:p14="http://schemas.microsoft.com/office/powerpoint/2010/main" val="420138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ego</a:t>
            </a:r>
          </a:p>
          <a:p>
            <a:r>
              <a:rPr lang="sv-SE" dirty="0"/>
              <a:t>Tack för inbjudan att få delta. Deltar som representant för </a:t>
            </a:r>
            <a:r>
              <a:rPr lang="sv-SE" dirty="0" err="1"/>
              <a:t>Skyrev</a:t>
            </a:r>
            <a:r>
              <a:rPr lang="sv-SE" dirty="0"/>
              <a:t>. Ledamot i styrelsen sedan 2022.</a:t>
            </a:r>
          </a:p>
          <a:p>
            <a:endParaRPr lang="sv-SE" dirty="0"/>
          </a:p>
          <a:p>
            <a:r>
              <a:rPr lang="sv-SE" b="0" i="0" dirty="0" err="1">
                <a:solidFill>
                  <a:srgbClr val="41413F"/>
                </a:solidFill>
                <a:effectLst/>
                <a:latin typeface="Arial" panose="020B0604020202020204" pitchFamily="34" charset="0"/>
              </a:rPr>
              <a:t>Skyrev</a:t>
            </a:r>
            <a:r>
              <a:rPr lang="sv-SE" b="0" i="0" dirty="0">
                <a:solidFill>
                  <a:srgbClr val="41413F"/>
                </a:solidFill>
                <a:effectLst/>
                <a:latin typeface="Arial" panose="020B0604020202020204" pitchFamily="34" charset="0"/>
              </a:rPr>
              <a:t> är branschorganisation för kommunala yrkesrevisor där målet är att ge de förtroendevalda revisorerna i kommuner och regioner och lekmannarevisorer i kommunala bolag ett högkvalitativt sakkunnigt biträde. </a:t>
            </a:r>
            <a:endParaRPr lang="sv-SE" dirty="0"/>
          </a:p>
          <a:p>
            <a:endParaRPr lang="sv-SE" dirty="0"/>
          </a:p>
        </p:txBody>
      </p:sp>
      <p:sp>
        <p:nvSpPr>
          <p:cNvPr id="4" name="Platshållare för bildnummer 3"/>
          <p:cNvSpPr>
            <a:spLocks noGrp="1"/>
          </p:cNvSpPr>
          <p:nvPr>
            <p:ph type="sldNum" sz="quarter" idx="5"/>
          </p:nvPr>
        </p:nvSpPr>
        <p:spPr/>
        <p:txBody>
          <a:bodyPr/>
          <a:lstStyle/>
          <a:p>
            <a:fld id="{DEF08AF9-9554-4EE2-A440-5C7021ACD2F9}" type="slidenum">
              <a:rPr lang="sv-SE" smtClean="0"/>
              <a:t>17</a:t>
            </a:fld>
            <a:endParaRPr lang="sv-SE"/>
          </a:p>
        </p:txBody>
      </p:sp>
    </p:spTree>
    <p:extLst>
      <p:ext uri="{BB962C8B-B14F-4D97-AF65-F5344CB8AC3E}">
        <p14:creationId xmlns:p14="http://schemas.microsoft.com/office/powerpoint/2010/main" val="23420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Föreningen bildades för drygt 20 år sedan. </a:t>
            </a:r>
          </a:p>
          <a:p>
            <a:endParaRPr lang="sv-SE" dirty="0"/>
          </a:p>
          <a:p>
            <a:r>
              <a:rPr lang="sv-SE" dirty="0"/>
              <a:t>Det är en förhållandevis liten grupp på arbetsmarknaden som arbetar som kommunala yrkesrevisorer. Vi har ambitionen att få så många medlemmar som möjligt, dvs alla verksamma kommunala yrkesrevisorer.  </a:t>
            </a:r>
          </a:p>
          <a:p>
            <a:endParaRPr lang="sv-SE" dirty="0"/>
          </a:p>
          <a:p>
            <a:r>
              <a:rPr lang="sv-SE" dirty="0"/>
              <a:t>Medlemmarna finns på de stora byråerna eller på de kommunala/regionala revisionskontoren i landet. I föreningen finns också medlemmar från ett mindre antal små revisionsföretag.  </a:t>
            </a:r>
          </a:p>
        </p:txBody>
      </p:sp>
      <p:sp>
        <p:nvSpPr>
          <p:cNvPr id="4" name="Platshållare för bildnummer 3"/>
          <p:cNvSpPr>
            <a:spLocks noGrp="1"/>
          </p:cNvSpPr>
          <p:nvPr>
            <p:ph type="sldNum" sz="quarter" idx="5"/>
          </p:nvPr>
        </p:nvSpPr>
        <p:spPr/>
        <p:txBody>
          <a:bodyPr/>
          <a:lstStyle/>
          <a:p>
            <a:fld id="{DEF08AF9-9554-4EE2-A440-5C7021ACD2F9}" type="slidenum">
              <a:rPr lang="sv-SE" smtClean="0"/>
              <a:t>18</a:t>
            </a:fld>
            <a:endParaRPr lang="sv-SE"/>
          </a:p>
        </p:txBody>
      </p:sp>
    </p:spTree>
    <p:extLst>
      <p:ext uri="{BB962C8B-B14F-4D97-AF65-F5344CB8AC3E}">
        <p14:creationId xmlns:p14="http://schemas.microsoft.com/office/powerpoint/2010/main" val="146081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Föreningen har fyra övergripande mål. </a:t>
            </a:r>
          </a:p>
          <a:p>
            <a:endParaRPr lang="sv-SE" dirty="0"/>
          </a:p>
          <a:p>
            <a:pPr algn="l"/>
            <a:r>
              <a:rPr lang="sv-SE" b="0" i="0" dirty="0">
                <a:solidFill>
                  <a:srgbClr val="41413F"/>
                </a:solidFill>
                <a:effectLst/>
                <a:latin typeface="Arial" panose="020B0604020202020204" pitchFamily="34" charset="0"/>
              </a:rPr>
              <a:t>God revisorssed - medborgare, fullmäktige, styrelser och nämnder i kommuner och regioner samt styrelser i kommunala bolag har rätt att förvänta sig att vårt uppträdande och våra tillvägagångssätt alltid är värda respekt och tillit. Yrkesrevisorernas arbete och uppträdande måste kunna klara en prövning från omvärldens sida gentemot våra etiska riktlinjer.</a:t>
            </a:r>
            <a:br>
              <a:rPr lang="sv-SE" b="0" i="0" dirty="0">
                <a:solidFill>
                  <a:srgbClr val="41413F"/>
                </a:solidFill>
                <a:effectLst/>
                <a:latin typeface="Arial" panose="020B0604020202020204" pitchFamily="34" charset="0"/>
              </a:rPr>
            </a:br>
            <a:endParaRPr lang="sv-SE" b="0" i="0" dirty="0">
              <a:solidFill>
                <a:srgbClr val="41413F"/>
              </a:solidFill>
              <a:effectLst/>
              <a:latin typeface="Arial" panose="020B0604020202020204" pitchFamily="34" charset="0"/>
            </a:endParaRPr>
          </a:p>
          <a:p>
            <a:r>
              <a:rPr lang="sv-SE" dirty="0"/>
              <a:t>Etiska riktlinjer:</a:t>
            </a:r>
          </a:p>
          <a:p>
            <a:pPr marL="174982" indent="-174982">
              <a:buFontTx/>
              <a:buChar char="-"/>
            </a:pPr>
            <a:r>
              <a:rPr lang="sv-SE" i="1" dirty="0"/>
              <a:t>Medborgarintresse</a:t>
            </a:r>
            <a:r>
              <a:rPr lang="sv-SE" dirty="0"/>
              <a:t> - a</a:t>
            </a:r>
            <a:r>
              <a:rPr lang="sv-SE" b="0" i="0" dirty="0">
                <a:solidFill>
                  <a:srgbClr val="41413F"/>
                </a:solidFill>
                <a:effectLst/>
                <a:latin typeface="Arial" panose="020B0604020202020204" pitchFamily="34" charset="0"/>
              </a:rPr>
              <a:t>llmänhetens intresse för ögonen. Innebörden av detta är att den verksamhet som en medlem bedriver ska vara stödjande och framåt­syftande,</a:t>
            </a:r>
            <a:endParaRPr lang="sv-SE" dirty="0"/>
          </a:p>
          <a:p>
            <a:pPr marL="174982" indent="-174982">
              <a:buFontTx/>
              <a:buChar char="-"/>
            </a:pPr>
            <a:r>
              <a:rPr lang="sv-SE" i="1" dirty="0"/>
              <a:t>Saklighet och ansvarskänsla </a:t>
            </a:r>
            <a:r>
              <a:rPr lang="sv-SE" dirty="0"/>
              <a:t>– att </a:t>
            </a:r>
            <a:r>
              <a:rPr lang="sv-SE" b="0" i="0" dirty="0">
                <a:solidFill>
                  <a:srgbClr val="41413F"/>
                </a:solidFill>
                <a:effectLst/>
                <a:latin typeface="Arial" panose="020B0604020202020204" pitchFamily="34" charset="0"/>
              </a:rPr>
              <a:t>vi bygger våra slutsatser på objektiva fakta, att vi inte döljer sådant som är av betydelse för våra uppdragsgivares bedömningar</a:t>
            </a:r>
          </a:p>
          <a:p>
            <a:pPr marL="174982" indent="-174982">
              <a:buFontTx/>
              <a:buChar char="-"/>
            </a:pPr>
            <a:r>
              <a:rPr lang="sv-SE" b="0" i="1" dirty="0">
                <a:solidFill>
                  <a:srgbClr val="41413F"/>
                </a:solidFill>
                <a:effectLst/>
                <a:latin typeface="Arial" panose="020B0604020202020204" pitchFamily="34" charset="0"/>
              </a:rPr>
              <a:t>Objektivitet – vi agerar </a:t>
            </a:r>
            <a:r>
              <a:rPr lang="sv-SE" b="0" i="0" dirty="0">
                <a:solidFill>
                  <a:srgbClr val="41413F"/>
                </a:solidFill>
                <a:effectLst/>
                <a:latin typeface="Arial" panose="020B0604020202020204" pitchFamily="34" charset="0"/>
              </a:rPr>
              <a:t>opartiskt och självständigt i vårt arbete. Vi uppträder på ett sådant sätt att förtroendet för det arbete vi utför i våra revisionsuppdrag upprätthålls. Det är viktigt att vi inte bara är faktiskt oberoende och opartiska utan också uppfattas så.</a:t>
            </a:r>
          </a:p>
          <a:p>
            <a:pPr marL="174982" indent="-174982">
              <a:buFontTx/>
              <a:buChar char="-"/>
            </a:pPr>
            <a:r>
              <a:rPr lang="sv-SE" b="0" i="1" dirty="0">
                <a:solidFill>
                  <a:srgbClr val="41413F"/>
                </a:solidFill>
                <a:effectLst/>
                <a:latin typeface="Arial" panose="020B0604020202020204" pitchFamily="34" charset="0"/>
              </a:rPr>
              <a:t>Kompetens –</a:t>
            </a:r>
            <a:r>
              <a:rPr lang="sv-SE" b="0" i="0" dirty="0">
                <a:solidFill>
                  <a:srgbClr val="41413F"/>
                </a:solidFill>
                <a:effectLst/>
                <a:latin typeface="Arial" panose="020B0604020202020204" pitchFamily="34" charset="0"/>
              </a:rPr>
              <a:t> vi arbetar utifrån fastställda yrkesmässiga standarder och andra normer.  Hålla oss uppdaterade på aktuell utveckling av lagstiftning, metoder </a:t>
            </a:r>
            <a:r>
              <a:rPr lang="sv-SE" b="0" i="0" dirty="0" err="1">
                <a:solidFill>
                  <a:srgbClr val="41413F"/>
                </a:solidFill>
                <a:effectLst/>
                <a:latin typeface="Arial" panose="020B0604020202020204" pitchFamily="34" charset="0"/>
              </a:rPr>
              <a:t>etc</a:t>
            </a:r>
            <a:endParaRPr lang="sv-SE" b="0" i="0" dirty="0">
              <a:solidFill>
                <a:srgbClr val="41413F"/>
              </a:solidFill>
              <a:effectLst/>
              <a:latin typeface="Arial" panose="020B0604020202020204" pitchFamily="34" charset="0"/>
            </a:endParaRPr>
          </a:p>
          <a:p>
            <a:pPr marL="174982" indent="-174982">
              <a:buFontTx/>
              <a:buChar char="-"/>
            </a:pPr>
            <a:r>
              <a:rPr lang="sv-SE" b="0" i="1" dirty="0">
                <a:solidFill>
                  <a:srgbClr val="41413F"/>
                </a:solidFill>
                <a:effectLst/>
                <a:latin typeface="Arial" panose="020B0604020202020204" pitchFamily="34" charset="0"/>
              </a:rPr>
              <a:t>Yrkesliv/privatliv</a:t>
            </a:r>
          </a:p>
          <a:p>
            <a:pPr marL="174982" indent="-174982">
              <a:buFontTx/>
              <a:buChar char="-"/>
            </a:pPr>
            <a:r>
              <a:rPr lang="sv-SE" b="0" i="1" dirty="0">
                <a:solidFill>
                  <a:srgbClr val="41413F"/>
                </a:solidFill>
                <a:effectLst/>
                <a:latin typeface="Arial" panose="020B0604020202020204" pitchFamily="34" charset="0"/>
              </a:rPr>
              <a:t>Politiskt neutrala</a:t>
            </a:r>
          </a:p>
          <a:p>
            <a:pPr marL="174982" indent="-174982">
              <a:buFontTx/>
              <a:buChar char="-"/>
            </a:pPr>
            <a:r>
              <a:rPr lang="sv-SE" b="0" i="1" dirty="0">
                <a:solidFill>
                  <a:srgbClr val="41413F"/>
                </a:solidFill>
                <a:effectLst/>
                <a:latin typeface="Arial" panose="020B0604020202020204" pitchFamily="34" charset="0"/>
              </a:rPr>
              <a:t>Oberoende</a:t>
            </a:r>
          </a:p>
          <a:p>
            <a:pPr marL="174982" indent="-174982">
              <a:buFontTx/>
              <a:buChar char="-"/>
            </a:pPr>
            <a:r>
              <a:rPr lang="sv-SE" b="0" i="1" dirty="0">
                <a:solidFill>
                  <a:srgbClr val="41413F"/>
                </a:solidFill>
                <a:effectLst/>
                <a:latin typeface="Arial" panose="020B0604020202020204" pitchFamily="34" charset="0"/>
              </a:rPr>
              <a:t>Utveckling och samarbete</a:t>
            </a:r>
          </a:p>
          <a:p>
            <a:pPr marL="174982" indent="-174982">
              <a:buFontTx/>
              <a:buChar char="-"/>
            </a:pPr>
            <a:endParaRPr lang="sv-SE" b="0" i="1" dirty="0">
              <a:solidFill>
                <a:srgbClr val="41413F"/>
              </a:solidFill>
              <a:effectLst/>
              <a:latin typeface="Arial" panose="020B0604020202020204" pitchFamily="34" charset="0"/>
            </a:endParaRPr>
          </a:p>
          <a:p>
            <a:pPr marL="174982" indent="-174982">
              <a:buFontTx/>
              <a:buChar char="-"/>
            </a:pPr>
            <a:endParaRPr lang="sv-SE" b="0" i="1" dirty="0">
              <a:solidFill>
                <a:srgbClr val="41413F"/>
              </a:solidFill>
              <a:effectLst/>
              <a:latin typeface="Arial" panose="020B0604020202020204" pitchFamily="34" charset="0"/>
            </a:endParaRPr>
          </a:p>
          <a:p>
            <a:pPr marL="174982" indent="-174982">
              <a:buFontTx/>
              <a:buChar char="-"/>
            </a:pPr>
            <a:endParaRPr lang="sv-SE" dirty="0"/>
          </a:p>
          <a:p>
            <a:endParaRPr lang="sv-SE" dirty="0"/>
          </a:p>
        </p:txBody>
      </p:sp>
      <p:sp>
        <p:nvSpPr>
          <p:cNvPr id="4" name="Platshållare för bildnummer 3"/>
          <p:cNvSpPr>
            <a:spLocks noGrp="1"/>
          </p:cNvSpPr>
          <p:nvPr>
            <p:ph type="sldNum" sz="quarter" idx="5"/>
          </p:nvPr>
        </p:nvSpPr>
        <p:spPr/>
        <p:txBody>
          <a:bodyPr/>
          <a:lstStyle/>
          <a:p>
            <a:fld id="{DEF08AF9-9554-4EE2-A440-5C7021ACD2F9}" type="slidenum">
              <a:rPr lang="sv-SE" smtClean="0"/>
              <a:t>19</a:t>
            </a:fld>
            <a:endParaRPr lang="sv-SE"/>
          </a:p>
        </p:txBody>
      </p:sp>
    </p:spTree>
    <p:extLst>
      <p:ext uri="{BB962C8B-B14F-4D97-AF65-F5344CB8AC3E}">
        <p14:creationId xmlns:p14="http://schemas.microsoft.com/office/powerpoint/2010/main" val="64335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unktlista och bild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B8DEA3-AC2A-C63B-4217-5B2AF4F737C8}"/>
              </a:ext>
            </a:extLst>
          </p:cNvPr>
          <p:cNvSpPr>
            <a:spLocks noGrp="1"/>
          </p:cNvSpPr>
          <p:nvPr>
            <p:ph type="pic" sz="quarter" idx="11" hasCustomPrompt="1"/>
          </p:nvPr>
        </p:nvSpPr>
        <p:spPr>
          <a:xfrm>
            <a:off x="0" y="836613"/>
            <a:ext cx="5808663" cy="518477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Bild</a:t>
            </a:r>
            <a:endParaRPr lang="sv-SE" dirty="0"/>
          </a:p>
          <a:p>
            <a:endParaRPr lang="sv-SE" dirty="0"/>
          </a:p>
        </p:txBody>
      </p:sp>
      <p:sp>
        <p:nvSpPr>
          <p:cNvPr id="13" name="Text Placeholder 6">
            <a:extLst>
              <a:ext uri="{FF2B5EF4-FFF2-40B4-BE49-F238E27FC236}">
                <a16:creationId xmlns:a16="http://schemas.microsoft.com/office/drawing/2014/main" id="{62930723-5DC0-7C96-4D60-347F6146E0E9}"/>
              </a:ext>
            </a:extLst>
          </p:cNvPr>
          <p:cNvSpPr>
            <a:spLocks noGrp="1"/>
          </p:cNvSpPr>
          <p:nvPr>
            <p:ph type="body" sz="quarter" idx="12" hasCustomPrompt="1"/>
          </p:nvPr>
        </p:nvSpPr>
        <p:spPr>
          <a:xfrm>
            <a:off x="6395705" y="836613"/>
            <a:ext cx="4955996" cy="1079499"/>
          </a:xfrm>
          <a:prstGeom prst="rect">
            <a:avLst/>
          </a:prstGeom>
        </p:spPr>
        <p:txBody>
          <a:bodyPr anchor="b"/>
          <a:lstStyle>
            <a:lvl1pPr marL="0" indent="0">
              <a:buNone/>
              <a:defRPr sz="2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RUBRIK (SKRIVS I VERSALER)</a:t>
            </a:r>
            <a:endParaRPr lang="sv-SE" dirty="0"/>
          </a:p>
        </p:txBody>
      </p:sp>
      <p:sp>
        <p:nvSpPr>
          <p:cNvPr id="6" name="Text Placeholder 5">
            <a:extLst>
              <a:ext uri="{FF2B5EF4-FFF2-40B4-BE49-F238E27FC236}">
                <a16:creationId xmlns:a16="http://schemas.microsoft.com/office/drawing/2014/main" id="{23FAF016-421A-62DF-391D-EFD812C516EF}"/>
              </a:ext>
            </a:extLst>
          </p:cNvPr>
          <p:cNvSpPr>
            <a:spLocks noGrp="1"/>
          </p:cNvSpPr>
          <p:nvPr>
            <p:ph type="body" sz="quarter" idx="14" hasCustomPrompt="1"/>
          </p:nvPr>
        </p:nvSpPr>
        <p:spPr>
          <a:xfrm>
            <a:off x="0" y="6021387"/>
            <a:ext cx="5808663" cy="835370"/>
          </a:xfrm>
          <a:prstGeom prst="rect">
            <a:avLst/>
          </a:prstGeom>
        </p:spPr>
        <p:txBody>
          <a:bodyPr/>
          <a:lstStyle>
            <a:lvl1pPr marL="0" indent="0">
              <a:buNone/>
              <a:defRPr sz="700">
                <a:latin typeface="+mn-lt"/>
              </a:defRPr>
            </a:lvl1pPr>
          </a:lstStyle>
          <a:p>
            <a:pPr lvl="0"/>
            <a:r>
              <a:rPr lang="pt-BR" dirty="0">
                <a:latin typeface="+mn-lt"/>
              </a:rPr>
              <a:t>FOTO: NAMN, KÄLLA (T.EX. ALEJANDRO ESCAMILLA, UNSPLASH)</a:t>
            </a:r>
            <a:r>
              <a:rPr lang="en-US" dirty="0">
                <a:latin typeface="+mn-lt"/>
              </a:rPr>
              <a:t> </a:t>
            </a:r>
            <a:endParaRPr lang="sv-SE" dirty="0"/>
          </a:p>
        </p:txBody>
      </p:sp>
      <p:sp>
        <p:nvSpPr>
          <p:cNvPr id="7" name="Text Placeholder 27">
            <a:extLst>
              <a:ext uri="{FF2B5EF4-FFF2-40B4-BE49-F238E27FC236}">
                <a16:creationId xmlns:a16="http://schemas.microsoft.com/office/drawing/2014/main" id="{749858B8-CCE9-9BE4-12A5-D86902A5624E}"/>
              </a:ext>
            </a:extLst>
          </p:cNvPr>
          <p:cNvSpPr>
            <a:spLocks noGrp="1"/>
          </p:cNvSpPr>
          <p:nvPr>
            <p:ph type="body" sz="quarter" idx="13" hasCustomPrompt="1"/>
          </p:nvPr>
        </p:nvSpPr>
        <p:spPr>
          <a:xfrm>
            <a:off x="6396038" y="2060575"/>
            <a:ext cx="4955663" cy="3960813"/>
          </a:xfrm>
          <a:prstGeom prst="rect">
            <a:avLst/>
          </a:prstGeom>
        </p:spPr>
        <p:txBody>
          <a:bodyPr/>
          <a:lstStyle>
            <a:lvl1pPr>
              <a:defRPr sz="1800"/>
            </a:lvl1pPr>
            <a:lvl2pPr marL="457200" indent="0">
              <a:buFont typeface="Arial" panose="020B0604020202020204" pitchFamily="34" charset="0"/>
              <a:buNone/>
              <a:defRPr sz="1600"/>
            </a:lvl2pPr>
            <a:lvl3pPr>
              <a:defRPr sz="1600"/>
            </a:lvl3pPr>
            <a:lvl4pPr>
              <a:defRPr sz="1600"/>
            </a:lvl4pPr>
            <a:lvl5pPr>
              <a:defRPr sz="1600"/>
            </a:lvl5pPr>
            <a:lvl6pPr>
              <a:defRPr sz="1600"/>
            </a:lvl6pPr>
          </a:lstStyle>
          <a:p>
            <a:pPr lvl="0"/>
            <a:r>
              <a:rPr lang="en-US" dirty="0" err="1"/>
              <a:t>Klicka</a:t>
            </a:r>
            <a:r>
              <a:rPr lang="en-US" dirty="0"/>
              <a:t> </a:t>
            </a:r>
            <a:r>
              <a:rPr lang="en-US" dirty="0" err="1"/>
              <a:t>här</a:t>
            </a:r>
            <a:r>
              <a:rPr lang="en-US" dirty="0"/>
              <a:t> för </a:t>
            </a:r>
            <a:r>
              <a:rPr lang="en-US" dirty="0" err="1"/>
              <a:t>att</a:t>
            </a:r>
            <a:r>
              <a:rPr lang="en-US" dirty="0"/>
              <a:t> </a:t>
            </a:r>
            <a:r>
              <a:rPr lang="en-US" dirty="0" err="1"/>
              <a:t>lägga</a:t>
            </a:r>
            <a:r>
              <a:rPr lang="en-US" dirty="0"/>
              <a:t> till text</a:t>
            </a:r>
          </a:p>
        </p:txBody>
      </p:sp>
    </p:spTree>
    <p:extLst>
      <p:ext uri="{BB962C8B-B14F-4D97-AF65-F5344CB8AC3E}">
        <p14:creationId xmlns:p14="http://schemas.microsoft.com/office/powerpoint/2010/main" val="267515294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odell">
    <p:spTree>
      <p:nvGrpSpPr>
        <p:cNvPr id="1" name=""/>
        <p:cNvGrpSpPr/>
        <p:nvPr/>
      </p:nvGrpSpPr>
      <p:grpSpPr>
        <a:xfrm>
          <a:off x="0" y="0"/>
          <a:ext cx="0" cy="0"/>
          <a:chOff x="0" y="0"/>
          <a:chExt cx="0" cy="0"/>
        </a:xfrm>
      </p:grpSpPr>
      <p:sp>
        <p:nvSpPr>
          <p:cNvPr id="38" name="Text Placeholder 6">
            <a:extLst>
              <a:ext uri="{FF2B5EF4-FFF2-40B4-BE49-F238E27FC236}">
                <a16:creationId xmlns:a16="http://schemas.microsoft.com/office/drawing/2014/main" id="{8D0D629A-BDF4-3D66-190E-803FA7DF27BA}"/>
              </a:ext>
            </a:extLst>
          </p:cNvPr>
          <p:cNvSpPr>
            <a:spLocks noGrp="1"/>
          </p:cNvSpPr>
          <p:nvPr>
            <p:ph type="body" sz="quarter" idx="14" hasCustomPrompt="1"/>
          </p:nvPr>
        </p:nvSpPr>
        <p:spPr>
          <a:xfrm>
            <a:off x="744717" y="836614"/>
            <a:ext cx="4367452" cy="1079500"/>
          </a:xfrm>
          <a:prstGeom prst="rect">
            <a:avLst/>
          </a:prstGeom>
        </p:spPr>
        <p:txBody>
          <a:bodyPr anchor="b"/>
          <a:lstStyle>
            <a:lvl1pPr marL="0" indent="0">
              <a:buNone/>
              <a:defRPr sz="2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RUBRIK (SKRIVS I VERSALER)</a:t>
            </a:r>
            <a:endParaRPr lang="sv-SE" dirty="0"/>
          </a:p>
        </p:txBody>
      </p:sp>
      <p:sp>
        <p:nvSpPr>
          <p:cNvPr id="5" name="Text Placeholder 4">
            <a:extLst>
              <a:ext uri="{FF2B5EF4-FFF2-40B4-BE49-F238E27FC236}">
                <a16:creationId xmlns:a16="http://schemas.microsoft.com/office/drawing/2014/main" id="{6C61F5FC-06FD-2CA8-1F5A-D55FB6B61C53}"/>
              </a:ext>
            </a:extLst>
          </p:cNvPr>
          <p:cNvSpPr>
            <a:spLocks noGrp="1"/>
          </p:cNvSpPr>
          <p:nvPr>
            <p:ph type="body" sz="quarter" idx="15" hasCustomPrompt="1"/>
          </p:nvPr>
        </p:nvSpPr>
        <p:spPr>
          <a:xfrm>
            <a:off x="5459059" y="2087363"/>
            <a:ext cx="2376000" cy="542872"/>
          </a:xfrm>
          <a:prstGeom prst="rect">
            <a:avLst/>
          </a:prstGeom>
          <a:solidFill>
            <a:schemeClr val="accent1"/>
          </a:solidFill>
        </p:spPr>
        <p:txBody>
          <a:bodyPr anchor="ctr"/>
          <a:lstStyle>
            <a:lvl1pPr marL="0" indent="0" algn="ctr">
              <a:buNone/>
              <a:defRPr sz="1600" b="1">
                <a:solidFill>
                  <a:schemeClr val="bg1"/>
                </a:solidFill>
              </a:defRPr>
            </a:lvl1pPr>
          </a:lstStyle>
          <a:p>
            <a:pPr lvl="0"/>
            <a:r>
              <a:rPr lang="en-US" dirty="0"/>
              <a:t>Text</a:t>
            </a:r>
            <a:endParaRPr lang="sv-SE" dirty="0"/>
          </a:p>
        </p:txBody>
      </p:sp>
      <p:sp>
        <p:nvSpPr>
          <p:cNvPr id="31" name="Text Placeholder 4">
            <a:extLst>
              <a:ext uri="{FF2B5EF4-FFF2-40B4-BE49-F238E27FC236}">
                <a16:creationId xmlns:a16="http://schemas.microsoft.com/office/drawing/2014/main" id="{595B2D50-4B1A-6910-119F-82D3CEEBAE82}"/>
              </a:ext>
            </a:extLst>
          </p:cNvPr>
          <p:cNvSpPr>
            <a:spLocks noGrp="1"/>
          </p:cNvSpPr>
          <p:nvPr>
            <p:ph type="body" sz="quarter" idx="23" hasCustomPrompt="1"/>
          </p:nvPr>
        </p:nvSpPr>
        <p:spPr>
          <a:xfrm>
            <a:off x="8182506" y="2087363"/>
            <a:ext cx="2376000" cy="542872"/>
          </a:xfrm>
          <a:prstGeom prst="rect">
            <a:avLst/>
          </a:prstGeom>
          <a:solidFill>
            <a:schemeClr val="accent1"/>
          </a:solidFill>
        </p:spPr>
        <p:txBody>
          <a:bodyPr anchor="ctr"/>
          <a:lstStyle>
            <a:lvl1pPr marL="0" indent="0" algn="ctr">
              <a:buNone/>
              <a:defRPr sz="1600" b="1">
                <a:solidFill>
                  <a:schemeClr val="bg1"/>
                </a:solidFill>
              </a:defRPr>
            </a:lvl1pPr>
          </a:lstStyle>
          <a:p>
            <a:pPr lvl="0"/>
            <a:r>
              <a:rPr lang="en-US" dirty="0"/>
              <a:t>Text</a:t>
            </a:r>
            <a:endParaRPr lang="sv-SE" dirty="0"/>
          </a:p>
        </p:txBody>
      </p:sp>
      <p:sp>
        <p:nvSpPr>
          <p:cNvPr id="32" name="Text Placeholder 4">
            <a:extLst>
              <a:ext uri="{FF2B5EF4-FFF2-40B4-BE49-F238E27FC236}">
                <a16:creationId xmlns:a16="http://schemas.microsoft.com/office/drawing/2014/main" id="{5E146249-1FCC-D412-8533-27427F1D9D95}"/>
              </a:ext>
            </a:extLst>
          </p:cNvPr>
          <p:cNvSpPr>
            <a:spLocks noGrp="1"/>
          </p:cNvSpPr>
          <p:nvPr>
            <p:ph type="body" sz="quarter" idx="24" hasCustomPrompt="1"/>
          </p:nvPr>
        </p:nvSpPr>
        <p:spPr>
          <a:xfrm>
            <a:off x="8182506" y="2762727"/>
            <a:ext cx="2376000" cy="542872"/>
          </a:xfrm>
          <a:prstGeom prst="rect">
            <a:avLst/>
          </a:prstGeom>
          <a:solidFill>
            <a:schemeClr val="accent1"/>
          </a:solidFill>
        </p:spPr>
        <p:txBody>
          <a:bodyPr anchor="ctr"/>
          <a:lstStyle>
            <a:lvl1pPr marL="0" indent="0" algn="ctr">
              <a:buNone/>
              <a:defRPr sz="1600" b="1">
                <a:solidFill>
                  <a:schemeClr val="bg1"/>
                </a:solidFill>
              </a:defRPr>
            </a:lvl1pPr>
          </a:lstStyle>
          <a:p>
            <a:pPr lvl="0"/>
            <a:r>
              <a:rPr lang="en-US" dirty="0"/>
              <a:t>Text</a:t>
            </a:r>
            <a:endParaRPr lang="sv-SE" dirty="0"/>
          </a:p>
        </p:txBody>
      </p:sp>
      <p:sp>
        <p:nvSpPr>
          <p:cNvPr id="34" name="Text Placeholder 4">
            <a:extLst>
              <a:ext uri="{FF2B5EF4-FFF2-40B4-BE49-F238E27FC236}">
                <a16:creationId xmlns:a16="http://schemas.microsoft.com/office/drawing/2014/main" id="{129D0700-A568-E98C-8409-2F36A936E7C6}"/>
              </a:ext>
            </a:extLst>
          </p:cNvPr>
          <p:cNvSpPr>
            <a:spLocks noGrp="1"/>
          </p:cNvSpPr>
          <p:nvPr>
            <p:ph type="body" sz="quarter" idx="25" hasCustomPrompt="1"/>
          </p:nvPr>
        </p:nvSpPr>
        <p:spPr>
          <a:xfrm>
            <a:off x="8182506" y="3816967"/>
            <a:ext cx="2376000" cy="542872"/>
          </a:xfrm>
          <a:prstGeom prst="rect">
            <a:avLst/>
          </a:prstGeom>
          <a:solidFill>
            <a:schemeClr val="accent1"/>
          </a:solidFill>
        </p:spPr>
        <p:txBody>
          <a:bodyPr anchor="ctr"/>
          <a:lstStyle>
            <a:lvl1pPr marL="0" indent="0" algn="ctr">
              <a:buNone/>
              <a:defRPr sz="1600" b="1">
                <a:solidFill>
                  <a:schemeClr val="bg1"/>
                </a:solidFill>
              </a:defRPr>
            </a:lvl1pPr>
          </a:lstStyle>
          <a:p>
            <a:pPr lvl="0"/>
            <a:r>
              <a:rPr lang="en-US" dirty="0"/>
              <a:t>Text</a:t>
            </a:r>
            <a:endParaRPr lang="sv-SE" dirty="0"/>
          </a:p>
        </p:txBody>
      </p:sp>
      <p:sp>
        <p:nvSpPr>
          <p:cNvPr id="35" name="Text Placeholder 4">
            <a:extLst>
              <a:ext uri="{FF2B5EF4-FFF2-40B4-BE49-F238E27FC236}">
                <a16:creationId xmlns:a16="http://schemas.microsoft.com/office/drawing/2014/main" id="{F4CA117A-28D3-2B87-8947-3E5BCA5A3E53}"/>
              </a:ext>
            </a:extLst>
          </p:cNvPr>
          <p:cNvSpPr>
            <a:spLocks noGrp="1"/>
          </p:cNvSpPr>
          <p:nvPr>
            <p:ph type="body" sz="quarter" idx="26" hasCustomPrompt="1"/>
          </p:nvPr>
        </p:nvSpPr>
        <p:spPr>
          <a:xfrm>
            <a:off x="5459059" y="3816967"/>
            <a:ext cx="2376000" cy="542872"/>
          </a:xfrm>
          <a:prstGeom prst="rect">
            <a:avLst/>
          </a:prstGeom>
          <a:solidFill>
            <a:schemeClr val="accent1"/>
          </a:solidFill>
        </p:spPr>
        <p:txBody>
          <a:bodyPr anchor="ctr"/>
          <a:lstStyle>
            <a:lvl1pPr marL="0" indent="0" algn="ctr">
              <a:buNone/>
              <a:defRPr sz="1600" b="1">
                <a:solidFill>
                  <a:schemeClr val="bg1"/>
                </a:solidFill>
              </a:defRPr>
            </a:lvl1pPr>
          </a:lstStyle>
          <a:p>
            <a:pPr lvl="0"/>
            <a:r>
              <a:rPr lang="en-US" dirty="0"/>
              <a:t>Text</a:t>
            </a:r>
            <a:endParaRPr lang="sv-SE" dirty="0"/>
          </a:p>
        </p:txBody>
      </p:sp>
      <p:sp>
        <p:nvSpPr>
          <p:cNvPr id="36" name="Text Placeholder 4">
            <a:extLst>
              <a:ext uri="{FF2B5EF4-FFF2-40B4-BE49-F238E27FC236}">
                <a16:creationId xmlns:a16="http://schemas.microsoft.com/office/drawing/2014/main" id="{19C30EEE-EE4F-5D2B-A712-DE5DDF933195}"/>
              </a:ext>
            </a:extLst>
          </p:cNvPr>
          <p:cNvSpPr>
            <a:spLocks noGrp="1"/>
          </p:cNvSpPr>
          <p:nvPr>
            <p:ph type="body" sz="quarter" idx="27" hasCustomPrompt="1"/>
          </p:nvPr>
        </p:nvSpPr>
        <p:spPr>
          <a:xfrm>
            <a:off x="5459059" y="4873383"/>
            <a:ext cx="2376000" cy="542872"/>
          </a:xfrm>
          <a:prstGeom prst="rect">
            <a:avLst/>
          </a:prstGeom>
          <a:solidFill>
            <a:schemeClr val="accent1"/>
          </a:solidFill>
        </p:spPr>
        <p:txBody>
          <a:bodyPr anchor="ctr"/>
          <a:lstStyle>
            <a:lvl1pPr marL="0" indent="0" algn="ctr">
              <a:buNone/>
              <a:defRPr sz="1600" b="1">
                <a:solidFill>
                  <a:schemeClr val="bg1"/>
                </a:solidFill>
              </a:defRPr>
            </a:lvl1pPr>
          </a:lstStyle>
          <a:p>
            <a:pPr lvl="0"/>
            <a:r>
              <a:rPr lang="en-US" dirty="0"/>
              <a:t>Text</a:t>
            </a:r>
            <a:endParaRPr lang="sv-SE" dirty="0"/>
          </a:p>
        </p:txBody>
      </p:sp>
      <p:sp>
        <p:nvSpPr>
          <p:cNvPr id="37" name="Text Placeholder 4">
            <a:extLst>
              <a:ext uri="{FF2B5EF4-FFF2-40B4-BE49-F238E27FC236}">
                <a16:creationId xmlns:a16="http://schemas.microsoft.com/office/drawing/2014/main" id="{4B1434DD-E655-1DC7-C01D-AA5700EDA356}"/>
              </a:ext>
            </a:extLst>
          </p:cNvPr>
          <p:cNvSpPr>
            <a:spLocks noGrp="1"/>
          </p:cNvSpPr>
          <p:nvPr>
            <p:ph type="body" sz="quarter" idx="28" hasCustomPrompt="1"/>
          </p:nvPr>
        </p:nvSpPr>
        <p:spPr>
          <a:xfrm>
            <a:off x="8182506" y="4877650"/>
            <a:ext cx="2376000" cy="542872"/>
          </a:xfrm>
          <a:prstGeom prst="rect">
            <a:avLst/>
          </a:prstGeom>
          <a:solidFill>
            <a:schemeClr val="accent1"/>
          </a:solidFill>
        </p:spPr>
        <p:txBody>
          <a:bodyPr anchor="ctr"/>
          <a:lstStyle>
            <a:lvl1pPr marL="0" indent="0" algn="ctr">
              <a:buNone/>
              <a:defRPr sz="1600" b="1">
                <a:solidFill>
                  <a:schemeClr val="bg1"/>
                </a:solidFill>
              </a:defRPr>
            </a:lvl1pPr>
          </a:lstStyle>
          <a:p>
            <a:pPr lvl="0"/>
            <a:r>
              <a:rPr lang="en-US" dirty="0"/>
              <a:t>Text</a:t>
            </a:r>
            <a:endParaRPr lang="sv-SE" dirty="0"/>
          </a:p>
        </p:txBody>
      </p:sp>
      <p:sp>
        <p:nvSpPr>
          <p:cNvPr id="46" name="Text Placeholder 4">
            <a:extLst>
              <a:ext uri="{FF2B5EF4-FFF2-40B4-BE49-F238E27FC236}">
                <a16:creationId xmlns:a16="http://schemas.microsoft.com/office/drawing/2014/main" id="{55509848-D321-0C47-76F0-9B199C92A5BD}"/>
              </a:ext>
            </a:extLst>
          </p:cNvPr>
          <p:cNvSpPr>
            <a:spLocks noGrp="1"/>
          </p:cNvSpPr>
          <p:nvPr>
            <p:ph type="body" sz="quarter" idx="29" hasCustomPrompt="1"/>
          </p:nvPr>
        </p:nvSpPr>
        <p:spPr>
          <a:xfrm>
            <a:off x="2735612" y="4873383"/>
            <a:ext cx="2376000" cy="542872"/>
          </a:xfrm>
          <a:prstGeom prst="rect">
            <a:avLst/>
          </a:prstGeom>
          <a:solidFill>
            <a:schemeClr val="accent1"/>
          </a:solidFill>
        </p:spPr>
        <p:txBody>
          <a:bodyPr anchor="ctr"/>
          <a:lstStyle>
            <a:lvl1pPr marL="0" indent="0" algn="ctr">
              <a:buNone/>
              <a:defRPr sz="1600" b="1">
                <a:solidFill>
                  <a:schemeClr val="bg1"/>
                </a:solidFill>
              </a:defRPr>
            </a:lvl1pPr>
          </a:lstStyle>
          <a:p>
            <a:pPr lvl="0"/>
            <a:r>
              <a:rPr lang="en-US" dirty="0"/>
              <a:t>Text</a:t>
            </a:r>
            <a:endParaRPr lang="sv-SE" dirty="0"/>
          </a:p>
        </p:txBody>
      </p:sp>
    </p:spTree>
    <p:extLst>
      <p:ext uri="{BB962C8B-B14F-4D97-AF65-F5344CB8AC3E}">
        <p14:creationId xmlns:p14="http://schemas.microsoft.com/office/powerpoint/2010/main" val="13832127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unktlista och bild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0B8DEA3-AC2A-C63B-4217-5B2AF4F737C8}"/>
              </a:ext>
            </a:extLst>
          </p:cNvPr>
          <p:cNvSpPr>
            <a:spLocks noGrp="1"/>
          </p:cNvSpPr>
          <p:nvPr>
            <p:ph type="pic" sz="quarter" idx="11" hasCustomPrompt="1"/>
          </p:nvPr>
        </p:nvSpPr>
        <p:spPr>
          <a:xfrm>
            <a:off x="844031" y="1571223"/>
            <a:ext cx="4856682" cy="337066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Bild</a:t>
            </a:r>
            <a:endParaRPr lang="sv-SE" dirty="0"/>
          </a:p>
          <a:p>
            <a:endParaRPr lang="sv-SE" dirty="0"/>
          </a:p>
        </p:txBody>
      </p:sp>
      <p:sp>
        <p:nvSpPr>
          <p:cNvPr id="14" name="Text Placeholder 6">
            <a:extLst>
              <a:ext uri="{FF2B5EF4-FFF2-40B4-BE49-F238E27FC236}">
                <a16:creationId xmlns:a16="http://schemas.microsoft.com/office/drawing/2014/main" id="{D10064CD-12A7-A2AF-0399-2190915F56EF}"/>
              </a:ext>
            </a:extLst>
          </p:cNvPr>
          <p:cNvSpPr>
            <a:spLocks noGrp="1"/>
          </p:cNvSpPr>
          <p:nvPr>
            <p:ph type="body" sz="quarter" idx="12" hasCustomPrompt="1"/>
          </p:nvPr>
        </p:nvSpPr>
        <p:spPr>
          <a:xfrm>
            <a:off x="6395705" y="830174"/>
            <a:ext cx="4955996" cy="1079499"/>
          </a:xfrm>
          <a:prstGeom prst="rect">
            <a:avLst/>
          </a:prstGeom>
        </p:spPr>
        <p:txBody>
          <a:bodyPr anchor="b"/>
          <a:lstStyle>
            <a:lvl1pPr marL="0" indent="0">
              <a:buNone/>
              <a:defRPr sz="2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RUBRIK (SKRIVS I VERSALER)</a:t>
            </a:r>
            <a:endParaRPr lang="sv-SE" dirty="0"/>
          </a:p>
        </p:txBody>
      </p:sp>
      <p:sp>
        <p:nvSpPr>
          <p:cNvPr id="16" name="Text Placeholder 5">
            <a:extLst>
              <a:ext uri="{FF2B5EF4-FFF2-40B4-BE49-F238E27FC236}">
                <a16:creationId xmlns:a16="http://schemas.microsoft.com/office/drawing/2014/main" id="{116B32B2-90E8-A633-023A-529F830E1881}"/>
              </a:ext>
            </a:extLst>
          </p:cNvPr>
          <p:cNvSpPr>
            <a:spLocks noGrp="1"/>
          </p:cNvSpPr>
          <p:nvPr>
            <p:ph type="body" sz="quarter" idx="14" hasCustomPrompt="1"/>
          </p:nvPr>
        </p:nvSpPr>
        <p:spPr>
          <a:xfrm>
            <a:off x="740530" y="4948327"/>
            <a:ext cx="5031012" cy="721589"/>
          </a:xfrm>
          <a:prstGeom prst="rect">
            <a:avLst/>
          </a:prstGeom>
        </p:spPr>
        <p:txBody>
          <a:bodyPr/>
          <a:lstStyle>
            <a:lvl1pPr marL="0" indent="0">
              <a:buNone/>
              <a:defRPr sz="700">
                <a:latin typeface="+mn-lt"/>
              </a:defRPr>
            </a:lvl1pPr>
          </a:lstStyle>
          <a:p>
            <a:pPr lvl="0"/>
            <a:r>
              <a:rPr lang="pt-BR" dirty="0">
                <a:latin typeface="+mn-lt"/>
              </a:rPr>
              <a:t>FOTO: NAMN, KÄLLA (T.EX. ALEJANDRO ESCAMILLA, UNSPLASH)</a:t>
            </a:r>
            <a:r>
              <a:rPr lang="en-US" dirty="0">
                <a:latin typeface="+mn-lt"/>
              </a:rPr>
              <a:t> </a:t>
            </a:r>
          </a:p>
          <a:p>
            <a:pPr lvl="0"/>
            <a:endParaRPr lang="sv-SE" dirty="0"/>
          </a:p>
        </p:txBody>
      </p:sp>
      <p:sp>
        <p:nvSpPr>
          <p:cNvPr id="6" name="Text Placeholder 27">
            <a:extLst>
              <a:ext uri="{FF2B5EF4-FFF2-40B4-BE49-F238E27FC236}">
                <a16:creationId xmlns:a16="http://schemas.microsoft.com/office/drawing/2014/main" id="{983CC22E-D57F-DEDE-E14E-365E525E8653}"/>
              </a:ext>
            </a:extLst>
          </p:cNvPr>
          <p:cNvSpPr>
            <a:spLocks noGrp="1"/>
          </p:cNvSpPr>
          <p:nvPr>
            <p:ph type="body" sz="quarter" idx="13" hasCustomPrompt="1"/>
          </p:nvPr>
        </p:nvSpPr>
        <p:spPr>
          <a:xfrm>
            <a:off x="6396038" y="2060575"/>
            <a:ext cx="4955663" cy="3960813"/>
          </a:xfrm>
          <a:prstGeom prst="rect">
            <a:avLst/>
          </a:prstGeom>
        </p:spPr>
        <p:txBody>
          <a:bodyPr/>
          <a:lstStyle>
            <a:lvl1pPr>
              <a:defRPr sz="1800"/>
            </a:lvl1pPr>
            <a:lvl2pPr marL="457200" indent="0">
              <a:buFont typeface="Arial" panose="020B0604020202020204" pitchFamily="34" charset="0"/>
              <a:buNone/>
              <a:defRPr sz="1600"/>
            </a:lvl2pPr>
            <a:lvl3pPr>
              <a:defRPr sz="1600"/>
            </a:lvl3pPr>
            <a:lvl4pPr>
              <a:defRPr sz="1600"/>
            </a:lvl4pPr>
            <a:lvl5pPr>
              <a:defRPr sz="1600"/>
            </a:lvl5pPr>
            <a:lvl6pPr>
              <a:defRPr sz="1600"/>
            </a:lvl6pPr>
          </a:lstStyle>
          <a:p>
            <a:pPr lvl="0"/>
            <a:r>
              <a:rPr lang="en-US" dirty="0" err="1"/>
              <a:t>Klicka</a:t>
            </a:r>
            <a:r>
              <a:rPr lang="en-US" dirty="0"/>
              <a:t> </a:t>
            </a:r>
            <a:r>
              <a:rPr lang="en-US" dirty="0" err="1"/>
              <a:t>här</a:t>
            </a:r>
            <a:r>
              <a:rPr lang="en-US" dirty="0"/>
              <a:t> för </a:t>
            </a:r>
            <a:r>
              <a:rPr lang="en-US" dirty="0" err="1"/>
              <a:t>att</a:t>
            </a:r>
            <a:r>
              <a:rPr lang="en-US" dirty="0"/>
              <a:t> </a:t>
            </a:r>
            <a:r>
              <a:rPr lang="en-US" dirty="0" err="1"/>
              <a:t>lägga</a:t>
            </a:r>
            <a:r>
              <a:rPr lang="en-US" dirty="0"/>
              <a:t> till text</a:t>
            </a:r>
          </a:p>
        </p:txBody>
      </p:sp>
    </p:spTree>
    <p:extLst>
      <p:ext uri="{BB962C8B-B14F-4D97-AF65-F5344CB8AC3E}">
        <p14:creationId xmlns:p14="http://schemas.microsoft.com/office/powerpoint/2010/main" val="249997627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apitelsida">
    <p:bg>
      <p:bgPr>
        <a:blipFill dpi="0" rotWithShape="1">
          <a:blip r:embed="rId2">
            <a:lum/>
            <a:extLst>
              <a:ext uri="{96DAC541-7B7A-43D3-8B79-37D633B846F1}">
                <asvg:svgBlip xmlns:asvg="http://schemas.microsoft.com/office/drawing/2016/SVG/main" r:embed="rId3"/>
              </a:ext>
            </a:extLst>
          </a:blip>
          <a:srcRect/>
          <a:stretch>
            <a:fillRect t="-1000" b="-1000"/>
          </a:stretch>
        </a:blipFill>
        <a:effectLst/>
      </p:bgPr>
    </p:bg>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F53D41A0-195B-E4BE-D8B1-638ACB65B607}"/>
              </a:ext>
            </a:extLst>
          </p:cNvPr>
          <p:cNvSpPr txBox="1">
            <a:spLocks noGrp="1"/>
          </p:cNvSpPr>
          <p:nvPr>
            <p:ph type="ctrTitle" hasCustomPrompt="1"/>
          </p:nvPr>
        </p:nvSpPr>
        <p:spPr>
          <a:xfrm>
            <a:off x="839788" y="2519876"/>
            <a:ext cx="10512425" cy="412934"/>
          </a:xfrm>
          <a:prstGeom prst="rect">
            <a:avLst/>
          </a:prstGeom>
        </p:spPr>
        <p:txBody>
          <a:bodyPr vert="horz" wrap="square" lIns="0" tIns="12700" rIns="0" bIns="0" rtlCol="0" anchor="b">
            <a:spAutoFit/>
          </a:bodyPr>
          <a:lstStyle>
            <a:lvl1pPr algn="ctr">
              <a:defRPr sz="2600" b="1">
                <a:solidFill>
                  <a:schemeClr val="bg1"/>
                </a:solidFill>
              </a:defRPr>
            </a:lvl1pPr>
          </a:lstStyle>
          <a:p>
            <a:pPr marL="16510">
              <a:lnSpc>
                <a:spcPct val="100000"/>
              </a:lnSpc>
              <a:spcBef>
                <a:spcPts val="100"/>
              </a:spcBef>
            </a:pPr>
            <a:r>
              <a:rPr lang="sv-SE" spc="85" dirty="0"/>
              <a:t>RUBRIK (SKRIVS I VERSALER)</a:t>
            </a:r>
            <a:endParaRPr spc="85" dirty="0"/>
          </a:p>
        </p:txBody>
      </p:sp>
      <p:sp>
        <p:nvSpPr>
          <p:cNvPr id="14" name="Text Placeholder 2">
            <a:extLst>
              <a:ext uri="{FF2B5EF4-FFF2-40B4-BE49-F238E27FC236}">
                <a16:creationId xmlns:a16="http://schemas.microsoft.com/office/drawing/2014/main" id="{3C44C4DF-DA62-DAB4-8AE8-A2A134B5B2E9}"/>
              </a:ext>
            </a:extLst>
          </p:cNvPr>
          <p:cNvSpPr>
            <a:spLocks noGrp="1"/>
          </p:cNvSpPr>
          <p:nvPr>
            <p:ph type="body" sz="quarter" idx="10" hasCustomPrompt="1"/>
          </p:nvPr>
        </p:nvSpPr>
        <p:spPr>
          <a:xfrm>
            <a:off x="1823243" y="3042276"/>
            <a:ext cx="8545513" cy="1821623"/>
          </a:xfrm>
          <a:prstGeom prst="rect">
            <a:avLst/>
          </a:prstGeom>
        </p:spPr>
        <p:txBody>
          <a:bodyPr/>
          <a:lstStyle>
            <a:lvl1pPr marL="0" indent="0" algn="ctr">
              <a:buNone/>
              <a:defRPr/>
            </a:lvl1pPr>
          </a:lstStyle>
          <a:p>
            <a:pPr lvl="0"/>
            <a:r>
              <a:rPr lang="en-US" dirty="0" err="1"/>
              <a:t>Underrubrik</a:t>
            </a:r>
            <a:endParaRPr lang="sv-SE" dirty="0"/>
          </a:p>
        </p:txBody>
      </p:sp>
    </p:spTree>
    <p:extLst>
      <p:ext uri="{BB962C8B-B14F-4D97-AF65-F5344CB8AC3E}">
        <p14:creationId xmlns:p14="http://schemas.microsoft.com/office/powerpoint/2010/main" val="260616581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2023-12-04</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2023-12-04</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2023-12-04</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2023-12-04</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2023-12-04</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457DAEE-8716-FC16-0CE7-B6E25F6D1E63}"/>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16EBB-6F74-3CA5-4094-A2F442FE6339}"/>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2023-12-04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elsida">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599B0-D74C-007F-2560-651E332326F5}"/>
              </a:ext>
            </a:extLst>
          </p:cNvPr>
          <p:cNvSpPr/>
          <p:nvPr userDrawn="1"/>
        </p:nvSpPr>
        <p:spPr>
          <a:xfrm>
            <a:off x="10013324" y="6021388"/>
            <a:ext cx="1338889" cy="7013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1" name="object 4">
            <a:extLst>
              <a:ext uri="{FF2B5EF4-FFF2-40B4-BE49-F238E27FC236}">
                <a16:creationId xmlns:a16="http://schemas.microsoft.com/office/drawing/2014/main" id="{C0F59BF4-714B-E25B-7C47-9CD0192298E6}"/>
              </a:ext>
            </a:extLst>
          </p:cNvPr>
          <p:cNvSpPr txBox="1">
            <a:spLocks noGrp="1"/>
          </p:cNvSpPr>
          <p:nvPr>
            <p:ph type="ctrTitle" hasCustomPrompt="1"/>
          </p:nvPr>
        </p:nvSpPr>
        <p:spPr>
          <a:xfrm>
            <a:off x="839788" y="2406993"/>
            <a:ext cx="10512425" cy="566822"/>
          </a:xfrm>
          <a:prstGeom prst="rect">
            <a:avLst/>
          </a:prstGeom>
        </p:spPr>
        <p:txBody>
          <a:bodyPr vert="horz" wrap="square" lIns="0" tIns="12700" rIns="0" bIns="0" rtlCol="0" anchor="b">
            <a:spAutoFit/>
          </a:bodyPr>
          <a:lstStyle>
            <a:lvl1pPr algn="ctr">
              <a:defRPr b="1"/>
            </a:lvl1pPr>
          </a:lstStyle>
          <a:p>
            <a:pPr marL="16510">
              <a:lnSpc>
                <a:spcPct val="100000"/>
              </a:lnSpc>
              <a:spcBef>
                <a:spcPts val="100"/>
              </a:spcBef>
            </a:pPr>
            <a:r>
              <a:rPr lang="sv-SE" spc="85" dirty="0"/>
              <a:t>RUBRIK (SKRIVS I VERSALER)</a:t>
            </a:r>
          </a:p>
        </p:txBody>
      </p:sp>
      <p:sp>
        <p:nvSpPr>
          <p:cNvPr id="8" name="Text Placeholder 2">
            <a:extLst>
              <a:ext uri="{FF2B5EF4-FFF2-40B4-BE49-F238E27FC236}">
                <a16:creationId xmlns:a16="http://schemas.microsoft.com/office/drawing/2014/main" id="{10B7F55A-E0EF-D533-02D1-D0330275C81D}"/>
              </a:ext>
            </a:extLst>
          </p:cNvPr>
          <p:cNvSpPr>
            <a:spLocks noGrp="1"/>
          </p:cNvSpPr>
          <p:nvPr>
            <p:ph type="body" sz="quarter" idx="10" hasCustomPrompt="1"/>
          </p:nvPr>
        </p:nvSpPr>
        <p:spPr>
          <a:xfrm>
            <a:off x="1823243" y="3033712"/>
            <a:ext cx="8545513" cy="1821623"/>
          </a:xfrm>
          <a:prstGeom prst="rect">
            <a:avLst/>
          </a:prstGeom>
        </p:spPr>
        <p:txBody>
          <a:bodyPr/>
          <a:lstStyle>
            <a:lvl1pPr marL="0" indent="0" algn="ctr">
              <a:buNone/>
              <a:defRPr/>
            </a:lvl1pPr>
          </a:lstStyle>
          <a:p>
            <a:pPr lvl="0"/>
            <a:r>
              <a:rPr lang="en-US" dirty="0" err="1"/>
              <a:t>Underrubrik</a:t>
            </a:r>
            <a:endParaRPr lang="sv-SE" dirty="0"/>
          </a:p>
        </p:txBody>
      </p:sp>
      <p:pic>
        <p:nvPicPr>
          <p:cNvPr id="9" name="Picture 8" descr="Shape, arrow&#10;&#10;Description automatically generated">
            <a:extLst>
              <a:ext uri="{FF2B5EF4-FFF2-40B4-BE49-F238E27FC236}">
                <a16:creationId xmlns:a16="http://schemas.microsoft.com/office/drawing/2014/main" id="{8FFCCAFD-E46B-2BE4-9D69-9545C48ED5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27975" y="4506133"/>
            <a:ext cx="1460750" cy="2345430"/>
          </a:xfrm>
          <a:prstGeom prst="rect">
            <a:avLst/>
          </a:prstGeom>
        </p:spPr>
      </p:pic>
    </p:spTree>
    <p:extLst>
      <p:ext uri="{BB962C8B-B14F-4D97-AF65-F5344CB8AC3E}">
        <p14:creationId xmlns:p14="http://schemas.microsoft.com/office/powerpoint/2010/main" val="20464536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24.xml"/><Relationship Id="rId7" Type="http://schemas.openxmlformats.org/officeDocument/2006/relationships/image" Target="../media/image8.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4.png"/><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5.pn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9.jpg"/><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5"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756" r:id="rId9"/>
    <p:sldLayoutId id="2147483757" r:id="rId10"/>
    <p:sldLayoutId id="2147483758" r:id="rId11"/>
    <p:sldLayoutId id="2147483759" r:id="rId12"/>
    <p:sldLayoutId id="2147483760" r:id="rId13"/>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2023-12-04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2023-12-04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www.skyrev.se/"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488185-4BC9-8B75-62B1-F28C09C24501}"/>
              </a:ext>
            </a:extLst>
          </p:cNvPr>
          <p:cNvSpPr>
            <a:spLocks noGrp="1"/>
          </p:cNvSpPr>
          <p:nvPr>
            <p:ph type="title"/>
          </p:nvPr>
        </p:nvSpPr>
        <p:spPr>
          <a:xfrm>
            <a:off x="666000" y="2747964"/>
            <a:ext cx="9608400" cy="938211"/>
          </a:xfrm>
        </p:spPr>
        <p:txBody>
          <a:bodyPr/>
          <a:lstStyle/>
          <a:p>
            <a:r>
              <a:rPr lang="sv-SE" dirty="0"/>
              <a:t>God revisionssed 2022</a:t>
            </a:r>
            <a:br>
              <a:rPr lang="sv-SE" dirty="0"/>
            </a:br>
            <a:endParaRPr lang="sv-SE" sz="3200" dirty="0"/>
          </a:p>
        </p:txBody>
      </p:sp>
      <p:sp>
        <p:nvSpPr>
          <p:cNvPr id="3" name="textruta 2">
            <a:extLst>
              <a:ext uri="{FF2B5EF4-FFF2-40B4-BE49-F238E27FC236}">
                <a16:creationId xmlns:a16="http://schemas.microsoft.com/office/drawing/2014/main" id="{EC7694AA-B9A9-DBC2-69B4-8157EE10D9AF}"/>
              </a:ext>
            </a:extLst>
          </p:cNvPr>
          <p:cNvSpPr txBox="1"/>
          <p:nvPr/>
        </p:nvSpPr>
        <p:spPr>
          <a:xfrm>
            <a:off x="2636570" y="3871732"/>
            <a:ext cx="5684569" cy="954107"/>
          </a:xfrm>
          <a:prstGeom prst="rect">
            <a:avLst/>
          </a:prstGeom>
          <a:noFill/>
        </p:spPr>
        <p:txBody>
          <a:bodyPr wrap="none" rtlCol="0">
            <a:spAutoFit/>
          </a:bodyPr>
          <a:lstStyle/>
          <a:p>
            <a:pPr algn="ctr"/>
            <a:r>
              <a:rPr lang="sv-SE" sz="2800" dirty="0"/>
              <a:t>Lotta Ricklander och Anna Eklöf</a:t>
            </a:r>
          </a:p>
          <a:p>
            <a:pPr algn="ctr"/>
            <a:r>
              <a:rPr lang="sv-SE" sz="2800" dirty="0"/>
              <a:t>Sveriges Kommuner och Regioner</a:t>
            </a:r>
          </a:p>
        </p:txBody>
      </p:sp>
    </p:spTree>
    <p:extLst>
      <p:ext uri="{BB962C8B-B14F-4D97-AF65-F5344CB8AC3E}">
        <p14:creationId xmlns:p14="http://schemas.microsoft.com/office/powerpoint/2010/main" val="345353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4221" y="557808"/>
            <a:ext cx="8229600" cy="1143000"/>
          </a:xfrm>
        </p:spPr>
        <p:txBody>
          <a:bodyPr/>
          <a:lstStyle/>
          <a:p>
            <a:r>
              <a:rPr lang="sv-SE" sz="3600"/>
              <a:t>Revisorerna ska anlita sakkunniga</a:t>
            </a:r>
            <a:endParaRPr lang="sv-SE" sz="3600" dirty="0"/>
          </a:p>
        </p:txBody>
      </p:sp>
      <p:sp>
        <p:nvSpPr>
          <p:cNvPr id="3" name="Platshållare för innehåll 2"/>
          <p:cNvSpPr>
            <a:spLocks noGrp="1"/>
          </p:cNvSpPr>
          <p:nvPr>
            <p:ph idx="1"/>
          </p:nvPr>
        </p:nvSpPr>
        <p:spPr>
          <a:xfrm>
            <a:off x="784221" y="1700808"/>
            <a:ext cx="6931029" cy="4175366"/>
          </a:xfrm>
        </p:spPr>
        <p:txBody>
          <a:bodyPr>
            <a:normAutofit fontScale="77500" lnSpcReduction="20000"/>
          </a:bodyPr>
          <a:lstStyle/>
          <a:p>
            <a:pPr>
              <a:buClr>
                <a:srgbClr val="C00000"/>
              </a:buClr>
            </a:pPr>
            <a:r>
              <a:rPr lang="sv-SE" sz="2000" dirty="0"/>
              <a:t>”… i den omfattning som behövs för att fullgöra granskningen enligt god revisionssed” </a:t>
            </a:r>
          </a:p>
          <a:p>
            <a:pPr>
              <a:buClr>
                <a:srgbClr val="C00000"/>
              </a:buClr>
            </a:pPr>
            <a:r>
              <a:rPr lang="sv-SE" dirty="0"/>
              <a:t>Sakkunniga ska ha ”insikt och erfarenhet av kommunal verksamhet”.</a:t>
            </a:r>
          </a:p>
          <a:p>
            <a:pPr>
              <a:buClr>
                <a:srgbClr val="C00000"/>
              </a:buClr>
            </a:pPr>
            <a:r>
              <a:rPr lang="sv-SE" sz="2000" dirty="0"/>
              <a:t>Sakkunniga anlitas</a:t>
            </a:r>
          </a:p>
          <a:p>
            <a:pPr lvl="1">
              <a:buClr>
                <a:srgbClr val="C00000"/>
              </a:buClr>
            </a:pPr>
            <a:r>
              <a:rPr lang="sv-SE" sz="1600" dirty="0"/>
              <a:t>för granskningsinsatser</a:t>
            </a:r>
          </a:p>
          <a:p>
            <a:pPr lvl="1">
              <a:buClr>
                <a:srgbClr val="C00000"/>
              </a:buClr>
            </a:pPr>
            <a:r>
              <a:rPr lang="sv-SE" sz="1600" dirty="0"/>
              <a:t>för förvaltningsstöd (administration, upphandling, processtöd mm)</a:t>
            </a:r>
          </a:p>
          <a:p>
            <a:pPr marL="457200" lvl="1" indent="0">
              <a:buClr>
                <a:srgbClr val="C00000"/>
              </a:buClr>
              <a:buNone/>
            </a:pPr>
            <a:endParaRPr lang="sv-SE" dirty="0"/>
          </a:p>
          <a:p>
            <a:pPr>
              <a:buClr>
                <a:srgbClr val="C00000"/>
              </a:buClr>
            </a:pPr>
            <a:r>
              <a:rPr lang="sv-SE" sz="2000" dirty="0"/>
              <a:t>Olika modeller </a:t>
            </a:r>
            <a:br>
              <a:rPr lang="sv-SE" sz="2000" dirty="0"/>
            </a:br>
            <a:r>
              <a:rPr lang="sv-SE" sz="1600" dirty="0"/>
              <a:t>upphandlade revisionsföretag och andra konsulter, revisionskontor, revisionskansli, mindre administrativt stöd.</a:t>
            </a:r>
          </a:p>
          <a:p>
            <a:pPr>
              <a:buClr>
                <a:srgbClr val="C00000"/>
              </a:buClr>
            </a:pPr>
            <a:r>
              <a:rPr lang="sv-SE" sz="2000" dirty="0"/>
              <a:t>SKYREV har en Certifiering av sakkunniga som liknar auktoriserade revisorer</a:t>
            </a:r>
          </a:p>
          <a:p>
            <a:pPr>
              <a:buClr>
                <a:srgbClr val="C00000"/>
              </a:buClr>
            </a:pPr>
            <a:r>
              <a:rPr lang="sv-SE" dirty="0"/>
              <a:t>FAR samlar de auktoriserade revisorerna </a:t>
            </a:r>
            <a:r>
              <a:rPr lang="sv-SE" dirty="0" err="1"/>
              <a:t>m.fl</a:t>
            </a:r>
            <a:br>
              <a:rPr lang="sv-SE" dirty="0"/>
            </a:br>
            <a:endParaRPr lang="sv-SE" dirty="0"/>
          </a:p>
        </p:txBody>
      </p:sp>
      <p:pic>
        <p:nvPicPr>
          <p:cNvPr id="7" name="Bildobjekt 6">
            <a:extLst>
              <a:ext uri="{FF2B5EF4-FFF2-40B4-BE49-F238E27FC236}">
                <a16:creationId xmlns:a16="http://schemas.microsoft.com/office/drawing/2014/main" id="{EADC2A73-5471-BAD3-2E6B-A78C007D9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410" y="3788491"/>
            <a:ext cx="4500381" cy="2214377"/>
          </a:xfrm>
          <a:prstGeom prst="rect">
            <a:avLst/>
          </a:prstGeom>
        </p:spPr>
      </p:pic>
    </p:spTree>
    <p:extLst>
      <p:ext uri="{BB962C8B-B14F-4D97-AF65-F5344CB8AC3E}">
        <p14:creationId xmlns:p14="http://schemas.microsoft.com/office/powerpoint/2010/main" val="101634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araplyer, Människor, Fågelperspektiv, Marknaden">
            <a:extLst>
              <a:ext uri="{FF2B5EF4-FFF2-40B4-BE49-F238E27FC236}">
                <a16:creationId xmlns:a16="http://schemas.microsoft.com/office/drawing/2014/main" id="{52C309BF-DA53-15BD-CC8A-5594FBA90BE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299200"/>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B05D9BD0-BB56-C706-0CAD-B282022A46A1}"/>
              </a:ext>
            </a:extLst>
          </p:cNvPr>
          <p:cNvSpPr>
            <a:spLocks noGrp="1"/>
          </p:cNvSpPr>
          <p:nvPr>
            <p:ph type="title"/>
          </p:nvPr>
        </p:nvSpPr>
        <p:spPr>
          <a:xfrm>
            <a:off x="1197633" y="1577122"/>
            <a:ext cx="9609825" cy="1231392"/>
          </a:xfrm>
        </p:spPr>
        <p:txBody>
          <a:bodyPr/>
          <a:lstStyle/>
          <a:p>
            <a:r>
              <a:rPr lang="sv-SE" sz="4800" dirty="0">
                <a:solidFill>
                  <a:schemeClr val="bg1"/>
                </a:solidFill>
              </a:rPr>
              <a:t>SAMTAL</a:t>
            </a:r>
          </a:p>
        </p:txBody>
      </p:sp>
      <p:sp>
        <p:nvSpPr>
          <p:cNvPr id="2" name="textruta 1">
            <a:extLst>
              <a:ext uri="{FF2B5EF4-FFF2-40B4-BE49-F238E27FC236}">
                <a16:creationId xmlns:a16="http://schemas.microsoft.com/office/drawing/2014/main" id="{5F1A00DE-410E-46E7-117F-08D1DAB87804}"/>
              </a:ext>
            </a:extLst>
          </p:cNvPr>
          <p:cNvSpPr txBox="1"/>
          <p:nvPr/>
        </p:nvSpPr>
        <p:spPr>
          <a:xfrm>
            <a:off x="1197633" y="2737975"/>
            <a:ext cx="9161212" cy="954107"/>
          </a:xfrm>
          <a:prstGeom prst="rect">
            <a:avLst/>
          </a:prstGeom>
          <a:solidFill>
            <a:schemeClr val="bg1"/>
          </a:solidFill>
        </p:spPr>
        <p:txBody>
          <a:bodyPr wrap="square" rtlCol="0">
            <a:spAutoFit/>
          </a:bodyPr>
          <a:lstStyle/>
          <a:p>
            <a:r>
              <a:rPr lang="sv-SE" sz="2800" i="1" dirty="0"/>
              <a:t>Berätta för varandra;</a:t>
            </a:r>
          </a:p>
          <a:p>
            <a:r>
              <a:rPr lang="sv-SE" sz="2800" i="1" dirty="0"/>
              <a:t>Hur ser du på revisionens roll i kommunen/regionen?</a:t>
            </a:r>
          </a:p>
        </p:txBody>
      </p:sp>
    </p:spTree>
    <p:extLst>
      <p:ext uri="{BB962C8B-B14F-4D97-AF65-F5344CB8AC3E}">
        <p14:creationId xmlns:p14="http://schemas.microsoft.com/office/powerpoint/2010/main" val="313832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1E3CD1-8912-4116-BEC7-2C56ED153E46}"/>
              </a:ext>
            </a:extLst>
          </p:cNvPr>
          <p:cNvSpPr>
            <a:spLocks noGrp="1"/>
          </p:cNvSpPr>
          <p:nvPr>
            <p:ph type="title"/>
          </p:nvPr>
        </p:nvSpPr>
        <p:spPr/>
        <p:txBody>
          <a:bodyPr/>
          <a:lstStyle/>
          <a:p>
            <a:r>
              <a:rPr lang="sv-SE" dirty="0"/>
              <a:t>Revisionen  - en myndighet</a:t>
            </a:r>
            <a:br>
              <a:rPr lang="sv-SE" dirty="0"/>
            </a:br>
            <a:endParaRPr lang="sv-SE" dirty="0"/>
          </a:p>
        </p:txBody>
      </p:sp>
      <p:sp>
        <p:nvSpPr>
          <p:cNvPr id="3" name="Platshållare för innehåll 2">
            <a:extLst>
              <a:ext uri="{FF2B5EF4-FFF2-40B4-BE49-F238E27FC236}">
                <a16:creationId xmlns:a16="http://schemas.microsoft.com/office/drawing/2014/main" id="{F1D4FC59-6A95-4852-BF21-F13B1B06F5A7}"/>
              </a:ext>
            </a:extLst>
          </p:cNvPr>
          <p:cNvSpPr>
            <a:spLocks noGrp="1"/>
          </p:cNvSpPr>
          <p:nvPr>
            <p:ph idx="1"/>
          </p:nvPr>
        </p:nvSpPr>
        <p:spPr>
          <a:xfrm>
            <a:off x="664232" y="2105994"/>
            <a:ext cx="9609825" cy="3738598"/>
          </a:xfrm>
        </p:spPr>
        <p:txBody>
          <a:bodyPr/>
          <a:lstStyle/>
          <a:p>
            <a:r>
              <a:rPr lang="sv-SE" b="0" i="0" dirty="0">
                <a:solidFill>
                  <a:srgbClr val="333333"/>
                </a:solidFill>
                <a:effectLst/>
              </a:rPr>
              <a:t>Revisorerna utgör tillsammans en myndighet. </a:t>
            </a:r>
          </a:p>
          <a:p>
            <a:r>
              <a:rPr lang="sv-SE" b="0" i="0" dirty="0">
                <a:solidFill>
                  <a:srgbClr val="333333"/>
                </a:solidFill>
                <a:effectLst/>
              </a:rPr>
              <a:t>Skyldigheter (förvaltningslagen mm.)</a:t>
            </a:r>
          </a:p>
          <a:p>
            <a:r>
              <a:rPr lang="sv-SE" dirty="0">
                <a:solidFill>
                  <a:srgbClr val="333333"/>
                </a:solidFill>
              </a:rPr>
              <a:t>P</a:t>
            </a:r>
            <a:r>
              <a:rPr lang="sv-SE" b="0" i="0" dirty="0">
                <a:solidFill>
                  <a:srgbClr val="333333"/>
                </a:solidFill>
                <a:effectLst/>
              </a:rPr>
              <a:t>ersonuppgiftsansvar </a:t>
            </a:r>
          </a:p>
          <a:p>
            <a:r>
              <a:rPr lang="sv-SE" b="0" i="0" dirty="0">
                <a:solidFill>
                  <a:srgbClr val="333333"/>
                </a:solidFill>
                <a:effectLst/>
              </a:rPr>
              <a:t>Beslut i förvaltningsärende gemensamt som kollegium/nämnd. Sådana beslut ska protokollföras.</a:t>
            </a:r>
          </a:p>
          <a:p>
            <a:pPr algn="l"/>
            <a:r>
              <a:rPr lang="sv-SE" dirty="0">
                <a:solidFill>
                  <a:srgbClr val="333333"/>
                </a:solidFill>
              </a:rPr>
              <a:t>I</a:t>
            </a:r>
            <a:r>
              <a:rPr lang="sv-SE" b="0" i="0" dirty="0">
                <a:solidFill>
                  <a:srgbClr val="333333"/>
                </a:solidFill>
                <a:effectLst/>
              </a:rPr>
              <a:t>nnebär </a:t>
            </a:r>
            <a:r>
              <a:rPr lang="sv-SE" b="1" i="0" dirty="0">
                <a:solidFill>
                  <a:srgbClr val="333333"/>
                </a:solidFill>
                <a:effectLst/>
              </a:rPr>
              <a:t>inte</a:t>
            </a:r>
            <a:r>
              <a:rPr lang="sv-SE" b="0" i="0" dirty="0">
                <a:solidFill>
                  <a:srgbClr val="333333"/>
                </a:solidFill>
                <a:effectLst/>
              </a:rPr>
              <a:t> in­skränkning i den enskilda revisorns möjlighet och rätt att i granskningsärende ha och framföra sin egen uppfattning. </a:t>
            </a:r>
            <a:endParaRPr lang="sv-SE" dirty="0"/>
          </a:p>
        </p:txBody>
      </p:sp>
    </p:spTree>
    <p:extLst>
      <p:ext uri="{BB962C8B-B14F-4D97-AF65-F5344CB8AC3E}">
        <p14:creationId xmlns:p14="http://schemas.microsoft.com/office/powerpoint/2010/main" val="45812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diagram&#10;&#10;Automatiskt genererad beskrivning">
            <a:extLst>
              <a:ext uri="{FF2B5EF4-FFF2-40B4-BE49-F238E27FC236}">
                <a16:creationId xmlns:a16="http://schemas.microsoft.com/office/drawing/2014/main" id="{ECE9F952-313D-C01C-3D9A-80DE63F889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2937" y="0"/>
            <a:ext cx="6648994" cy="7448316"/>
          </a:xfrm>
        </p:spPr>
      </p:pic>
    </p:spTree>
    <p:extLst>
      <p:ext uri="{BB962C8B-B14F-4D97-AF65-F5344CB8AC3E}">
        <p14:creationId xmlns:p14="http://schemas.microsoft.com/office/powerpoint/2010/main" val="359512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a:t>Lekmannarevisor i aktiebolag</a:t>
            </a:r>
          </a:p>
        </p:txBody>
      </p:sp>
      <p:sp>
        <p:nvSpPr>
          <p:cNvPr id="3" name="Platshållare för innehåll 2"/>
          <p:cNvSpPr>
            <a:spLocks noGrp="1"/>
          </p:cNvSpPr>
          <p:nvPr>
            <p:ph idx="1"/>
          </p:nvPr>
        </p:nvSpPr>
        <p:spPr>
          <a:xfrm>
            <a:off x="664233" y="1865363"/>
            <a:ext cx="9609825" cy="3738598"/>
          </a:xfrm>
        </p:spPr>
        <p:txBody>
          <a:bodyPr>
            <a:noAutofit/>
          </a:bodyPr>
          <a:lstStyle/>
          <a:p>
            <a:pPr>
              <a:buClr>
                <a:srgbClr val="FF8BC5"/>
              </a:buClr>
              <a:buFont typeface="Wingdings" panose="05000000000000000000" pitchFamily="2" charset="2"/>
              <a:buChar char="§"/>
              <a:defRPr/>
            </a:pPr>
            <a:r>
              <a:rPr lang="sv-SE" sz="2000" dirty="0"/>
              <a:t>Obligatorisk i helägda kommunala aktiebolag</a:t>
            </a:r>
          </a:p>
          <a:p>
            <a:pPr>
              <a:buClr>
                <a:srgbClr val="FF8BC5"/>
              </a:buClr>
              <a:buFont typeface="Wingdings" panose="05000000000000000000" pitchFamily="2" charset="2"/>
              <a:buChar char="§"/>
              <a:defRPr/>
            </a:pPr>
            <a:r>
              <a:rPr lang="sv-SE" sz="2000" dirty="0"/>
              <a:t>Utses av fullmäktige </a:t>
            </a:r>
          </a:p>
          <a:p>
            <a:pPr>
              <a:buClr>
                <a:srgbClr val="FF8BC5"/>
              </a:buClr>
              <a:buFont typeface="Wingdings" panose="05000000000000000000" pitchFamily="2" charset="2"/>
              <a:buChar char="§"/>
              <a:defRPr/>
            </a:pPr>
            <a:r>
              <a:rPr lang="sv-SE" sz="2000" dirty="0"/>
              <a:t>Väljs ur gruppen kommunens förtroendevalda revisorer </a:t>
            </a:r>
          </a:p>
          <a:p>
            <a:pPr>
              <a:buClr>
                <a:srgbClr val="FF8BC5"/>
              </a:buClr>
              <a:buFont typeface="Wingdings" panose="05000000000000000000" pitchFamily="2" charset="2"/>
              <a:buChar char="§"/>
              <a:defRPr/>
            </a:pPr>
            <a:r>
              <a:rPr lang="sv-SE" sz="2000" dirty="0"/>
              <a:t>Civilrättsligt uppdrag/syssloman</a:t>
            </a:r>
            <a:endParaRPr lang="sv-SE" dirty="0"/>
          </a:p>
          <a:p>
            <a:pPr marL="0" indent="0">
              <a:buClr>
                <a:schemeClr val="accent6">
                  <a:lumMod val="75000"/>
                </a:schemeClr>
              </a:buClr>
              <a:buNone/>
              <a:defRPr/>
            </a:pPr>
            <a:endParaRPr lang="sv-SE" dirty="0"/>
          </a:p>
        </p:txBody>
      </p:sp>
      <p:sp>
        <p:nvSpPr>
          <p:cNvPr id="4" name="Rektangel med rundade hörn 3"/>
          <p:cNvSpPr/>
          <p:nvPr/>
        </p:nvSpPr>
        <p:spPr>
          <a:xfrm>
            <a:off x="998456" y="4630946"/>
            <a:ext cx="7966816" cy="1224136"/>
          </a:xfrm>
          <a:prstGeom prst="roundRect">
            <a:avLst/>
          </a:prstGeom>
          <a:solidFill>
            <a:srgbClr val="FFB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solidFill>
                  <a:schemeClr val="accent5">
                    <a:lumMod val="50000"/>
                  </a:schemeClr>
                </a:solidFill>
                <a:latin typeface="Georgia" panose="02040502050405020303" pitchFamily="18" charset="0"/>
              </a:rPr>
              <a:t>Lekmannarevisorernas granskning syftar till att stärka den demokratiska insynen och fullmäktiges kontroll i kommunala aktiebolag. </a:t>
            </a:r>
          </a:p>
        </p:txBody>
      </p:sp>
    </p:spTree>
    <p:extLst>
      <p:ext uri="{BB962C8B-B14F-4D97-AF65-F5344CB8AC3E}">
        <p14:creationId xmlns:p14="http://schemas.microsoft.com/office/powerpoint/2010/main" val="372271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C92F35C0-B850-DB28-CC39-76129BF4D8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5284" y="244895"/>
            <a:ext cx="7303036" cy="6368209"/>
          </a:xfrm>
        </p:spPr>
      </p:pic>
      <p:sp>
        <p:nvSpPr>
          <p:cNvPr id="6" name="Rektangel: rundade hörn 5">
            <a:extLst>
              <a:ext uri="{FF2B5EF4-FFF2-40B4-BE49-F238E27FC236}">
                <a16:creationId xmlns:a16="http://schemas.microsoft.com/office/drawing/2014/main" id="{C07905AA-7CC4-6567-E911-6FEBD3489BD8}"/>
              </a:ext>
            </a:extLst>
          </p:cNvPr>
          <p:cNvSpPr/>
          <p:nvPr/>
        </p:nvSpPr>
        <p:spPr>
          <a:xfrm>
            <a:off x="509450" y="522514"/>
            <a:ext cx="2264229" cy="12932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a:ln w="0"/>
                <a:solidFill>
                  <a:schemeClr val="tx1"/>
                </a:solidFill>
                <a:effectLst>
                  <a:outerShdw blurRad="38100" dist="19050" dir="2700000" algn="tl" rotWithShape="0">
                    <a:schemeClr val="dk1">
                      <a:alpha val="40000"/>
                    </a:schemeClr>
                  </a:outerShdw>
                </a:effectLst>
              </a:rPr>
              <a:t>Revision i kommunala aktiebolag</a:t>
            </a:r>
            <a:endParaRPr lang="sv-SE" sz="2000" dirty="0">
              <a:ln w="0"/>
              <a:solidFill>
                <a:schemeClr val="tx1"/>
              </a:solidFill>
              <a:effectLst>
                <a:outerShdw blurRad="38100" dist="19050" dir="2700000" algn="tl" rotWithShape="0">
                  <a:schemeClr val="dk1">
                    <a:alpha val="40000"/>
                  </a:schemeClr>
                </a:outerShdw>
              </a:effectLst>
            </a:endParaRPr>
          </a:p>
        </p:txBody>
      </p:sp>
      <p:pic>
        <p:nvPicPr>
          <p:cNvPr id="7" name="Bildobjekt 6">
            <a:extLst>
              <a:ext uri="{FF2B5EF4-FFF2-40B4-BE49-F238E27FC236}">
                <a16:creationId xmlns:a16="http://schemas.microsoft.com/office/drawing/2014/main" id="{9ED21F05-1E02-A400-415E-1E5497C84C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62" r="60612" b="63490"/>
          <a:stretch/>
        </p:blipFill>
        <p:spPr>
          <a:xfrm>
            <a:off x="509450" y="2948941"/>
            <a:ext cx="1793200" cy="1684421"/>
          </a:xfrm>
          <a:prstGeom prst="rect">
            <a:avLst/>
          </a:prstGeom>
        </p:spPr>
      </p:pic>
    </p:spTree>
    <p:extLst>
      <p:ext uri="{BB962C8B-B14F-4D97-AF65-F5344CB8AC3E}">
        <p14:creationId xmlns:p14="http://schemas.microsoft.com/office/powerpoint/2010/main" val="4760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9609825" cy="1231392"/>
          </a:xfrm>
        </p:spPr>
        <p:txBody>
          <a:bodyPr anchor="t">
            <a:normAutofit/>
          </a:bodyPr>
          <a:lstStyle/>
          <a:p>
            <a:r>
              <a:rPr lang="sv-SE" sz="3700" dirty="0"/>
              <a:t>Kommunala revisorers uppdrag i stiftelser, föreningar m fl.</a:t>
            </a:r>
          </a:p>
        </p:txBody>
      </p:sp>
      <p:sp>
        <p:nvSpPr>
          <p:cNvPr id="3" name="Platshållare för innehåll 2"/>
          <p:cNvSpPr>
            <a:spLocks noGrp="1"/>
          </p:cNvSpPr>
          <p:nvPr>
            <p:ph sz="half" idx="1"/>
          </p:nvPr>
        </p:nvSpPr>
        <p:spPr>
          <a:xfrm>
            <a:off x="666000" y="2494800"/>
            <a:ext cx="6766766" cy="3740400"/>
          </a:xfrm>
        </p:spPr>
        <p:txBody>
          <a:bodyPr>
            <a:noAutofit/>
          </a:bodyPr>
          <a:lstStyle/>
          <a:p>
            <a:pPr>
              <a:lnSpc>
                <a:spcPct val="90000"/>
              </a:lnSpc>
              <a:buClr>
                <a:schemeClr val="accent2"/>
              </a:buClr>
              <a:buFont typeface="Wingdings" panose="05000000000000000000" pitchFamily="2" charset="2"/>
              <a:buChar char="§"/>
            </a:pPr>
            <a:r>
              <a:rPr lang="sv-SE" dirty="0"/>
              <a:t>Revisorerna granskar årsredovisning och bokföring samt styrelsens och vd:s förvaltning. </a:t>
            </a:r>
          </a:p>
          <a:p>
            <a:pPr>
              <a:lnSpc>
                <a:spcPct val="90000"/>
              </a:lnSpc>
              <a:buClr>
                <a:schemeClr val="accent2"/>
              </a:buClr>
              <a:buFont typeface="Wingdings" panose="05000000000000000000" pitchFamily="2" charset="2"/>
              <a:buChar char="§"/>
            </a:pPr>
            <a:r>
              <a:rPr lang="sv-SE" dirty="0"/>
              <a:t>Uppdraget är samma som för den auktoriserade revisorn. </a:t>
            </a:r>
          </a:p>
          <a:p>
            <a:pPr>
              <a:lnSpc>
                <a:spcPct val="90000"/>
              </a:lnSpc>
              <a:buClr>
                <a:schemeClr val="accent2"/>
              </a:buClr>
              <a:buFont typeface="Wingdings" panose="05000000000000000000" pitchFamily="2" charset="2"/>
              <a:buChar char="§"/>
            </a:pPr>
            <a:r>
              <a:rPr lang="sv-SE" dirty="0"/>
              <a:t>Sakkunniga bör anlitas, anlägg ett verksamhetsperspektiv!</a:t>
            </a:r>
          </a:p>
          <a:p>
            <a:pPr>
              <a:lnSpc>
                <a:spcPct val="90000"/>
              </a:lnSpc>
              <a:buClr>
                <a:schemeClr val="accent2"/>
              </a:buClr>
              <a:buFont typeface="Wingdings" panose="05000000000000000000" pitchFamily="2" charset="2"/>
              <a:buChar char="§"/>
            </a:pPr>
            <a:r>
              <a:rPr lang="sv-SE" dirty="0"/>
              <a:t>Läs mer i SKR:s skrift ”Kommunal revision i gemensamma nämnder, förbund, föreningar…</a:t>
            </a:r>
            <a:r>
              <a:rPr lang="sv-SE" dirty="0" err="1"/>
              <a:t>etc</a:t>
            </a:r>
            <a:r>
              <a:rPr lang="sv-SE" dirty="0"/>
              <a:t>”</a:t>
            </a:r>
          </a:p>
          <a:p>
            <a:pPr marL="30163" indent="0">
              <a:lnSpc>
                <a:spcPct val="90000"/>
              </a:lnSpc>
              <a:buClr>
                <a:schemeClr val="accent2"/>
              </a:buClr>
              <a:buNone/>
            </a:pPr>
            <a:br>
              <a:rPr lang="sv-SE" dirty="0"/>
            </a:br>
            <a:endParaRPr lang="sv-SE" dirty="0"/>
          </a:p>
        </p:txBody>
      </p:sp>
      <p:pic>
        <p:nvPicPr>
          <p:cNvPr id="6" name="Bildobjekt 5" descr="En bild som visar text&#10;&#10;Automatiskt genererad beskrivning">
            <a:extLst>
              <a:ext uri="{FF2B5EF4-FFF2-40B4-BE49-F238E27FC236}">
                <a16:creationId xmlns:a16="http://schemas.microsoft.com/office/drawing/2014/main" id="{B062A93B-BD6E-9001-FF27-F180F4B6A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419" y="1805549"/>
            <a:ext cx="2655684" cy="3740400"/>
          </a:xfrm>
          <a:prstGeom prst="rect">
            <a:avLst/>
          </a:prstGeom>
          <a:noFill/>
        </p:spPr>
      </p:pic>
    </p:spTree>
    <p:extLst>
      <p:ext uri="{BB962C8B-B14F-4D97-AF65-F5344CB8AC3E}">
        <p14:creationId xmlns:p14="http://schemas.microsoft.com/office/powerpoint/2010/main" val="37252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CAAA-0971-65AD-8DCF-2C9EF7B40341}"/>
              </a:ext>
            </a:extLst>
          </p:cNvPr>
          <p:cNvSpPr>
            <a:spLocks noGrp="1"/>
          </p:cNvSpPr>
          <p:nvPr>
            <p:ph type="ctrTitle"/>
          </p:nvPr>
        </p:nvSpPr>
        <p:spPr>
          <a:xfrm>
            <a:off x="839788" y="1465197"/>
            <a:ext cx="10512425" cy="1508618"/>
          </a:xfrm>
        </p:spPr>
        <p:txBody>
          <a:bodyPr/>
          <a:lstStyle/>
          <a:p>
            <a:r>
              <a:rPr lang="sv-SE" sz="3600" spc="75" dirty="0">
                <a:solidFill>
                  <a:schemeClr val="accent1"/>
                </a:solidFill>
              </a:rPr>
              <a:t>OM SKYREV</a:t>
            </a:r>
            <a:br>
              <a:rPr lang="sv-SE" sz="3600" spc="75" dirty="0">
                <a:solidFill>
                  <a:schemeClr val="accent1"/>
                </a:solidFill>
              </a:rPr>
            </a:br>
            <a:br>
              <a:rPr lang="sv-SE" sz="3600" spc="75" dirty="0">
                <a:solidFill>
                  <a:schemeClr val="accent1"/>
                </a:solidFill>
              </a:rPr>
            </a:br>
            <a:r>
              <a:rPr lang="sv-SE" sz="3600" spc="75" dirty="0">
                <a:solidFill>
                  <a:schemeClr val="accent1"/>
                </a:solidFill>
              </a:rPr>
              <a:t>SVERIGES KOMMUNALA YRKESREVISORER</a:t>
            </a:r>
            <a:endParaRPr lang="sv-SE" dirty="0">
              <a:solidFill>
                <a:schemeClr val="accent1"/>
              </a:solidFill>
            </a:endParaRPr>
          </a:p>
        </p:txBody>
      </p:sp>
    </p:spTree>
    <p:extLst>
      <p:ext uri="{BB962C8B-B14F-4D97-AF65-F5344CB8AC3E}">
        <p14:creationId xmlns:p14="http://schemas.microsoft.com/office/powerpoint/2010/main" val="417434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5954D-B6DF-ABCA-4184-7873C3C28D9C}"/>
              </a:ext>
            </a:extLst>
          </p:cNvPr>
          <p:cNvSpPr>
            <a:spLocks noGrp="1"/>
          </p:cNvSpPr>
          <p:nvPr>
            <p:ph type="body" sz="quarter" idx="12"/>
          </p:nvPr>
        </p:nvSpPr>
        <p:spPr>
          <a:xfrm>
            <a:off x="604838" y="105093"/>
            <a:ext cx="4955996" cy="1079499"/>
          </a:xfrm>
        </p:spPr>
        <p:txBody>
          <a:bodyPr/>
          <a:lstStyle/>
          <a:p>
            <a:r>
              <a:rPr lang="sv-SE" dirty="0">
                <a:solidFill>
                  <a:srgbClr val="41413E"/>
                </a:solidFill>
                <a:latin typeface="Arial"/>
                <a:cs typeface="Arial"/>
              </a:rPr>
              <a:t>OM SKYREV</a:t>
            </a:r>
            <a:endParaRPr lang="sv-SE" dirty="0"/>
          </a:p>
        </p:txBody>
      </p:sp>
      <p:sp>
        <p:nvSpPr>
          <p:cNvPr id="5" name="Text Placeholder 4">
            <a:extLst>
              <a:ext uri="{FF2B5EF4-FFF2-40B4-BE49-F238E27FC236}">
                <a16:creationId xmlns:a16="http://schemas.microsoft.com/office/drawing/2014/main" id="{CA2F14FE-1F86-0EC7-F220-1B15B584B9B0}"/>
              </a:ext>
            </a:extLst>
          </p:cNvPr>
          <p:cNvSpPr>
            <a:spLocks noGrp="1"/>
          </p:cNvSpPr>
          <p:nvPr>
            <p:ph type="body" sz="quarter" idx="13"/>
          </p:nvPr>
        </p:nvSpPr>
        <p:spPr>
          <a:xfrm>
            <a:off x="604838" y="1269886"/>
            <a:ext cx="9514522" cy="4442937"/>
          </a:xfrm>
        </p:spPr>
        <p:txBody>
          <a:bodyPr/>
          <a:lstStyle/>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Föreningen Sveriges Kommunala Yrkesrevisorer (</a:t>
            </a:r>
            <a:r>
              <a:rPr lang="sv-SE" sz="1800" dirty="0" err="1">
                <a:solidFill>
                  <a:srgbClr val="41413E"/>
                </a:solidFill>
                <a:latin typeface="Arial"/>
                <a:cs typeface="Arial"/>
              </a:rPr>
              <a:t>Skyrev</a:t>
            </a:r>
            <a:r>
              <a:rPr lang="sv-SE" sz="1800" dirty="0">
                <a:solidFill>
                  <a:srgbClr val="41413E"/>
                </a:solidFill>
                <a:latin typeface="Arial"/>
                <a:cs typeface="Arial"/>
              </a:rPr>
              <a:t>) bildades hösten 2000.</a:t>
            </a:r>
          </a:p>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Antal medlemmar 2022: 353   Antal certifierade: 212</a:t>
            </a:r>
          </a:p>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Föreningen riktar sig till revisorer som arbetar som sakkunniga inom kommunal revision.</a:t>
            </a:r>
          </a:p>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Våra medlemmar finns på alla de stora revisionsbyråerna och på kommunala/regionala revisionskontor i hela landet.</a:t>
            </a:r>
          </a:p>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Vi har lagt fast grundläggande principer för vårt yrkesarbete.</a:t>
            </a:r>
          </a:p>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Vi satsar på kvalitetssäkring och metodutveckling.</a:t>
            </a:r>
          </a:p>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Certifieringen är en grundbult i vårt kvalitetsarbete. Den kan också vara vägledande för kompetenskraven vid upphandling av revisionstjänster.</a:t>
            </a:r>
          </a:p>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Vi satsar på medlemsaktivitet, erfarenhetsutbyte, utbildning och information.</a:t>
            </a:r>
          </a:p>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Vi är ett etablerat nationellt forum för yrkesrevisionen i Sveriges kommuner och regioner.</a:t>
            </a:r>
          </a:p>
        </p:txBody>
      </p:sp>
    </p:spTree>
    <p:extLst>
      <p:ext uri="{BB962C8B-B14F-4D97-AF65-F5344CB8AC3E}">
        <p14:creationId xmlns:p14="http://schemas.microsoft.com/office/powerpoint/2010/main" val="163710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omputer on a table&#10;&#10;Description automatically generated with medium confidence">
            <a:extLst>
              <a:ext uri="{FF2B5EF4-FFF2-40B4-BE49-F238E27FC236}">
                <a16:creationId xmlns:a16="http://schemas.microsoft.com/office/drawing/2014/main" id="{A19EE1D8-DB92-FCC8-EFA2-807794C1697F}"/>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rcRect l="12656" r="12656"/>
          <a:stretch>
            <a:fillRect/>
          </a:stretch>
        </p:blipFill>
        <p:spPr/>
      </p:pic>
      <p:sp>
        <p:nvSpPr>
          <p:cNvPr id="3" name="Text Placeholder 2">
            <a:extLst>
              <a:ext uri="{FF2B5EF4-FFF2-40B4-BE49-F238E27FC236}">
                <a16:creationId xmlns:a16="http://schemas.microsoft.com/office/drawing/2014/main" id="{8D25954D-B6DF-ABCA-4184-7873C3C28D9C}"/>
              </a:ext>
            </a:extLst>
          </p:cNvPr>
          <p:cNvSpPr>
            <a:spLocks noGrp="1"/>
          </p:cNvSpPr>
          <p:nvPr>
            <p:ph type="body" sz="quarter" idx="12"/>
          </p:nvPr>
        </p:nvSpPr>
        <p:spPr/>
        <p:txBody>
          <a:bodyPr/>
          <a:lstStyle/>
          <a:p>
            <a:r>
              <a:rPr lang="sv-SE" dirty="0">
                <a:solidFill>
                  <a:srgbClr val="41413E"/>
                </a:solidFill>
                <a:latin typeface="Arial"/>
                <a:cs typeface="Arial"/>
              </a:rPr>
              <a:t>FÖRENINGENS </a:t>
            </a:r>
            <a:r>
              <a:rPr lang="sv-SE" sz="2600" b="1" dirty="0">
                <a:solidFill>
                  <a:srgbClr val="41413E"/>
                </a:solidFill>
                <a:latin typeface="Arial"/>
                <a:cs typeface="Arial"/>
              </a:rPr>
              <a:t>MÅL</a:t>
            </a:r>
            <a:endParaRPr lang="sv-SE" dirty="0"/>
          </a:p>
        </p:txBody>
      </p:sp>
      <p:sp>
        <p:nvSpPr>
          <p:cNvPr id="4" name="Text Placeholder 3">
            <a:extLst>
              <a:ext uri="{FF2B5EF4-FFF2-40B4-BE49-F238E27FC236}">
                <a16:creationId xmlns:a16="http://schemas.microsoft.com/office/drawing/2014/main" id="{A8873332-D509-7947-8455-50A65233FF55}"/>
              </a:ext>
            </a:extLst>
          </p:cNvPr>
          <p:cNvSpPr>
            <a:spLocks noGrp="1"/>
          </p:cNvSpPr>
          <p:nvPr>
            <p:ph type="body" sz="quarter" idx="14"/>
          </p:nvPr>
        </p:nvSpPr>
        <p:spPr/>
        <p:txBody>
          <a:bodyPr/>
          <a:lstStyle/>
          <a:p>
            <a:r>
              <a:rPr lang="sv-SE" sz="700" spc="50" dirty="0">
                <a:solidFill>
                  <a:srgbClr val="41413E"/>
                </a:solidFill>
                <a:latin typeface="Arial"/>
                <a:cs typeface="Arial"/>
              </a:rPr>
              <a:t>FOTO:</a:t>
            </a:r>
            <a:r>
              <a:rPr lang="sv-SE" sz="700" spc="70" dirty="0">
                <a:solidFill>
                  <a:srgbClr val="41413E"/>
                </a:solidFill>
                <a:latin typeface="Arial"/>
                <a:cs typeface="Arial"/>
              </a:rPr>
              <a:t> </a:t>
            </a:r>
            <a:r>
              <a:rPr lang="sv-SE" sz="700" dirty="0">
                <a:solidFill>
                  <a:srgbClr val="41413E"/>
                </a:solidFill>
                <a:latin typeface="Arial"/>
                <a:cs typeface="Arial"/>
              </a:rPr>
              <a:t>A</a:t>
            </a:r>
            <a:r>
              <a:rPr lang="sv-SE" sz="700" spc="-110" dirty="0">
                <a:solidFill>
                  <a:srgbClr val="41413E"/>
                </a:solidFill>
                <a:latin typeface="Arial"/>
                <a:cs typeface="Arial"/>
              </a:rPr>
              <a:t> </a:t>
            </a:r>
            <a:r>
              <a:rPr lang="sv-SE" sz="700" spc="55" dirty="0">
                <a:solidFill>
                  <a:srgbClr val="41413E"/>
                </a:solidFill>
                <a:latin typeface="Arial"/>
                <a:cs typeface="Arial"/>
              </a:rPr>
              <a:t>LEJA</a:t>
            </a:r>
            <a:r>
              <a:rPr lang="sv-SE" sz="700" spc="-105" dirty="0">
                <a:solidFill>
                  <a:srgbClr val="41413E"/>
                </a:solidFill>
                <a:latin typeface="Arial"/>
                <a:cs typeface="Arial"/>
              </a:rPr>
              <a:t> </a:t>
            </a:r>
            <a:r>
              <a:rPr lang="sv-SE" sz="700" dirty="0">
                <a:solidFill>
                  <a:srgbClr val="41413E"/>
                </a:solidFill>
                <a:latin typeface="Arial"/>
                <a:cs typeface="Arial"/>
              </a:rPr>
              <a:t>N</a:t>
            </a:r>
            <a:r>
              <a:rPr lang="sv-SE" sz="700" spc="-114" dirty="0">
                <a:solidFill>
                  <a:srgbClr val="41413E"/>
                </a:solidFill>
                <a:latin typeface="Arial"/>
                <a:cs typeface="Arial"/>
              </a:rPr>
              <a:t> </a:t>
            </a:r>
            <a:r>
              <a:rPr lang="sv-SE" sz="700" spc="50" dirty="0">
                <a:solidFill>
                  <a:srgbClr val="41413E"/>
                </a:solidFill>
                <a:latin typeface="Arial"/>
                <a:cs typeface="Arial"/>
              </a:rPr>
              <a:t>DRO</a:t>
            </a:r>
            <a:r>
              <a:rPr lang="sv-SE" sz="700" spc="75" dirty="0">
                <a:solidFill>
                  <a:srgbClr val="41413E"/>
                </a:solidFill>
                <a:latin typeface="Arial"/>
                <a:cs typeface="Arial"/>
              </a:rPr>
              <a:t> </a:t>
            </a:r>
            <a:r>
              <a:rPr lang="sv-SE" sz="700" spc="55" dirty="0">
                <a:solidFill>
                  <a:srgbClr val="41413E"/>
                </a:solidFill>
                <a:latin typeface="Arial"/>
                <a:cs typeface="Arial"/>
              </a:rPr>
              <a:t>ESCA</a:t>
            </a:r>
            <a:r>
              <a:rPr lang="sv-SE" sz="700" spc="-110" dirty="0">
                <a:solidFill>
                  <a:srgbClr val="41413E"/>
                </a:solidFill>
                <a:latin typeface="Arial"/>
                <a:cs typeface="Arial"/>
              </a:rPr>
              <a:t> </a:t>
            </a:r>
            <a:r>
              <a:rPr lang="sv-SE" sz="700" spc="60" dirty="0">
                <a:solidFill>
                  <a:srgbClr val="41413E"/>
                </a:solidFill>
                <a:latin typeface="Arial"/>
                <a:cs typeface="Arial"/>
              </a:rPr>
              <a:t>MILL</a:t>
            </a:r>
            <a:r>
              <a:rPr lang="sv-SE" sz="700" spc="-90" dirty="0">
                <a:solidFill>
                  <a:srgbClr val="41413E"/>
                </a:solidFill>
                <a:latin typeface="Arial"/>
                <a:cs typeface="Arial"/>
              </a:rPr>
              <a:t> </a:t>
            </a:r>
            <a:r>
              <a:rPr lang="sv-SE" sz="700" dirty="0">
                <a:solidFill>
                  <a:srgbClr val="41413E"/>
                </a:solidFill>
                <a:latin typeface="Arial"/>
                <a:cs typeface="Arial"/>
              </a:rPr>
              <a:t>A</a:t>
            </a:r>
            <a:r>
              <a:rPr lang="sv-SE" sz="700" spc="-100" dirty="0">
                <a:solidFill>
                  <a:srgbClr val="41413E"/>
                </a:solidFill>
                <a:latin typeface="Arial"/>
                <a:cs typeface="Arial"/>
              </a:rPr>
              <a:t> </a:t>
            </a:r>
            <a:r>
              <a:rPr lang="sv-SE" sz="700" dirty="0">
                <a:solidFill>
                  <a:srgbClr val="41413E"/>
                </a:solidFill>
                <a:latin typeface="Arial"/>
                <a:cs typeface="Arial"/>
              </a:rPr>
              <a:t>,</a:t>
            </a:r>
            <a:r>
              <a:rPr lang="sv-SE" sz="700" spc="75" dirty="0">
                <a:solidFill>
                  <a:srgbClr val="41413E"/>
                </a:solidFill>
                <a:latin typeface="Arial"/>
                <a:cs typeface="Arial"/>
              </a:rPr>
              <a:t> </a:t>
            </a:r>
            <a:r>
              <a:rPr lang="sv-SE" sz="700" dirty="0">
                <a:solidFill>
                  <a:srgbClr val="41413E"/>
                </a:solidFill>
                <a:latin typeface="Arial"/>
                <a:cs typeface="Arial"/>
              </a:rPr>
              <a:t>U</a:t>
            </a:r>
            <a:r>
              <a:rPr lang="sv-SE" sz="700" spc="-114" dirty="0">
                <a:solidFill>
                  <a:srgbClr val="41413E"/>
                </a:solidFill>
                <a:latin typeface="Arial"/>
                <a:cs typeface="Arial"/>
              </a:rPr>
              <a:t> </a:t>
            </a:r>
            <a:r>
              <a:rPr lang="sv-SE" sz="700" spc="60" dirty="0">
                <a:solidFill>
                  <a:srgbClr val="41413E"/>
                </a:solidFill>
                <a:latin typeface="Arial"/>
                <a:cs typeface="Arial"/>
              </a:rPr>
              <a:t>NSPL</a:t>
            </a:r>
            <a:r>
              <a:rPr lang="sv-SE" sz="700" spc="-95" dirty="0">
                <a:solidFill>
                  <a:srgbClr val="41413E"/>
                </a:solidFill>
                <a:latin typeface="Arial"/>
                <a:cs typeface="Arial"/>
              </a:rPr>
              <a:t> </a:t>
            </a:r>
            <a:r>
              <a:rPr lang="sv-SE" sz="700" spc="55" dirty="0">
                <a:solidFill>
                  <a:srgbClr val="41413E"/>
                </a:solidFill>
                <a:latin typeface="Arial"/>
                <a:cs typeface="Arial"/>
              </a:rPr>
              <a:t>ASH</a:t>
            </a:r>
            <a:endParaRPr lang="sv-SE" sz="700" dirty="0">
              <a:latin typeface="Arial"/>
              <a:cs typeface="Arial"/>
            </a:endParaRPr>
          </a:p>
        </p:txBody>
      </p:sp>
      <p:sp>
        <p:nvSpPr>
          <p:cNvPr id="5" name="Text Placeholder 4">
            <a:extLst>
              <a:ext uri="{FF2B5EF4-FFF2-40B4-BE49-F238E27FC236}">
                <a16:creationId xmlns:a16="http://schemas.microsoft.com/office/drawing/2014/main" id="{CA2F14FE-1F86-0EC7-F220-1B15B584B9B0}"/>
              </a:ext>
            </a:extLst>
          </p:cNvPr>
          <p:cNvSpPr>
            <a:spLocks noGrp="1"/>
          </p:cNvSpPr>
          <p:nvPr>
            <p:ph type="body" sz="quarter" idx="13"/>
          </p:nvPr>
        </p:nvSpPr>
        <p:spPr/>
        <p:txBody>
          <a:bodyPr/>
          <a:lstStyle/>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Att </a:t>
            </a:r>
            <a:r>
              <a:rPr lang="sv-SE" sz="1800" spc="-5" dirty="0">
                <a:solidFill>
                  <a:srgbClr val="41413E"/>
                </a:solidFill>
                <a:latin typeface="Arial"/>
                <a:cs typeface="Arial"/>
              </a:rPr>
              <a:t>garantera att den </a:t>
            </a:r>
            <a:r>
              <a:rPr lang="sv-SE" sz="1800" dirty="0">
                <a:solidFill>
                  <a:srgbClr val="41413E"/>
                </a:solidFill>
                <a:latin typeface="Arial"/>
                <a:cs typeface="Arial"/>
              </a:rPr>
              <a:t>kommunala  yrkesrevisionen </a:t>
            </a:r>
            <a:r>
              <a:rPr lang="sv-SE" sz="1800" spc="-5" dirty="0">
                <a:solidFill>
                  <a:srgbClr val="41413E"/>
                </a:solidFill>
                <a:latin typeface="Arial"/>
                <a:cs typeface="Arial"/>
              </a:rPr>
              <a:t>håller en hög</a:t>
            </a:r>
            <a:r>
              <a:rPr lang="sv-SE" sz="1800" spc="-90" dirty="0">
                <a:solidFill>
                  <a:srgbClr val="41413E"/>
                </a:solidFill>
                <a:latin typeface="Arial"/>
                <a:cs typeface="Arial"/>
              </a:rPr>
              <a:t> </a:t>
            </a:r>
            <a:r>
              <a:rPr lang="sv-SE" sz="1800" dirty="0">
                <a:solidFill>
                  <a:srgbClr val="41413E"/>
                </a:solidFill>
                <a:latin typeface="Arial"/>
                <a:cs typeface="Arial"/>
              </a:rPr>
              <a:t>kvalitet.</a:t>
            </a:r>
            <a:endParaRPr lang="sv-SE" sz="1800" dirty="0">
              <a:latin typeface="Arial"/>
              <a:cs typeface="Arial"/>
            </a:endParaRPr>
          </a:p>
          <a:p>
            <a:pPr marL="241300" marR="311150" indent="-228600">
              <a:lnSpc>
                <a:spcPct val="100000"/>
              </a:lnSpc>
              <a:spcBef>
                <a:spcPts val="1100"/>
              </a:spcBef>
              <a:buChar char="•"/>
              <a:tabLst>
                <a:tab pos="240665" algn="l"/>
                <a:tab pos="241300" algn="l"/>
              </a:tabLst>
            </a:pPr>
            <a:r>
              <a:rPr lang="sv-SE" sz="1800" dirty="0">
                <a:solidFill>
                  <a:srgbClr val="41413E"/>
                </a:solidFill>
                <a:latin typeface="Arial"/>
                <a:cs typeface="Arial"/>
              </a:rPr>
              <a:t>Att </a:t>
            </a:r>
            <a:r>
              <a:rPr lang="sv-SE" sz="1800" spc="-5" dirty="0">
                <a:solidFill>
                  <a:srgbClr val="41413E"/>
                </a:solidFill>
                <a:latin typeface="Arial"/>
                <a:cs typeface="Arial"/>
              </a:rPr>
              <a:t>utveckla en </a:t>
            </a:r>
            <a:r>
              <a:rPr lang="sv-SE" sz="1800" dirty="0">
                <a:solidFill>
                  <a:srgbClr val="41413E"/>
                </a:solidFill>
                <a:latin typeface="Arial"/>
                <a:cs typeface="Arial"/>
              </a:rPr>
              <a:t>stark </a:t>
            </a:r>
            <a:r>
              <a:rPr lang="sv-SE" sz="1800" spc="-5" dirty="0">
                <a:solidFill>
                  <a:srgbClr val="41413E"/>
                </a:solidFill>
                <a:latin typeface="Arial"/>
                <a:cs typeface="Arial"/>
              </a:rPr>
              <a:t>och oberoende  professionell </a:t>
            </a:r>
            <a:r>
              <a:rPr lang="sv-SE" sz="1800" dirty="0">
                <a:solidFill>
                  <a:srgbClr val="41413E"/>
                </a:solidFill>
                <a:latin typeface="Arial"/>
                <a:cs typeface="Arial"/>
              </a:rPr>
              <a:t>kommunal</a:t>
            </a:r>
            <a:r>
              <a:rPr lang="sv-SE" sz="1800" spc="-30" dirty="0">
                <a:solidFill>
                  <a:srgbClr val="41413E"/>
                </a:solidFill>
                <a:latin typeface="Arial"/>
                <a:cs typeface="Arial"/>
              </a:rPr>
              <a:t> </a:t>
            </a:r>
            <a:r>
              <a:rPr lang="sv-SE" sz="1800" dirty="0">
                <a:solidFill>
                  <a:srgbClr val="41413E"/>
                </a:solidFill>
                <a:latin typeface="Arial"/>
                <a:cs typeface="Arial"/>
              </a:rPr>
              <a:t>revision.</a:t>
            </a:r>
            <a:endParaRPr lang="sv-SE" sz="1800" dirty="0">
              <a:latin typeface="Arial"/>
              <a:cs typeface="Arial"/>
            </a:endParaRPr>
          </a:p>
          <a:p>
            <a:pPr marL="241300" marR="412750" indent="-228600">
              <a:lnSpc>
                <a:spcPct val="100000"/>
              </a:lnSpc>
              <a:spcBef>
                <a:spcPts val="1100"/>
              </a:spcBef>
              <a:buChar char="•"/>
              <a:tabLst>
                <a:tab pos="240665" algn="l"/>
                <a:tab pos="241300" algn="l"/>
              </a:tabLst>
            </a:pPr>
            <a:r>
              <a:rPr lang="sv-SE" sz="1800" dirty="0">
                <a:solidFill>
                  <a:srgbClr val="41413E"/>
                </a:solidFill>
                <a:latin typeface="Arial"/>
                <a:cs typeface="Arial"/>
              </a:rPr>
              <a:t>Att medverka i </a:t>
            </a:r>
            <a:r>
              <a:rPr lang="sv-SE" sz="1800" spc="-5" dirty="0">
                <a:solidFill>
                  <a:srgbClr val="41413E"/>
                </a:solidFill>
                <a:latin typeface="Arial"/>
                <a:cs typeface="Arial"/>
              </a:rPr>
              <a:t>utvecklingen av</a:t>
            </a:r>
            <a:r>
              <a:rPr lang="sv-SE" sz="1800" spc="-100" dirty="0">
                <a:solidFill>
                  <a:srgbClr val="41413E"/>
                </a:solidFill>
                <a:latin typeface="Arial"/>
                <a:cs typeface="Arial"/>
              </a:rPr>
              <a:t> </a:t>
            </a:r>
            <a:r>
              <a:rPr lang="sv-SE" sz="1800" spc="-5" dirty="0">
                <a:solidFill>
                  <a:srgbClr val="41413E"/>
                </a:solidFill>
                <a:latin typeface="Arial"/>
                <a:cs typeface="Arial"/>
              </a:rPr>
              <a:t>god  </a:t>
            </a:r>
            <a:r>
              <a:rPr lang="sv-SE" sz="1800" dirty="0">
                <a:solidFill>
                  <a:srgbClr val="41413E"/>
                </a:solidFill>
                <a:latin typeface="Arial"/>
                <a:cs typeface="Arial"/>
              </a:rPr>
              <a:t>revisorssed </a:t>
            </a:r>
            <a:r>
              <a:rPr lang="sv-SE" sz="1800" spc="-5" dirty="0">
                <a:solidFill>
                  <a:srgbClr val="41413E"/>
                </a:solidFill>
                <a:latin typeface="Arial"/>
                <a:cs typeface="Arial"/>
              </a:rPr>
              <a:t>och god</a:t>
            </a:r>
            <a:r>
              <a:rPr lang="sv-SE" sz="1800" spc="-65" dirty="0">
                <a:solidFill>
                  <a:srgbClr val="41413E"/>
                </a:solidFill>
                <a:latin typeface="Arial"/>
                <a:cs typeface="Arial"/>
              </a:rPr>
              <a:t> </a:t>
            </a:r>
            <a:r>
              <a:rPr lang="sv-SE" sz="1800" dirty="0">
                <a:solidFill>
                  <a:srgbClr val="41413E"/>
                </a:solidFill>
                <a:latin typeface="Arial"/>
                <a:cs typeface="Arial"/>
              </a:rPr>
              <a:t>revisionssed.</a:t>
            </a:r>
            <a:endParaRPr lang="sv-SE" sz="1800" dirty="0">
              <a:latin typeface="Arial"/>
              <a:cs typeface="Arial"/>
            </a:endParaRPr>
          </a:p>
          <a:p>
            <a:pPr marL="241300" marR="5080" indent="-228600">
              <a:lnSpc>
                <a:spcPct val="100000"/>
              </a:lnSpc>
              <a:spcBef>
                <a:spcPts val="1100"/>
              </a:spcBef>
              <a:buChar char="•"/>
              <a:tabLst>
                <a:tab pos="240665" algn="l"/>
                <a:tab pos="241300" algn="l"/>
              </a:tabLst>
            </a:pPr>
            <a:r>
              <a:rPr lang="sv-SE" sz="1800" dirty="0">
                <a:solidFill>
                  <a:srgbClr val="41413E"/>
                </a:solidFill>
                <a:latin typeface="Arial"/>
                <a:cs typeface="Arial"/>
              </a:rPr>
              <a:t>Att </a:t>
            </a:r>
            <a:r>
              <a:rPr lang="sv-SE" sz="1800" spc="-5" dirty="0">
                <a:solidFill>
                  <a:srgbClr val="41413E"/>
                </a:solidFill>
                <a:latin typeface="Arial"/>
                <a:cs typeface="Arial"/>
              </a:rPr>
              <a:t>bevara och </a:t>
            </a:r>
            <a:r>
              <a:rPr lang="sv-SE" sz="1800" dirty="0">
                <a:solidFill>
                  <a:srgbClr val="41413E"/>
                </a:solidFill>
                <a:latin typeface="Arial"/>
                <a:cs typeface="Arial"/>
              </a:rPr>
              <a:t>tillvarata </a:t>
            </a:r>
            <a:r>
              <a:rPr lang="sv-SE" sz="1800" spc="-5" dirty="0">
                <a:solidFill>
                  <a:srgbClr val="41413E"/>
                </a:solidFill>
                <a:latin typeface="Arial"/>
                <a:cs typeface="Arial"/>
              </a:rPr>
              <a:t>de</a:t>
            </a:r>
            <a:r>
              <a:rPr lang="sv-SE" sz="1800" spc="-90" dirty="0">
                <a:solidFill>
                  <a:srgbClr val="41413E"/>
                </a:solidFill>
                <a:latin typeface="Arial"/>
                <a:cs typeface="Arial"/>
              </a:rPr>
              <a:t> </a:t>
            </a:r>
            <a:r>
              <a:rPr lang="sv-SE" sz="1800" dirty="0">
                <a:solidFill>
                  <a:srgbClr val="41413E"/>
                </a:solidFill>
                <a:latin typeface="Arial"/>
                <a:cs typeface="Arial"/>
              </a:rPr>
              <a:t>kommunala  yrkesrevisorernas</a:t>
            </a:r>
            <a:r>
              <a:rPr lang="sv-SE" sz="1800" spc="-10" dirty="0">
                <a:solidFill>
                  <a:srgbClr val="41413E"/>
                </a:solidFill>
                <a:latin typeface="Arial"/>
                <a:cs typeface="Arial"/>
              </a:rPr>
              <a:t> </a:t>
            </a:r>
            <a:r>
              <a:rPr lang="sv-SE" sz="1800" spc="-5" dirty="0">
                <a:solidFill>
                  <a:srgbClr val="41413E"/>
                </a:solidFill>
                <a:latin typeface="Arial"/>
                <a:cs typeface="Arial"/>
              </a:rPr>
              <a:t>intressen.</a:t>
            </a:r>
            <a:endParaRPr lang="sv-SE" sz="1800" dirty="0">
              <a:latin typeface="Arial"/>
              <a:cs typeface="Arial"/>
            </a:endParaRPr>
          </a:p>
        </p:txBody>
      </p:sp>
    </p:spTree>
    <p:extLst>
      <p:ext uri="{BB962C8B-B14F-4D97-AF65-F5344CB8AC3E}">
        <p14:creationId xmlns:p14="http://schemas.microsoft.com/office/powerpoint/2010/main" val="38798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SKR:s arbete med kommunal revision</a:t>
            </a:r>
          </a:p>
        </p:txBody>
      </p:sp>
      <p:sp>
        <p:nvSpPr>
          <p:cNvPr id="3" name="Platshållare för innehåll 2"/>
          <p:cNvSpPr>
            <a:spLocks noGrp="1"/>
          </p:cNvSpPr>
          <p:nvPr>
            <p:ph sz="half" idx="1"/>
          </p:nvPr>
        </p:nvSpPr>
        <p:spPr>
          <a:xfrm>
            <a:off x="768268" y="2338046"/>
            <a:ext cx="1956884" cy="3740400"/>
          </a:xfrm>
        </p:spPr>
        <p:txBody>
          <a:bodyPr/>
          <a:lstStyle/>
          <a:p>
            <a:pPr marL="30163" indent="0">
              <a:buNone/>
            </a:pPr>
            <a:r>
              <a:rPr lang="sv-SE" dirty="0"/>
              <a:t>Uppdrag</a:t>
            </a:r>
          </a:p>
          <a:p>
            <a:pPr marL="30163" indent="0">
              <a:buNone/>
            </a:pPr>
            <a:endParaRPr lang="sv-SE" dirty="0"/>
          </a:p>
          <a:p>
            <a:pPr marL="30163" indent="0">
              <a:buNone/>
            </a:pPr>
            <a:endParaRPr lang="sv-SE" dirty="0"/>
          </a:p>
          <a:p>
            <a:pPr marL="30163" indent="0">
              <a:buNone/>
            </a:pPr>
            <a:r>
              <a:rPr lang="sv-SE" dirty="0"/>
              <a:t>Målgrupper</a:t>
            </a:r>
          </a:p>
          <a:p>
            <a:pPr marL="30163" indent="0">
              <a:buNone/>
            </a:pPr>
            <a:endParaRPr lang="sv-SE" dirty="0"/>
          </a:p>
          <a:p>
            <a:pPr marL="30163" indent="0">
              <a:buNone/>
            </a:pPr>
            <a:r>
              <a:rPr lang="sv-SE" dirty="0"/>
              <a:t>Förankring</a:t>
            </a:r>
          </a:p>
          <a:p>
            <a:pPr marL="30163" indent="0">
              <a:buNone/>
            </a:pPr>
            <a:endParaRPr lang="sv-SE" dirty="0"/>
          </a:p>
        </p:txBody>
      </p:sp>
      <p:sp>
        <p:nvSpPr>
          <p:cNvPr id="4" name="Platshållare för innehåll 3"/>
          <p:cNvSpPr>
            <a:spLocks noGrp="1"/>
          </p:cNvSpPr>
          <p:nvPr>
            <p:ph sz="half" idx="2"/>
          </p:nvPr>
        </p:nvSpPr>
        <p:spPr>
          <a:xfrm>
            <a:off x="2725152" y="2338046"/>
            <a:ext cx="7964278" cy="3740400"/>
          </a:xfrm>
        </p:spPr>
        <p:txBody>
          <a:bodyPr/>
          <a:lstStyle/>
          <a:p>
            <a:pPr>
              <a:spcAft>
                <a:spcPts val="0"/>
              </a:spcAft>
              <a:buNone/>
              <a:defRPr/>
            </a:pPr>
            <a:r>
              <a:rPr lang="sv-SE" sz="1800" dirty="0"/>
              <a:t>Stödja och stärka den kommunala revisionen, liksom fullmäktiges ansvarsprövning.</a:t>
            </a:r>
          </a:p>
          <a:p>
            <a:pPr>
              <a:spcAft>
                <a:spcPts val="0"/>
              </a:spcAft>
              <a:buNone/>
              <a:defRPr/>
            </a:pPr>
            <a:r>
              <a:rPr lang="sv-SE" sz="1800" dirty="0"/>
              <a:t>Intressebevakning, normering (god sed), verksamhetsutveckling, </a:t>
            </a:r>
          </a:p>
          <a:p>
            <a:pPr>
              <a:spcAft>
                <a:spcPts val="0"/>
              </a:spcAft>
              <a:buNone/>
              <a:defRPr/>
            </a:pPr>
            <a:r>
              <a:rPr lang="sv-SE" sz="1800" dirty="0"/>
              <a:t>service och rådgivning.</a:t>
            </a:r>
          </a:p>
          <a:p>
            <a:pPr>
              <a:spcAft>
                <a:spcPts val="0"/>
              </a:spcAft>
              <a:buNone/>
              <a:defRPr/>
            </a:pPr>
            <a:endParaRPr lang="sv-SE" sz="1800" b="1" i="1" dirty="0">
              <a:solidFill>
                <a:srgbClr val="CC3300"/>
              </a:solidFill>
            </a:endParaRPr>
          </a:p>
          <a:p>
            <a:pPr>
              <a:spcAft>
                <a:spcPts val="0"/>
              </a:spcAft>
              <a:buNone/>
              <a:defRPr/>
            </a:pPr>
            <a:endParaRPr lang="sv-SE" sz="1800" b="1" i="1" dirty="0">
              <a:solidFill>
                <a:srgbClr val="CC3300"/>
              </a:solidFill>
            </a:endParaRPr>
          </a:p>
          <a:p>
            <a:pPr>
              <a:spcAft>
                <a:spcPts val="0"/>
              </a:spcAft>
              <a:buNone/>
              <a:defRPr/>
            </a:pPr>
            <a:r>
              <a:rPr lang="sv-SE" sz="1800" dirty="0"/>
              <a:t>Förtroendevalda revisorer, sakkunniga och fullmäktigeledamöter. </a:t>
            </a:r>
          </a:p>
          <a:p>
            <a:pPr>
              <a:spcAft>
                <a:spcPts val="0"/>
              </a:spcAft>
              <a:buNone/>
              <a:defRPr/>
            </a:pPr>
            <a:r>
              <a:rPr lang="sv-SE" sz="1800" dirty="0"/>
              <a:t>Kommunala nämnder och styrelser samt bolagsledningar och styrelser.</a:t>
            </a:r>
          </a:p>
          <a:p>
            <a:pPr>
              <a:spcAft>
                <a:spcPts val="0"/>
              </a:spcAft>
              <a:buNone/>
              <a:defRPr/>
            </a:pPr>
            <a:endParaRPr lang="sv-SE" sz="1800" dirty="0"/>
          </a:p>
          <a:p>
            <a:pPr>
              <a:spcAft>
                <a:spcPts val="0"/>
              </a:spcAft>
              <a:buNone/>
              <a:defRPr/>
            </a:pPr>
            <a:endParaRPr lang="sv-SE" sz="1800" dirty="0"/>
          </a:p>
          <a:p>
            <a:pPr>
              <a:spcAft>
                <a:spcPts val="0"/>
              </a:spcAft>
              <a:buNone/>
              <a:defRPr/>
            </a:pPr>
            <a:r>
              <a:rPr lang="sv-SE" sz="1800" dirty="0"/>
              <a:t>SKR:s styrelse och Revisionsdelegation (11 förtroendevalda revisorer).</a:t>
            </a:r>
          </a:p>
          <a:p>
            <a:pPr>
              <a:spcAft>
                <a:spcPts val="0"/>
              </a:spcAft>
              <a:buNone/>
              <a:defRPr/>
            </a:pPr>
            <a:r>
              <a:rPr lang="sv-SE" sz="1800" dirty="0"/>
              <a:t>Nätverk för revisionschefer.</a:t>
            </a:r>
          </a:p>
          <a:p>
            <a:pPr>
              <a:spcAft>
                <a:spcPts val="0"/>
              </a:spcAft>
              <a:buNone/>
              <a:defRPr/>
            </a:pPr>
            <a:r>
              <a:rPr lang="sv-SE" sz="1800" dirty="0"/>
              <a:t>Revisionsföretag.</a:t>
            </a:r>
          </a:p>
          <a:p>
            <a:pPr>
              <a:spcAft>
                <a:spcPts val="0"/>
              </a:spcAft>
              <a:buNone/>
              <a:defRPr/>
            </a:pPr>
            <a:endParaRPr lang="sv-SE" sz="1800" b="1" i="1" dirty="0">
              <a:solidFill>
                <a:srgbClr val="CC3300"/>
              </a:solidFill>
            </a:endParaRPr>
          </a:p>
          <a:p>
            <a:pPr>
              <a:spcAft>
                <a:spcPts val="0"/>
              </a:spcAft>
              <a:buNone/>
              <a:defRPr/>
            </a:pPr>
            <a:endParaRPr lang="sv-SE" sz="1800" b="1" i="1" dirty="0">
              <a:solidFill>
                <a:srgbClr val="CC3300"/>
              </a:solidFill>
            </a:endParaRPr>
          </a:p>
          <a:p>
            <a:pPr>
              <a:spcAft>
                <a:spcPts val="0"/>
              </a:spcAft>
              <a:buNone/>
              <a:defRPr/>
            </a:pPr>
            <a:endParaRPr lang="sv-SE" sz="1800" b="1" i="1" dirty="0">
              <a:solidFill>
                <a:srgbClr val="CC3300"/>
              </a:solidFill>
            </a:endParaRPr>
          </a:p>
          <a:p>
            <a:pPr marL="30163" indent="0">
              <a:buNone/>
            </a:pPr>
            <a:endParaRPr lang="sv-SE" dirty="0"/>
          </a:p>
        </p:txBody>
      </p:sp>
    </p:spTree>
    <p:extLst>
      <p:ext uri="{BB962C8B-B14F-4D97-AF65-F5344CB8AC3E}">
        <p14:creationId xmlns:p14="http://schemas.microsoft.com/office/powerpoint/2010/main" val="940931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25954D-B6DF-ABCA-4184-7873C3C28D9C}"/>
              </a:ext>
            </a:extLst>
          </p:cNvPr>
          <p:cNvSpPr>
            <a:spLocks noGrp="1"/>
          </p:cNvSpPr>
          <p:nvPr>
            <p:ph type="body" sz="quarter" idx="12"/>
          </p:nvPr>
        </p:nvSpPr>
        <p:spPr/>
        <p:txBody>
          <a:bodyPr/>
          <a:lstStyle/>
          <a:p>
            <a:r>
              <a:rPr lang="sv-SE" dirty="0">
                <a:solidFill>
                  <a:srgbClr val="41413E"/>
                </a:solidFill>
                <a:latin typeface="Arial"/>
                <a:cs typeface="Arial"/>
              </a:rPr>
              <a:t>VÄGLEDNINGAR OCH REKOMMENDATIONER</a:t>
            </a:r>
            <a:endParaRPr lang="sv-SE" dirty="0"/>
          </a:p>
        </p:txBody>
      </p:sp>
      <p:sp>
        <p:nvSpPr>
          <p:cNvPr id="5" name="Text Placeholder 4">
            <a:extLst>
              <a:ext uri="{FF2B5EF4-FFF2-40B4-BE49-F238E27FC236}">
                <a16:creationId xmlns:a16="http://schemas.microsoft.com/office/drawing/2014/main" id="{CA2F14FE-1F86-0EC7-F220-1B15B584B9B0}"/>
              </a:ext>
            </a:extLst>
          </p:cNvPr>
          <p:cNvSpPr>
            <a:spLocks noGrp="1"/>
          </p:cNvSpPr>
          <p:nvPr>
            <p:ph type="body" sz="quarter" idx="13"/>
          </p:nvPr>
        </p:nvSpPr>
        <p:spPr/>
        <p:txBody>
          <a:bodyPr/>
          <a:lstStyle/>
          <a:p>
            <a:pPr marL="241300" marR="145415" indent="-228600">
              <a:lnSpc>
                <a:spcPct val="100000"/>
              </a:lnSpc>
              <a:spcBef>
                <a:spcPts val="1160"/>
              </a:spcBef>
              <a:buChar char="•"/>
              <a:tabLst>
                <a:tab pos="240665" algn="l"/>
                <a:tab pos="241300" algn="l"/>
              </a:tabLst>
            </a:pPr>
            <a:r>
              <a:rPr lang="sv-SE" sz="1800" dirty="0">
                <a:solidFill>
                  <a:srgbClr val="41413E"/>
                </a:solidFill>
                <a:latin typeface="Arial"/>
                <a:cs typeface="Arial"/>
              </a:rPr>
              <a:t>Stöd till de sakkunnigas arbete</a:t>
            </a:r>
          </a:p>
          <a:p>
            <a:pPr marL="241300" marR="145415" indent="-228600">
              <a:lnSpc>
                <a:spcPct val="100000"/>
              </a:lnSpc>
              <a:spcBef>
                <a:spcPts val="1160"/>
              </a:spcBef>
              <a:buChar char="•"/>
              <a:tabLst>
                <a:tab pos="240665" algn="l"/>
                <a:tab pos="241300" algn="l"/>
              </a:tabLst>
            </a:pPr>
            <a:r>
              <a:rPr lang="sv-SE" dirty="0">
                <a:solidFill>
                  <a:srgbClr val="41413E"/>
                </a:solidFill>
                <a:latin typeface="Arial"/>
                <a:cs typeface="Arial"/>
              </a:rPr>
              <a:t>Vägledning för </a:t>
            </a:r>
          </a:p>
          <a:p>
            <a:pPr marL="469900" marR="145415" lvl="1" indent="-228600">
              <a:lnSpc>
                <a:spcPct val="100000"/>
              </a:lnSpc>
              <a:spcBef>
                <a:spcPts val="1160"/>
              </a:spcBef>
              <a:buChar char="•"/>
              <a:tabLst>
                <a:tab pos="240665" algn="l"/>
                <a:tab pos="241300" algn="l"/>
              </a:tabLst>
            </a:pPr>
            <a:r>
              <a:rPr lang="sv-SE" dirty="0">
                <a:solidFill>
                  <a:srgbClr val="41413E"/>
                </a:solidFill>
                <a:latin typeface="Arial"/>
                <a:cs typeface="Arial"/>
              </a:rPr>
              <a:t>verksamhetsrevision</a:t>
            </a:r>
          </a:p>
          <a:p>
            <a:pPr marL="469900" marR="145415" lvl="1" indent="-228600">
              <a:lnSpc>
                <a:spcPct val="100000"/>
              </a:lnSpc>
              <a:spcBef>
                <a:spcPts val="1160"/>
              </a:spcBef>
              <a:buChar char="•"/>
              <a:tabLst>
                <a:tab pos="240665" algn="l"/>
                <a:tab pos="241300" algn="l"/>
              </a:tabLst>
            </a:pPr>
            <a:r>
              <a:rPr lang="sv-SE" dirty="0">
                <a:solidFill>
                  <a:srgbClr val="41413E"/>
                </a:solidFill>
                <a:latin typeface="Arial"/>
                <a:cs typeface="Arial"/>
              </a:rPr>
              <a:t>grundläggande granskning </a:t>
            </a:r>
          </a:p>
          <a:p>
            <a:pPr marL="469900" marR="145415" lvl="1" indent="-228600">
              <a:lnSpc>
                <a:spcPct val="100000"/>
              </a:lnSpc>
              <a:spcBef>
                <a:spcPts val="1160"/>
              </a:spcBef>
              <a:buChar char="•"/>
              <a:tabLst>
                <a:tab pos="240665" algn="l"/>
                <a:tab pos="241300" algn="l"/>
              </a:tabLst>
            </a:pPr>
            <a:r>
              <a:rPr lang="sv-SE" dirty="0">
                <a:solidFill>
                  <a:srgbClr val="41413E"/>
                </a:solidFill>
                <a:latin typeface="Arial"/>
                <a:cs typeface="Arial"/>
              </a:rPr>
              <a:t>oberoendeprövning </a:t>
            </a:r>
          </a:p>
          <a:p>
            <a:pPr marL="241300" marR="145415">
              <a:lnSpc>
                <a:spcPct val="100000"/>
              </a:lnSpc>
              <a:spcBef>
                <a:spcPts val="1160"/>
              </a:spcBef>
              <a:tabLst>
                <a:tab pos="240665" algn="l"/>
                <a:tab pos="241300" algn="l"/>
              </a:tabLst>
            </a:pPr>
            <a:r>
              <a:rPr lang="sv-SE" dirty="0">
                <a:solidFill>
                  <a:srgbClr val="41413E"/>
                </a:solidFill>
                <a:latin typeface="Arial"/>
                <a:cs typeface="Arial"/>
              </a:rPr>
              <a:t>Rekommendationer för </a:t>
            </a:r>
          </a:p>
          <a:p>
            <a:pPr marL="469900" marR="145415" lvl="1" indent="-228600">
              <a:lnSpc>
                <a:spcPct val="100000"/>
              </a:lnSpc>
              <a:spcBef>
                <a:spcPts val="1160"/>
              </a:spcBef>
              <a:buFont typeface="Arial" panose="020B0604020202020204" pitchFamily="34" charset="0"/>
              <a:buChar char="•"/>
              <a:tabLst>
                <a:tab pos="240665" algn="l"/>
                <a:tab pos="241300" algn="l"/>
              </a:tabLst>
            </a:pPr>
            <a:r>
              <a:rPr lang="sv-SE" dirty="0">
                <a:solidFill>
                  <a:srgbClr val="41413E"/>
                </a:solidFill>
                <a:latin typeface="Arial"/>
                <a:cs typeface="Arial"/>
              </a:rPr>
              <a:t>projektplan </a:t>
            </a:r>
          </a:p>
          <a:p>
            <a:pPr marL="469900" marR="145415" lvl="1" indent="-228600">
              <a:lnSpc>
                <a:spcPct val="100000"/>
              </a:lnSpc>
              <a:spcBef>
                <a:spcPts val="1160"/>
              </a:spcBef>
              <a:buFont typeface="Arial" panose="020B0604020202020204" pitchFamily="34" charset="0"/>
              <a:buChar char="•"/>
              <a:tabLst>
                <a:tab pos="240665" algn="l"/>
                <a:tab pos="241300" algn="l"/>
              </a:tabLst>
            </a:pPr>
            <a:r>
              <a:rPr lang="sv-SE" dirty="0">
                <a:solidFill>
                  <a:srgbClr val="41413E"/>
                </a:solidFill>
                <a:latin typeface="Arial"/>
                <a:cs typeface="Arial"/>
              </a:rPr>
              <a:t>utformning av rapporter </a:t>
            </a:r>
          </a:p>
        </p:txBody>
      </p:sp>
      <p:pic>
        <p:nvPicPr>
          <p:cNvPr id="8" name="Platshållare för bild 10">
            <a:extLst>
              <a:ext uri="{FF2B5EF4-FFF2-40B4-BE49-F238E27FC236}">
                <a16:creationId xmlns:a16="http://schemas.microsoft.com/office/drawing/2014/main" id="{29FB7033-5500-F384-6AFC-199B99E305B5}"/>
              </a:ext>
            </a:extLst>
          </p:cNvPr>
          <p:cNvPicPr>
            <a:picLocks noChangeAspect="1"/>
          </p:cNvPicPr>
          <p:nvPr/>
        </p:nvPicPr>
        <p:blipFill rotWithShape="1">
          <a:blip r:embed="rId3"/>
          <a:srcRect t="1811" b="1811"/>
          <a:stretch/>
        </p:blipFill>
        <p:spPr>
          <a:xfrm>
            <a:off x="844550" y="981075"/>
            <a:ext cx="3660775" cy="4784725"/>
          </a:xfrm>
          <a:prstGeom prst="rect">
            <a:avLst/>
          </a:prstGeom>
        </p:spPr>
      </p:pic>
      <p:sp>
        <p:nvSpPr>
          <p:cNvPr id="11" name="Text Placeholder 3">
            <a:extLst>
              <a:ext uri="{FF2B5EF4-FFF2-40B4-BE49-F238E27FC236}">
                <a16:creationId xmlns:a16="http://schemas.microsoft.com/office/drawing/2014/main" id="{94A7C33D-6BB2-5862-0F7A-438D0B50E43F}"/>
              </a:ext>
            </a:extLst>
          </p:cNvPr>
          <p:cNvSpPr txBox="1">
            <a:spLocks/>
          </p:cNvSpPr>
          <p:nvPr/>
        </p:nvSpPr>
        <p:spPr>
          <a:xfrm>
            <a:off x="741595" y="6021388"/>
            <a:ext cx="5199333" cy="7215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pc="50" dirty="0">
                <a:solidFill>
                  <a:srgbClr val="41413E"/>
                </a:solidFill>
                <a:latin typeface="Arial"/>
                <a:cs typeface="Arial"/>
              </a:rPr>
              <a:t>FOTO:</a:t>
            </a:r>
            <a:r>
              <a:rPr lang="pt-BR" spc="70" dirty="0">
                <a:solidFill>
                  <a:srgbClr val="41413E"/>
                </a:solidFill>
                <a:latin typeface="Arial"/>
                <a:cs typeface="Arial"/>
              </a:rPr>
              <a:t> </a:t>
            </a:r>
            <a:r>
              <a:rPr lang="pt-BR" spc="40" dirty="0">
                <a:solidFill>
                  <a:srgbClr val="41413E"/>
                </a:solidFill>
                <a:latin typeface="Arial"/>
                <a:cs typeface="Arial"/>
              </a:rPr>
              <a:t>JO</a:t>
            </a:r>
            <a:r>
              <a:rPr lang="pt-BR" spc="-114" dirty="0">
                <a:solidFill>
                  <a:srgbClr val="41413E"/>
                </a:solidFill>
                <a:latin typeface="Arial"/>
                <a:cs typeface="Arial"/>
              </a:rPr>
              <a:t> </a:t>
            </a:r>
            <a:r>
              <a:rPr lang="pt-BR" dirty="0">
                <a:solidFill>
                  <a:srgbClr val="41413E"/>
                </a:solidFill>
                <a:latin typeface="Arial"/>
                <a:cs typeface="Arial"/>
              </a:rPr>
              <a:t>H</a:t>
            </a:r>
            <a:r>
              <a:rPr lang="pt-BR" spc="-110" dirty="0">
                <a:solidFill>
                  <a:srgbClr val="41413E"/>
                </a:solidFill>
                <a:latin typeface="Arial"/>
                <a:cs typeface="Arial"/>
              </a:rPr>
              <a:t> </a:t>
            </a:r>
            <a:r>
              <a:rPr lang="pt-BR" dirty="0">
                <a:solidFill>
                  <a:srgbClr val="41413E"/>
                </a:solidFill>
                <a:latin typeface="Arial"/>
                <a:cs typeface="Arial"/>
              </a:rPr>
              <a:t>N</a:t>
            </a:r>
            <a:r>
              <a:rPr lang="pt-BR" spc="65" dirty="0">
                <a:solidFill>
                  <a:srgbClr val="41413E"/>
                </a:solidFill>
                <a:latin typeface="Arial"/>
                <a:cs typeface="Arial"/>
              </a:rPr>
              <a:t> </a:t>
            </a:r>
            <a:r>
              <a:rPr lang="pt-BR" dirty="0">
                <a:solidFill>
                  <a:srgbClr val="41413E"/>
                </a:solidFill>
                <a:latin typeface="Arial"/>
                <a:cs typeface="Arial"/>
              </a:rPr>
              <a:t>M</a:t>
            </a:r>
            <a:r>
              <a:rPr lang="pt-BR" spc="-105" dirty="0">
                <a:solidFill>
                  <a:srgbClr val="41413E"/>
                </a:solidFill>
                <a:latin typeface="Arial"/>
                <a:cs typeface="Arial"/>
              </a:rPr>
              <a:t> </a:t>
            </a:r>
            <a:r>
              <a:rPr lang="pt-BR" dirty="0">
                <a:solidFill>
                  <a:srgbClr val="41413E"/>
                </a:solidFill>
                <a:latin typeface="Arial"/>
                <a:cs typeface="Arial"/>
              </a:rPr>
              <a:t>A</a:t>
            </a:r>
            <a:r>
              <a:rPr lang="pt-BR" spc="-110" dirty="0">
                <a:solidFill>
                  <a:srgbClr val="41413E"/>
                </a:solidFill>
                <a:latin typeface="Arial"/>
                <a:cs typeface="Arial"/>
              </a:rPr>
              <a:t> </a:t>
            </a:r>
            <a:r>
              <a:rPr lang="pt-BR" dirty="0" err="1">
                <a:solidFill>
                  <a:srgbClr val="41413E"/>
                </a:solidFill>
                <a:latin typeface="Arial"/>
                <a:cs typeface="Arial"/>
              </a:rPr>
              <a:t>R</a:t>
            </a:r>
            <a:r>
              <a:rPr lang="pt-BR" spc="-110" dirty="0">
                <a:solidFill>
                  <a:srgbClr val="41413E"/>
                </a:solidFill>
                <a:latin typeface="Arial"/>
                <a:cs typeface="Arial"/>
              </a:rPr>
              <a:t> </a:t>
            </a:r>
            <a:r>
              <a:rPr lang="pt-BR" dirty="0" err="1">
                <a:solidFill>
                  <a:srgbClr val="41413E"/>
                </a:solidFill>
                <a:latin typeface="Arial"/>
                <a:cs typeface="Arial"/>
              </a:rPr>
              <a:t>K</a:t>
            </a:r>
            <a:r>
              <a:rPr lang="pt-BR" spc="65" dirty="0">
                <a:solidFill>
                  <a:srgbClr val="41413E"/>
                </a:solidFill>
                <a:latin typeface="Arial"/>
                <a:cs typeface="Arial"/>
              </a:rPr>
              <a:t> </a:t>
            </a:r>
            <a:r>
              <a:rPr lang="pt-BR" dirty="0" err="1">
                <a:solidFill>
                  <a:srgbClr val="41413E"/>
                </a:solidFill>
                <a:latin typeface="Arial"/>
                <a:cs typeface="Arial"/>
              </a:rPr>
              <a:t>S</a:t>
            </a:r>
            <a:r>
              <a:rPr lang="pt-BR" spc="-114" dirty="0">
                <a:solidFill>
                  <a:srgbClr val="41413E"/>
                </a:solidFill>
                <a:latin typeface="Arial"/>
                <a:cs typeface="Arial"/>
              </a:rPr>
              <a:t> </a:t>
            </a:r>
            <a:r>
              <a:rPr lang="pt-BR" spc="60" dirty="0">
                <a:solidFill>
                  <a:srgbClr val="41413E"/>
                </a:solidFill>
                <a:latin typeface="Arial"/>
                <a:cs typeface="Arial"/>
              </a:rPr>
              <a:t>MITH,</a:t>
            </a:r>
            <a:r>
              <a:rPr lang="pt-BR" spc="75" dirty="0">
                <a:solidFill>
                  <a:srgbClr val="41413E"/>
                </a:solidFill>
                <a:latin typeface="Arial"/>
                <a:cs typeface="Arial"/>
              </a:rPr>
              <a:t> </a:t>
            </a:r>
            <a:r>
              <a:rPr lang="pt-BR" dirty="0" err="1">
                <a:solidFill>
                  <a:srgbClr val="41413E"/>
                </a:solidFill>
                <a:latin typeface="Arial"/>
                <a:cs typeface="Arial"/>
              </a:rPr>
              <a:t>U</a:t>
            </a:r>
            <a:r>
              <a:rPr lang="pt-BR" spc="-114" dirty="0">
                <a:solidFill>
                  <a:srgbClr val="41413E"/>
                </a:solidFill>
                <a:latin typeface="Arial"/>
                <a:cs typeface="Arial"/>
              </a:rPr>
              <a:t> </a:t>
            </a:r>
            <a:r>
              <a:rPr lang="pt-BR" spc="60" dirty="0">
                <a:solidFill>
                  <a:srgbClr val="41413E"/>
                </a:solidFill>
                <a:latin typeface="Arial"/>
                <a:cs typeface="Arial"/>
              </a:rPr>
              <a:t>NSPL</a:t>
            </a:r>
            <a:r>
              <a:rPr lang="pt-BR" spc="-90" dirty="0">
                <a:solidFill>
                  <a:srgbClr val="41413E"/>
                </a:solidFill>
                <a:latin typeface="Arial"/>
                <a:cs typeface="Arial"/>
              </a:rPr>
              <a:t> </a:t>
            </a:r>
            <a:r>
              <a:rPr lang="pt-BR" spc="55" dirty="0">
                <a:solidFill>
                  <a:srgbClr val="41413E"/>
                </a:solidFill>
                <a:latin typeface="Arial"/>
                <a:cs typeface="Arial"/>
              </a:rPr>
              <a:t>ASH</a:t>
            </a:r>
            <a:endParaRPr lang="pt-BR" dirty="0">
              <a:latin typeface="Arial"/>
              <a:cs typeface="Arial"/>
            </a:endParaRPr>
          </a:p>
        </p:txBody>
      </p:sp>
    </p:spTree>
    <p:extLst>
      <p:ext uri="{BB962C8B-B14F-4D97-AF65-F5344CB8AC3E}">
        <p14:creationId xmlns:p14="http://schemas.microsoft.com/office/powerpoint/2010/main" val="253791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6BCC9F-C03E-A8B6-AF3A-9026E2D9C597}"/>
              </a:ext>
            </a:extLst>
          </p:cNvPr>
          <p:cNvSpPr>
            <a:spLocks noGrp="1"/>
          </p:cNvSpPr>
          <p:nvPr>
            <p:ph type="body" sz="quarter" idx="14"/>
          </p:nvPr>
        </p:nvSpPr>
        <p:spPr/>
        <p:txBody>
          <a:bodyPr/>
          <a:lstStyle/>
          <a:p>
            <a:r>
              <a:rPr lang="sv-SE" sz="2600" b="1" spc="-15" dirty="0">
                <a:solidFill>
                  <a:srgbClr val="41413E"/>
                </a:solidFill>
                <a:latin typeface="Arial"/>
                <a:cs typeface="Arial"/>
              </a:rPr>
              <a:t>ORGANISATION</a:t>
            </a:r>
            <a:endParaRPr lang="sv-SE" dirty="0"/>
          </a:p>
        </p:txBody>
      </p:sp>
      <p:sp>
        <p:nvSpPr>
          <p:cNvPr id="3" name="Text Placeholder 2">
            <a:extLst>
              <a:ext uri="{FF2B5EF4-FFF2-40B4-BE49-F238E27FC236}">
                <a16:creationId xmlns:a16="http://schemas.microsoft.com/office/drawing/2014/main" id="{C3937144-133E-D9EB-874E-498AB9278475}"/>
              </a:ext>
            </a:extLst>
          </p:cNvPr>
          <p:cNvSpPr>
            <a:spLocks noGrp="1"/>
          </p:cNvSpPr>
          <p:nvPr>
            <p:ph type="body" sz="quarter" idx="15"/>
          </p:nvPr>
        </p:nvSpPr>
        <p:spPr/>
        <p:txBody>
          <a:bodyPr/>
          <a:lstStyle/>
          <a:p>
            <a:r>
              <a:rPr lang="sv-SE" sz="1600" b="1" dirty="0">
                <a:solidFill>
                  <a:srgbClr val="FFFFFF"/>
                </a:solidFill>
                <a:latin typeface="Arial"/>
                <a:cs typeface="Arial"/>
              </a:rPr>
              <a:t>Föreningsstämma</a:t>
            </a:r>
            <a:endParaRPr lang="sv-SE" dirty="0"/>
          </a:p>
        </p:txBody>
      </p:sp>
      <p:sp>
        <p:nvSpPr>
          <p:cNvPr id="4" name="Text Placeholder 3">
            <a:extLst>
              <a:ext uri="{FF2B5EF4-FFF2-40B4-BE49-F238E27FC236}">
                <a16:creationId xmlns:a16="http://schemas.microsoft.com/office/drawing/2014/main" id="{B080275E-92AE-C450-B21F-266F002B3E66}"/>
              </a:ext>
            </a:extLst>
          </p:cNvPr>
          <p:cNvSpPr>
            <a:spLocks noGrp="1"/>
          </p:cNvSpPr>
          <p:nvPr>
            <p:ph type="body" sz="quarter" idx="23"/>
          </p:nvPr>
        </p:nvSpPr>
        <p:spPr/>
        <p:txBody>
          <a:bodyPr/>
          <a:lstStyle/>
          <a:p>
            <a:r>
              <a:rPr lang="sv-SE" sz="1600" b="1" spc="-15" dirty="0">
                <a:solidFill>
                  <a:srgbClr val="FFFFFF"/>
                </a:solidFill>
                <a:latin typeface="Arial"/>
                <a:cs typeface="Arial"/>
              </a:rPr>
              <a:t>Valberedning</a:t>
            </a:r>
            <a:endParaRPr lang="sv-SE" dirty="0"/>
          </a:p>
        </p:txBody>
      </p:sp>
      <p:sp>
        <p:nvSpPr>
          <p:cNvPr id="5" name="Text Placeholder 4">
            <a:extLst>
              <a:ext uri="{FF2B5EF4-FFF2-40B4-BE49-F238E27FC236}">
                <a16:creationId xmlns:a16="http://schemas.microsoft.com/office/drawing/2014/main" id="{64B28E7D-60C3-6993-B3F3-27DB97448843}"/>
              </a:ext>
            </a:extLst>
          </p:cNvPr>
          <p:cNvSpPr>
            <a:spLocks noGrp="1"/>
          </p:cNvSpPr>
          <p:nvPr>
            <p:ph type="body" sz="quarter" idx="24"/>
          </p:nvPr>
        </p:nvSpPr>
        <p:spPr/>
        <p:txBody>
          <a:bodyPr/>
          <a:lstStyle/>
          <a:p>
            <a:r>
              <a:rPr lang="sv-SE" sz="1600" b="1" spc="-5" dirty="0">
                <a:solidFill>
                  <a:srgbClr val="FFFFFF"/>
                </a:solidFill>
                <a:latin typeface="Arial"/>
                <a:cs typeface="Arial"/>
              </a:rPr>
              <a:t>Revisorer</a:t>
            </a:r>
            <a:endParaRPr lang="sv-SE" dirty="0"/>
          </a:p>
        </p:txBody>
      </p:sp>
      <p:sp>
        <p:nvSpPr>
          <p:cNvPr id="6" name="Text Placeholder 5">
            <a:extLst>
              <a:ext uri="{FF2B5EF4-FFF2-40B4-BE49-F238E27FC236}">
                <a16:creationId xmlns:a16="http://schemas.microsoft.com/office/drawing/2014/main" id="{F5D03726-282E-706E-76C6-92510F500C9E}"/>
              </a:ext>
            </a:extLst>
          </p:cNvPr>
          <p:cNvSpPr>
            <a:spLocks noGrp="1"/>
          </p:cNvSpPr>
          <p:nvPr>
            <p:ph type="body" sz="quarter" idx="25"/>
          </p:nvPr>
        </p:nvSpPr>
        <p:spPr/>
        <p:txBody>
          <a:bodyPr/>
          <a:lstStyle/>
          <a:p>
            <a:r>
              <a:rPr lang="sv-SE" sz="1600" b="1" spc="-5" dirty="0">
                <a:solidFill>
                  <a:srgbClr val="FFFFFF"/>
                </a:solidFill>
                <a:latin typeface="Arial"/>
                <a:cs typeface="Arial"/>
              </a:rPr>
              <a:t>Certifieringsnämnden</a:t>
            </a:r>
            <a:endParaRPr lang="sv-SE" dirty="0"/>
          </a:p>
        </p:txBody>
      </p:sp>
      <p:sp>
        <p:nvSpPr>
          <p:cNvPr id="7" name="Text Placeholder 6">
            <a:extLst>
              <a:ext uri="{FF2B5EF4-FFF2-40B4-BE49-F238E27FC236}">
                <a16:creationId xmlns:a16="http://schemas.microsoft.com/office/drawing/2014/main" id="{752883AA-B559-5C7B-B339-9B7F0AE37D23}"/>
              </a:ext>
            </a:extLst>
          </p:cNvPr>
          <p:cNvSpPr>
            <a:spLocks noGrp="1"/>
          </p:cNvSpPr>
          <p:nvPr>
            <p:ph type="body" sz="quarter" idx="26"/>
          </p:nvPr>
        </p:nvSpPr>
        <p:spPr/>
        <p:txBody>
          <a:bodyPr/>
          <a:lstStyle/>
          <a:p>
            <a:r>
              <a:rPr lang="sv-SE" sz="1600" b="1" dirty="0">
                <a:solidFill>
                  <a:srgbClr val="FFFFFF"/>
                </a:solidFill>
                <a:latin typeface="Arial"/>
                <a:cs typeface="Arial"/>
              </a:rPr>
              <a:t>Styrelse</a:t>
            </a:r>
            <a:endParaRPr lang="sv-SE" dirty="0"/>
          </a:p>
        </p:txBody>
      </p:sp>
      <p:sp>
        <p:nvSpPr>
          <p:cNvPr id="8" name="Text Placeholder 7">
            <a:extLst>
              <a:ext uri="{FF2B5EF4-FFF2-40B4-BE49-F238E27FC236}">
                <a16:creationId xmlns:a16="http://schemas.microsoft.com/office/drawing/2014/main" id="{3DEB9684-ADC4-982D-B572-D8258E8457BB}"/>
              </a:ext>
            </a:extLst>
          </p:cNvPr>
          <p:cNvSpPr>
            <a:spLocks noGrp="1"/>
          </p:cNvSpPr>
          <p:nvPr>
            <p:ph type="body" sz="quarter" idx="27"/>
          </p:nvPr>
        </p:nvSpPr>
        <p:spPr/>
        <p:txBody>
          <a:bodyPr/>
          <a:lstStyle/>
          <a:p>
            <a:r>
              <a:rPr lang="sv-SE" sz="1600" b="1" spc="-5" dirty="0">
                <a:solidFill>
                  <a:srgbClr val="FFFFFF"/>
                </a:solidFill>
                <a:latin typeface="Arial"/>
                <a:cs typeface="Arial"/>
              </a:rPr>
              <a:t>Utbildningskommittén</a:t>
            </a:r>
            <a:endParaRPr lang="sv-SE" dirty="0"/>
          </a:p>
        </p:txBody>
      </p:sp>
      <p:sp>
        <p:nvSpPr>
          <p:cNvPr id="9" name="Text Placeholder 8">
            <a:extLst>
              <a:ext uri="{FF2B5EF4-FFF2-40B4-BE49-F238E27FC236}">
                <a16:creationId xmlns:a16="http://schemas.microsoft.com/office/drawing/2014/main" id="{D12A8A9D-E14E-A00C-C8C8-0748B68F2AA1}"/>
              </a:ext>
            </a:extLst>
          </p:cNvPr>
          <p:cNvSpPr>
            <a:spLocks noGrp="1"/>
          </p:cNvSpPr>
          <p:nvPr>
            <p:ph type="body" sz="quarter" idx="28"/>
          </p:nvPr>
        </p:nvSpPr>
        <p:spPr/>
        <p:txBody>
          <a:bodyPr/>
          <a:lstStyle/>
          <a:p>
            <a:r>
              <a:rPr lang="sv-SE" sz="1600" b="1" spc="-5" dirty="0">
                <a:solidFill>
                  <a:srgbClr val="FFFFFF"/>
                </a:solidFill>
                <a:latin typeface="Arial"/>
                <a:cs typeface="Arial"/>
              </a:rPr>
              <a:t>Kommittén </a:t>
            </a:r>
            <a:r>
              <a:rPr lang="sv-SE" sz="1600" b="1" dirty="0">
                <a:solidFill>
                  <a:srgbClr val="FFFFFF"/>
                </a:solidFill>
                <a:latin typeface="Arial"/>
                <a:cs typeface="Arial"/>
              </a:rPr>
              <a:t>för god  </a:t>
            </a:r>
            <a:r>
              <a:rPr lang="sv-SE" sz="1600" b="1" spc="-5" dirty="0">
                <a:solidFill>
                  <a:srgbClr val="FFFFFF"/>
                </a:solidFill>
                <a:latin typeface="Arial"/>
                <a:cs typeface="Arial"/>
              </a:rPr>
              <a:t>kommunal</a:t>
            </a:r>
            <a:r>
              <a:rPr lang="sv-SE" sz="1600" b="1" spc="-85" dirty="0">
                <a:solidFill>
                  <a:srgbClr val="FFFFFF"/>
                </a:solidFill>
                <a:latin typeface="Arial"/>
                <a:cs typeface="Arial"/>
              </a:rPr>
              <a:t> </a:t>
            </a:r>
            <a:r>
              <a:rPr lang="sv-SE" sz="1600" b="1" spc="-5" dirty="0">
                <a:solidFill>
                  <a:srgbClr val="FFFFFF"/>
                </a:solidFill>
                <a:latin typeface="Arial"/>
                <a:cs typeface="Arial"/>
              </a:rPr>
              <a:t>revisorssed</a:t>
            </a:r>
            <a:endParaRPr lang="sv-SE" sz="1600" dirty="0">
              <a:latin typeface="Arial"/>
              <a:cs typeface="Arial"/>
            </a:endParaRPr>
          </a:p>
        </p:txBody>
      </p:sp>
      <p:sp>
        <p:nvSpPr>
          <p:cNvPr id="10" name="Text Placeholder 9">
            <a:extLst>
              <a:ext uri="{FF2B5EF4-FFF2-40B4-BE49-F238E27FC236}">
                <a16:creationId xmlns:a16="http://schemas.microsoft.com/office/drawing/2014/main" id="{7DBE0527-0B90-043D-337B-EF75CC9C1CD1}"/>
              </a:ext>
            </a:extLst>
          </p:cNvPr>
          <p:cNvSpPr>
            <a:spLocks noGrp="1"/>
          </p:cNvSpPr>
          <p:nvPr>
            <p:ph type="body" sz="quarter" idx="29"/>
          </p:nvPr>
        </p:nvSpPr>
        <p:spPr>
          <a:xfrm>
            <a:off x="2654306" y="4873383"/>
            <a:ext cx="2457306" cy="542872"/>
          </a:xfrm>
        </p:spPr>
        <p:txBody>
          <a:bodyPr/>
          <a:lstStyle/>
          <a:p>
            <a:r>
              <a:rPr lang="sv-SE" sz="1600" b="1" dirty="0">
                <a:solidFill>
                  <a:srgbClr val="FFFFFF"/>
                </a:solidFill>
                <a:latin typeface="Arial"/>
                <a:cs typeface="Arial"/>
              </a:rPr>
              <a:t>Informationskommittén</a:t>
            </a:r>
            <a:endParaRPr lang="sv-SE" dirty="0"/>
          </a:p>
        </p:txBody>
      </p:sp>
      <p:cxnSp>
        <p:nvCxnSpPr>
          <p:cNvPr id="11" name="Straight Connector 10">
            <a:extLst>
              <a:ext uri="{FF2B5EF4-FFF2-40B4-BE49-F238E27FC236}">
                <a16:creationId xmlns:a16="http://schemas.microsoft.com/office/drawing/2014/main" id="{74CD2A15-788A-CD4F-6156-2D9C5283CD98}"/>
              </a:ext>
            </a:extLst>
          </p:cNvPr>
          <p:cNvCxnSpPr/>
          <p:nvPr/>
        </p:nvCxnSpPr>
        <p:spPr>
          <a:xfrm flipV="1">
            <a:off x="6647059" y="2630235"/>
            <a:ext cx="175" cy="118673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AA5256F8-2BE2-5BCA-48AC-C20752759945}"/>
              </a:ext>
            </a:extLst>
          </p:cNvPr>
          <p:cNvCxnSpPr>
            <a:cxnSpLocks/>
          </p:cNvCxnSpPr>
          <p:nvPr/>
        </p:nvCxnSpPr>
        <p:spPr>
          <a:xfrm flipV="1">
            <a:off x="6647059" y="4359839"/>
            <a:ext cx="0" cy="513544"/>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D65DD5EB-5D5A-91C6-B747-2161A1A7E2AF}"/>
              </a:ext>
            </a:extLst>
          </p:cNvPr>
          <p:cNvCxnSpPr>
            <a:cxnSpLocks/>
          </p:cNvCxnSpPr>
          <p:nvPr/>
        </p:nvCxnSpPr>
        <p:spPr>
          <a:xfrm flipH="1">
            <a:off x="7674949" y="2358799"/>
            <a:ext cx="507557" cy="415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6FB6740A-5FE6-A115-711E-26D4CAFE3730}"/>
              </a:ext>
            </a:extLst>
          </p:cNvPr>
          <p:cNvCxnSpPr>
            <a:cxnSpLocks/>
          </p:cNvCxnSpPr>
          <p:nvPr/>
        </p:nvCxnSpPr>
        <p:spPr>
          <a:xfrm flipV="1">
            <a:off x="7999203" y="2373463"/>
            <a:ext cx="0" cy="66156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312C027F-7298-82B4-4E40-D470B66B218E}"/>
              </a:ext>
            </a:extLst>
          </p:cNvPr>
          <p:cNvCxnSpPr>
            <a:cxnSpLocks/>
          </p:cNvCxnSpPr>
          <p:nvPr/>
        </p:nvCxnSpPr>
        <p:spPr>
          <a:xfrm flipH="1">
            <a:off x="7986233" y="3034163"/>
            <a:ext cx="196273" cy="86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19E92758-B32F-3BD0-D856-AD3680DB3066}"/>
              </a:ext>
            </a:extLst>
          </p:cNvPr>
          <p:cNvCxnSpPr>
            <a:cxnSpLocks/>
          </p:cNvCxnSpPr>
          <p:nvPr/>
        </p:nvCxnSpPr>
        <p:spPr>
          <a:xfrm flipH="1">
            <a:off x="6647059" y="3643760"/>
            <a:ext cx="2723447"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C1E71F15-81FB-6695-0340-CF68B78D6E49}"/>
              </a:ext>
            </a:extLst>
          </p:cNvPr>
          <p:cNvCxnSpPr>
            <a:cxnSpLocks/>
          </p:cNvCxnSpPr>
          <p:nvPr/>
        </p:nvCxnSpPr>
        <p:spPr>
          <a:xfrm flipH="1">
            <a:off x="3923612" y="4616611"/>
            <a:ext cx="5518703"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590F2BAC-109C-A4C3-F5DB-6886F791DD2A}"/>
              </a:ext>
            </a:extLst>
          </p:cNvPr>
          <p:cNvCxnSpPr>
            <a:cxnSpLocks/>
          </p:cNvCxnSpPr>
          <p:nvPr/>
        </p:nvCxnSpPr>
        <p:spPr>
          <a:xfrm flipH="1" flipV="1">
            <a:off x="3916952" y="4603641"/>
            <a:ext cx="6660" cy="26974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2F6AFD62-8A75-E1C9-39C8-E7CEA4177D8E}"/>
              </a:ext>
            </a:extLst>
          </p:cNvPr>
          <p:cNvCxnSpPr>
            <a:cxnSpLocks/>
          </p:cNvCxnSpPr>
          <p:nvPr/>
        </p:nvCxnSpPr>
        <p:spPr>
          <a:xfrm flipH="1" flipV="1">
            <a:off x="9458473" y="4606886"/>
            <a:ext cx="6660" cy="26974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54040970-BA0D-E3B3-7F51-8A2F5B341D33}"/>
              </a:ext>
            </a:extLst>
          </p:cNvPr>
          <p:cNvCxnSpPr>
            <a:cxnSpLocks/>
          </p:cNvCxnSpPr>
          <p:nvPr/>
        </p:nvCxnSpPr>
        <p:spPr>
          <a:xfrm flipV="1">
            <a:off x="9370506" y="3630790"/>
            <a:ext cx="0" cy="186177"/>
          </a:xfrm>
          <a:prstGeom prst="line">
            <a:avLst/>
          </a:prstGeom>
          <a:ln w="28575"/>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646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indoor, ceiling, floor, room&#10;&#10;Description automatically generated">
            <a:extLst>
              <a:ext uri="{FF2B5EF4-FFF2-40B4-BE49-F238E27FC236}">
                <a16:creationId xmlns:a16="http://schemas.microsoft.com/office/drawing/2014/main" id="{DE46AE78-04F9-02B9-44C0-3C68DE2E294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607" r="12607"/>
          <a:stretch>
            <a:fillRect/>
          </a:stretch>
        </p:blipFill>
        <p:spPr/>
      </p:pic>
      <p:sp>
        <p:nvSpPr>
          <p:cNvPr id="3" name="Text Placeholder 2">
            <a:extLst>
              <a:ext uri="{FF2B5EF4-FFF2-40B4-BE49-F238E27FC236}">
                <a16:creationId xmlns:a16="http://schemas.microsoft.com/office/drawing/2014/main" id="{6AD9C5D1-E672-84F1-1140-1F65F4D16CB2}"/>
              </a:ext>
            </a:extLst>
          </p:cNvPr>
          <p:cNvSpPr>
            <a:spLocks noGrp="1"/>
          </p:cNvSpPr>
          <p:nvPr>
            <p:ph type="body" sz="quarter" idx="12"/>
          </p:nvPr>
        </p:nvSpPr>
        <p:spPr/>
        <p:txBody>
          <a:bodyPr/>
          <a:lstStyle/>
          <a:p>
            <a:r>
              <a:rPr lang="sv-SE" dirty="0"/>
              <a:t>STYRELSEN</a:t>
            </a:r>
          </a:p>
        </p:txBody>
      </p:sp>
      <p:sp>
        <p:nvSpPr>
          <p:cNvPr id="4" name="Text Placeholder 3">
            <a:extLst>
              <a:ext uri="{FF2B5EF4-FFF2-40B4-BE49-F238E27FC236}">
                <a16:creationId xmlns:a16="http://schemas.microsoft.com/office/drawing/2014/main" id="{8A49953F-8970-B4C8-4FB4-89140A2B3C2C}"/>
              </a:ext>
            </a:extLst>
          </p:cNvPr>
          <p:cNvSpPr>
            <a:spLocks noGrp="1"/>
          </p:cNvSpPr>
          <p:nvPr>
            <p:ph type="body" sz="quarter" idx="14"/>
          </p:nvPr>
        </p:nvSpPr>
        <p:spPr/>
        <p:txBody>
          <a:bodyPr/>
          <a:lstStyle/>
          <a:p>
            <a:r>
              <a:rPr lang="pt-BR" sz="700" spc="50" dirty="0">
                <a:solidFill>
                  <a:srgbClr val="41413E"/>
                </a:solidFill>
                <a:latin typeface="Arial"/>
                <a:cs typeface="Arial"/>
              </a:rPr>
              <a:t>FOTO:</a:t>
            </a:r>
            <a:r>
              <a:rPr lang="pt-BR" sz="700" spc="65" dirty="0">
                <a:solidFill>
                  <a:srgbClr val="41413E"/>
                </a:solidFill>
                <a:latin typeface="Arial"/>
                <a:cs typeface="Arial"/>
              </a:rPr>
              <a:t> </a:t>
            </a:r>
            <a:r>
              <a:rPr lang="pt-BR" sz="700" dirty="0">
                <a:solidFill>
                  <a:srgbClr val="41413E"/>
                </a:solidFill>
                <a:latin typeface="Arial"/>
                <a:cs typeface="Arial"/>
              </a:rPr>
              <a:t>N</a:t>
            </a:r>
            <a:r>
              <a:rPr lang="pt-BR" sz="700" spc="-110" dirty="0">
                <a:solidFill>
                  <a:srgbClr val="41413E"/>
                </a:solidFill>
                <a:latin typeface="Arial"/>
                <a:cs typeface="Arial"/>
              </a:rPr>
              <a:t> </a:t>
            </a:r>
            <a:r>
              <a:rPr lang="pt-BR" sz="700" spc="60" dirty="0">
                <a:solidFill>
                  <a:srgbClr val="41413E"/>
                </a:solidFill>
                <a:latin typeface="Arial"/>
                <a:cs typeface="Arial"/>
              </a:rPr>
              <a:t>ASTUH</a:t>
            </a:r>
            <a:r>
              <a:rPr lang="pt-BR" sz="700" spc="65" dirty="0">
                <a:solidFill>
                  <a:srgbClr val="41413E"/>
                </a:solidFill>
                <a:latin typeface="Arial"/>
                <a:cs typeface="Arial"/>
              </a:rPr>
              <a:t> </a:t>
            </a:r>
            <a:r>
              <a:rPr lang="pt-BR" sz="700" dirty="0">
                <a:solidFill>
                  <a:srgbClr val="41413E"/>
                </a:solidFill>
                <a:latin typeface="Arial"/>
                <a:cs typeface="Arial"/>
              </a:rPr>
              <a:t>A</a:t>
            </a:r>
            <a:r>
              <a:rPr lang="pt-BR" sz="700" spc="-105" dirty="0">
                <a:solidFill>
                  <a:srgbClr val="41413E"/>
                </a:solidFill>
                <a:latin typeface="Arial"/>
                <a:cs typeface="Arial"/>
              </a:rPr>
              <a:t> </a:t>
            </a:r>
            <a:r>
              <a:rPr lang="pt-BR" sz="700" spc="50" dirty="0">
                <a:solidFill>
                  <a:srgbClr val="41413E"/>
                </a:solidFill>
                <a:latin typeface="Arial"/>
                <a:cs typeface="Arial"/>
              </a:rPr>
              <a:t>BOOTA</a:t>
            </a:r>
            <a:r>
              <a:rPr lang="pt-BR" sz="700" spc="-110" dirty="0">
                <a:solidFill>
                  <a:srgbClr val="41413E"/>
                </a:solidFill>
                <a:latin typeface="Arial"/>
                <a:cs typeface="Arial"/>
              </a:rPr>
              <a:t> </a:t>
            </a:r>
            <a:r>
              <a:rPr lang="pt-BR" sz="700" spc="60" dirty="0">
                <a:solidFill>
                  <a:srgbClr val="41413E"/>
                </a:solidFill>
                <a:latin typeface="Arial"/>
                <a:cs typeface="Arial"/>
              </a:rPr>
              <a:t>LEBI,</a:t>
            </a:r>
            <a:r>
              <a:rPr lang="pt-BR" sz="700" spc="65" dirty="0">
                <a:solidFill>
                  <a:srgbClr val="41413E"/>
                </a:solidFill>
                <a:latin typeface="Arial"/>
                <a:cs typeface="Arial"/>
              </a:rPr>
              <a:t> </a:t>
            </a:r>
            <a:r>
              <a:rPr lang="pt-BR" sz="700" dirty="0">
                <a:solidFill>
                  <a:srgbClr val="41413E"/>
                </a:solidFill>
                <a:latin typeface="Arial"/>
                <a:cs typeface="Arial"/>
              </a:rPr>
              <a:t>U</a:t>
            </a:r>
            <a:r>
              <a:rPr lang="pt-BR" sz="700" spc="-114" dirty="0">
                <a:solidFill>
                  <a:srgbClr val="41413E"/>
                </a:solidFill>
                <a:latin typeface="Arial"/>
                <a:cs typeface="Arial"/>
              </a:rPr>
              <a:t> </a:t>
            </a:r>
            <a:r>
              <a:rPr lang="pt-BR" sz="700" spc="60" dirty="0">
                <a:solidFill>
                  <a:srgbClr val="41413E"/>
                </a:solidFill>
                <a:latin typeface="Arial"/>
                <a:cs typeface="Arial"/>
              </a:rPr>
              <a:t>NSPL</a:t>
            </a:r>
            <a:r>
              <a:rPr lang="pt-BR" sz="700" spc="-90" dirty="0">
                <a:solidFill>
                  <a:srgbClr val="41413E"/>
                </a:solidFill>
                <a:latin typeface="Arial"/>
                <a:cs typeface="Arial"/>
              </a:rPr>
              <a:t> </a:t>
            </a:r>
            <a:r>
              <a:rPr lang="pt-BR" sz="700" spc="55" dirty="0">
                <a:solidFill>
                  <a:srgbClr val="41413E"/>
                </a:solidFill>
                <a:latin typeface="Arial"/>
                <a:cs typeface="Arial"/>
              </a:rPr>
              <a:t>ASH</a:t>
            </a:r>
            <a:endParaRPr lang="pt-BR" sz="700" dirty="0">
              <a:latin typeface="Arial"/>
              <a:cs typeface="Arial"/>
            </a:endParaRPr>
          </a:p>
        </p:txBody>
      </p:sp>
      <p:sp>
        <p:nvSpPr>
          <p:cNvPr id="5" name="Text Placeholder 4">
            <a:extLst>
              <a:ext uri="{FF2B5EF4-FFF2-40B4-BE49-F238E27FC236}">
                <a16:creationId xmlns:a16="http://schemas.microsoft.com/office/drawing/2014/main" id="{B7B7F746-EBC1-DA25-4E75-34DA37F59E15}"/>
              </a:ext>
            </a:extLst>
          </p:cNvPr>
          <p:cNvSpPr>
            <a:spLocks noGrp="1"/>
          </p:cNvSpPr>
          <p:nvPr>
            <p:ph type="body" sz="quarter" idx="13"/>
          </p:nvPr>
        </p:nvSpPr>
        <p:spPr/>
        <p:txBody>
          <a:bodyPr/>
          <a:lstStyle/>
          <a:p>
            <a:pPr marL="241300" indent="-228600">
              <a:lnSpc>
                <a:spcPct val="100000"/>
              </a:lnSpc>
              <a:spcBef>
                <a:spcPts val="1200"/>
              </a:spcBef>
              <a:buChar char="•"/>
              <a:tabLst>
                <a:tab pos="240665" algn="l"/>
                <a:tab pos="241300" algn="l"/>
              </a:tabLst>
            </a:pPr>
            <a:r>
              <a:rPr lang="sv-SE" sz="1800" dirty="0">
                <a:solidFill>
                  <a:srgbClr val="41413E"/>
                </a:solidFill>
                <a:latin typeface="Arial"/>
                <a:cs typeface="Arial"/>
              </a:rPr>
              <a:t>Styrelsen företräder</a:t>
            </a:r>
            <a:r>
              <a:rPr lang="sv-SE" sz="1800" spc="-30" dirty="0">
                <a:solidFill>
                  <a:srgbClr val="41413E"/>
                </a:solidFill>
                <a:latin typeface="Arial"/>
                <a:cs typeface="Arial"/>
              </a:rPr>
              <a:t> </a:t>
            </a:r>
            <a:r>
              <a:rPr lang="sv-SE" sz="1800" dirty="0">
                <a:solidFill>
                  <a:srgbClr val="41413E"/>
                </a:solidFill>
                <a:latin typeface="Arial"/>
                <a:cs typeface="Arial"/>
              </a:rPr>
              <a:t>föreningen.</a:t>
            </a:r>
            <a:endParaRPr lang="sv-SE" sz="1800" dirty="0">
              <a:latin typeface="Arial"/>
              <a:cs typeface="Arial"/>
            </a:endParaRPr>
          </a:p>
          <a:p>
            <a:pPr marL="241300" indent="-228600">
              <a:lnSpc>
                <a:spcPct val="100000"/>
              </a:lnSpc>
              <a:spcBef>
                <a:spcPts val="1100"/>
              </a:spcBef>
              <a:buChar char="•"/>
              <a:tabLst>
                <a:tab pos="240665" algn="l"/>
                <a:tab pos="241300" algn="l"/>
              </a:tabLst>
            </a:pPr>
            <a:r>
              <a:rPr lang="sv-SE" spc="-5" dirty="0">
                <a:solidFill>
                  <a:srgbClr val="41413E"/>
                </a:solidFill>
                <a:latin typeface="Arial"/>
                <a:cs typeface="Arial"/>
              </a:rPr>
              <a:t>B</a:t>
            </a:r>
            <a:r>
              <a:rPr lang="sv-SE" sz="1800" spc="-5" dirty="0">
                <a:solidFill>
                  <a:srgbClr val="41413E"/>
                </a:solidFill>
                <a:latin typeface="Arial"/>
                <a:cs typeface="Arial"/>
              </a:rPr>
              <a:t>evakar </a:t>
            </a:r>
            <a:r>
              <a:rPr lang="sv-SE" sz="1800" dirty="0">
                <a:solidFill>
                  <a:srgbClr val="41413E"/>
                </a:solidFill>
                <a:latin typeface="Arial"/>
                <a:cs typeface="Arial"/>
              </a:rPr>
              <a:t>föreningens</a:t>
            </a:r>
            <a:r>
              <a:rPr lang="sv-SE" sz="1800" spc="-20" dirty="0">
                <a:solidFill>
                  <a:srgbClr val="41413E"/>
                </a:solidFill>
                <a:latin typeface="Arial"/>
                <a:cs typeface="Arial"/>
              </a:rPr>
              <a:t> </a:t>
            </a:r>
            <a:r>
              <a:rPr lang="sv-SE" sz="1800" spc="-5" dirty="0">
                <a:solidFill>
                  <a:srgbClr val="41413E"/>
                </a:solidFill>
                <a:latin typeface="Arial"/>
                <a:cs typeface="Arial"/>
              </a:rPr>
              <a:t>intressen.</a:t>
            </a:r>
            <a:endParaRPr lang="sv-SE" sz="1800" dirty="0">
              <a:latin typeface="Arial"/>
              <a:cs typeface="Arial"/>
            </a:endParaRPr>
          </a:p>
          <a:p>
            <a:pPr marL="241300" marR="5080" indent="-228600">
              <a:lnSpc>
                <a:spcPct val="100000"/>
              </a:lnSpc>
              <a:spcBef>
                <a:spcPts val="1100"/>
              </a:spcBef>
              <a:buChar char="•"/>
              <a:tabLst>
                <a:tab pos="240665" algn="l"/>
                <a:tab pos="241300" algn="l"/>
              </a:tabLst>
            </a:pPr>
            <a:r>
              <a:rPr lang="sv-SE" spc="-5" dirty="0">
                <a:solidFill>
                  <a:srgbClr val="41413E"/>
                </a:solidFill>
                <a:latin typeface="Arial"/>
                <a:cs typeface="Arial"/>
              </a:rPr>
              <a:t>H</a:t>
            </a:r>
            <a:r>
              <a:rPr lang="sv-SE" sz="1800" spc="-5" dirty="0">
                <a:solidFill>
                  <a:srgbClr val="41413E"/>
                </a:solidFill>
                <a:latin typeface="Arial"/>
                <a:cs typeface="Arial"/>
              </a:rPr>
              <a:t>andhar </a:t>
            </a:r>
            <a:r>
              <a:rPr lang="sv-SE" sz="1800" dirty="0">
                <a:solidFill>
                  <a:srgbClr val="41413E"/>
                </a:solidFill>
                <a:latin typeface="Arial"/>
                <a:cs typeface="Arial"/>
              </a:rPr>
              <a:t>föreningens </a:t>
            </a:r>
            <a:r>
              <a:rPr lang="sv-SE" sz="1800" spc="-5" dirty="0">
                <a:solidFill>
                  <a:srgbClr val="41413E"/>
                </a:solidFill>
                <a:latin typeface="Arial"/>
                <a:cs typeface="Arial"/>
              </a:rPr>
              <a:t>angelägenheter och</a:t>
            </a:r>
            <a:r>
              <a:rPr lang="sv-SE" dirty="0">
                <a:latin typeface="Arial"/>
                <a:cs typeface="Arial"/>
              </a:rPr>
              <a:t> </a:t>
            </a:r>
            <a:r>
              <a:rPr lang="sv-SE" sz="1800" spc="-5" dirty="0">
                <a:solidFill>
                  <a:srgbClr val="41413E"/>
                </a:solidFill>
                <a:latin typeface="Arial"/>
                <a:cs typeface="Arial"/>
              </a:rPr>
              <a:t>beslutar på </a:t>
            </a:r>
            <a:r>
              <a:rPr lang="sv-SE" sz="1800" dirty="0">
                <a:solidFill>
                  <a:srgbClr val="41413E"/>
                </a:solidFill>
                <a:latin typeface="Arial"/>
                <a:cs typeface="Arial"/>
              </a:rPr>
              <a:t>föreningens vägnar i</a:t>
            </a:r>
            <a:r>
              <a:rPr lang="sv-SE" sz="1800" spc="-95" dirty="0">
                <a:solidFill>
                  <a:srgbClr val="41413E"/>
                </a:solidFill>
                <a:latin typeface="Arial"/>
                <a:cs typeface="Arial"/>
              </a:rPr>
              <a:t> </a:t>
            </a:r>
            <a:r>
              <a:rPr lang="sv-SE" sz="1800" spc="-5" dirty="0">
                <a:solidFill>
                  <a:srgbClr val="41413E"/>
                </a:solidFill>
                <a:latin typeface="Arial"/>
                <a:cs typeface="Arial"/>
              </a:rPr>
              <a:t>alla  ärenden, om inte annat </a:t>
            </a:r>
            <a:r>
              <a:rPr lang="sv-SE" sz="1800" dirty="0">
                <a:solidFill>
                  <a:srgbClr val="41413E"/>
                </a:solidFill>
                <a:latin typeface="Arial"/>
                <a:cs typeface="Arial"/>
              </a:rPr>
              <a:t>föreskrivs i  stadgarna.</a:t>
            </a:r>
          </a:p>
          <a:p>
            <a:pPr marL="241300" marR="5080" indent="-228600">
              <a:lnSpc>
                <a:spcPct val="100000"/>
              </a:lnSpc>
              <a:spcBef>
                <a:spcPts val="1100"/>
              </a:spcBef>
              <a:buChar char="•"/>
              <a:tabLst>
                <a:tab pos="240665" algn="l"/>
                <a:tab pos="241300" algn="l"/>
              </a:tabLst>
            </a:pPr>
            <a:r>
              <a:rPr lang="sv-SE" dirty="0">
                <a:solidFill>
                  <a:srgbClr val="41413E"/>
                </a:solidFill>
                <a:latin typeface="Arial"/>
                <a:cs typeface="Arial"/>
              </a:rPr>
              <a:t>Representation från kommunala och regionala revisionskontor och revisionsbyråer.</a:t>
            </a:r>
            <a:endParaRPr lang="sv-SE" sz="1800" dirty="0">
              <a:latin typeface="Arial"/>
              <a:cs typeface="Arial"/>
            </a:endParaRPr>
          </a:p>
          <a:p>
            <a:endParaRPr lang="sv-SE" dirty="0"/>
          </a:p>
        </p:txBody>
      </p:sp>
    </p:spTree>
    <p:extLst>
      <p:ext uri="{BB962C8B-B14F-4D97-AF65-F5344CB8AC3E}">
        <p14:creationId xmlns:p14="http://schemas.microsoft.com/office/powerpoint/2010/main" val="1765258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at a table in a room with large windows&#10;&#10;Description automatically generated with medium confidence">
            <a:extLst>
              <a:ext uri="{FF2B5EF4-FFF2-40B4-BE49-F238E27FC236}">
                <a16:creationId xmlns:a16="http://schemas.microsoft.com/office/drawing/2014/main" id="{5CC837CE-E2B5-24F9-AFCB-BC985E4F8A91}"/>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rcRect l="12659" r="12659"/>
          <a:stretch>
            <a:fillRect/>
          </a:stretch>
        </p:blipFill>
        <p:spPr/>
      </p:pic>
      <p:sp>
        <p:nvSpPr>
          <p:cNvPr id="3" name="Text Placeholder 2">
            <a:extLst>
              <a:ext uri="{FF2B5EF4-FFF2-40B4-BE49-F238E27FC236}">
                <a16:creationId xmlns:a16="http://schemas.microsoft.com/office/drawing/2014/main" id="{7280D57E-D2AB-3AC2-C6BA-B77D81615221}"/>
              </a:ext>
            </a:extLst>
          </p:cNvPr>
          <p:cNvSpPr>
            <a:spLocks noGrp="1"/>
          </p:cNvSpPr>
          <p:nvPr>
            <p:ph type="body" sz="quarter" idx="12"/>
          </p:nvPr>
        </p:nvSpPr>
        <p:spPr/>
        <p:txBody>
          <a:bodyPr/>
          <a:lstStyle/>
          <a:p>
            <a:r>
              <a:rPr lang="sv-SE" spc="-5" dirty="0"/>
              <a:t>CERTIFIERINGSNÄMNDEN</a:t>
            </a:r>
            <a:endParaRPr lang="sv-SE" dirty="0"/>
          </a:p>
        </p:txBody>
      </p:sp>
      <p:sp>
        <p:nvSpPr>
          <p:cNvPr id="4" name="Text Placeholder 3">
            <a:extLst>
              <a:ext uri="{FF2B5EF4-FFF2-40B4-BE49-F238E27FC236}">
                <a16:creationId xmlns:a16="http://schemas.microsoft.com/office/drawing/2014/main" id="{8AD47713-B72E-AEF8-6E4B-35AC6DCBD5DE}"/>
              </a:ext>
            </a:extLst>
          </p:cNvPr>
          <p:cNvSpPr>
            <a:spLocks noGrp="1"/>
          </p:cNvSpPr>
          <p:nvPr>
            <p:ph type="body" sz="quarter" idx="14"/>
          </p:nvPr>
        </p:nvSpPr>
        <p:spPr/>
        <p:txBody>
          <a:bodyPr/>
          <a:lstStyle/>
          <a:p>
            <a:r>
              <a:rPr lang="sv-SE" sz="700" spc="50" dirty="0">
                <a:solidFill>
                  <a:srgbClr val="41413E"/>
                </a:solidFill>
                <a:latin typeface="Arial"/>
                <a:cs typeface="Arial"/>
              </a:rPr>
              <a:t>FOTO:</a:t>
            </a:r>
            <a:r>
              <a:rPr lang="sv-SE" sz="700" spc="65" dirty="0">
                <a:solidFill>
                  <a:srgbClr val="41413E"/>
                </a:solidFill>
                <a:latin typeface="Arial"/>
                <a:cs typeface="Arial"/>
              </a:rPr>
              <a:t> </a:t>
            </a:r>
            <a:r>
              <a:rPr lang="sv-SE" sz="700" spc="35" dirty="0">
                <a:solidFill>
                  <a:srgbClr val="41413E"/>
                </a:solidFill>
                <a:latin typeface="Arial"/>
                <a:cs typeface="Arial"/>
              </a:rPr>
              <a:t>RO</a:t>
            </a:r>
            <a:r>
              <a:rPr lang="sv-SE" sz="700" spc="-114" dirty="0">
                <a:solidFill>
                  <a:srgbClr val="41413E"/>
                </a:solidFill>
                <a:latin typeface="Arial"/>
                <a:cs typeface="Arial"/>
              </a:rPr>
              <a:t> </a:t>
            </a:r>
            <a:r>
              <a:rPr lang="sv-SE" sz="700" spc="50" dirty="0">
                <a:solidFill>
                  <a:srgbClr val="41413E"/>
                </a:solidFill>
                <a:latin typeface="Arial"/>
                <a:cs typeface="Arial"/>
              </a:rPr>
              <a:t>DEO</a:t>
            </a:r>
            <a:r>
              <a:rPr lang="sv-SE" sz="700" spc="65" dirty="0">
                <a:solidFill>
                  <a:srgbClr val="41413E"/>
                </a:solidFill>
                <a:latin typeface="Arial"/>
                <a:cs typeface="Arial"/>
              </a:rPr>
              <a:t> </a:t>
            </a:r>
            <a:r>
              <a:rPr lang="sv-SE" sz="700" spc="55" dirty="0">
                <a:solidFill>
                  <a:srgbClr val="41413E"/>
                </a:solidFill>
                <a:latin typeface="Arial"/>
                <a:cs typeface="Arial"/>
              </a:rPr>
              <a:t>PROJ</a:t>
            </a:r>
            <a:r>
              <a:rPr lang="sv-SE" sz="700" spc="-114" dirty="0">
                <a:solidFill>
                  <a:srgbClr val="41413E"/>
                </a:solidFill>
                <a:latin typeface="Arial"/>
                <a:cs typeface="Arial"/>
              </a:rPr>
              <a:t> </a:t>
            </a:r>
            <a:r>
              <a:rPr lang="sv-SE" sz="700" spc="40" dirty="0">
                <a:solidFill>
                  <a:srgbClr val="41413E"/>
                </a:solidFill>
                <a:latin typeface="Arial"/>
                <a:cs typeface="Arial"/>
              </a:rPr>
              <a:t>ECT,</a:t>
            </a:r>
            <a:r>
              <a:rPr lang="sv-SE" sz="700" spc="65" dirty="0">
                <a:solidFill>
                  <a:srgbClr val="41413E"/>
                </a:solidFill>
                <a:latin typeface="Arial"/>
                <a:cs typeface="Arial"/>
              </a:rPr>
              <a:t> </a:t>
            </a:r>
            <a:r>
              <a:rPr lang="sv-SE" sz="700" dirty="0">
                <a:solidFill>
                  <a:srgbClr val="41413E"/>
                </a:solidFill>
                <a:latin typeface="Arial"/>
                <a:cs typeface="Arial"/>
              </a:rPr>
              <a:t>U</a:t>
            </a:r>
            <a:r>
              <a:rPr lang="sv-SE" sz="700" spc="-114" dirty="0">
                <a:solidFill>
                  <a:srgbClr val="41413E"/>
                </a:solidFill>
                <a:latin typeface="Arial"/>
                <a:cs typeface="Arial"/>
              </a:rPr>
              <a:t> </a:t>
            </a:r>
            <a:r>
              <a:rPr lang="sv-SE" sz="700" spc="60" dirty="0">
                <a:solidFill>
                  <a:srgbClr val="41413E"/>
                </a:solidFill>
                <a:latin typeface="Arial"/>
                <a:cs typeface="Arial"/>
              </a:rPr>
              <a:t>NSPL</a:t>
            </a:r>
            <a:r>
              <a:rPr lang="sv-SE" sz="700" spc="-95" dirty="0">
                <a:solidFill>
                  <a:srgbClr val="41413E"/>
                </a:solidFill>
                <a:latin typeface="Arial"/>
                <a:cs typeface="Arial"/>
              </a:rPr>
              <a:t> </a:t>
            </a:r>
            <a:r>
              <a:rPr lang="sv-SE" sz="700" spc="55" dirty="0">
                <a:solidFill>
                  <a:srgbClr val="41413E"/>
                </a:solidFill>
                <a:latin typeface="Arial"/>
                <a:cs typeface="Arial"/>
              </a:rPr>
              <a:t>ASH</a:t>
            </a:r>
            <a:endParaRPr lang="sv-SE" sz="700" dirty="0">
              <a:latin typeface="Arial"/>
              <a:cs typeface="Arial"/>
            </a:endParaRPr>
          </a:p>
        </p:txBody>
      </p:sp>
      <p:sp>
        <p:nvSpPr>
          <p:cNvPr id="5" name="Text Placeholder 4">
            <a:extLst>
              <a:ext uri="{FF2B5EF4-FFF2-40B4-BE49-F238E27FC236}">
                <a16:creationId xmlns:a16="http://schemas.microsoft.com/office/drawing/2014/main" id="{B64DD106-148C-3817-ECCB-4668667A308A}"/>
              </a:ext>
            </a:extLst>
          </p:cNvPr>
          <p:cNvSpPr>
            <a:spLocks noGrp="1"/>
          </p:cNvSpPr>
          <p:nvPr>
            <p:ph type="body" sz="quarter" idx="13"/>
          </p:nvPr>
        </p:nvSpPr>
        <p:spPr/>
        <p:txBody>
          <a:bodyPr/>
          <a:lstStyle/>
          <a:p>
            <a:r>
              <a:rPr lang="sv-SE" dirty="0"/>
              <a:t>Beslutar om certifiering och </a:t>
            </a:r>
            <a:r>
              <a:rPr lang="sv-SE" dirty="0" err="1"/>
              <a:t>omcertifiering</a:t>
            </a:r>
            <a:r>
              <a:rPr lang="sv-SE" dirty="0"/>
              <a:t>.</a:t>
            </a:r>
          </a:p>
          <a:p>
            <a:r>
              <a:rPr lang="sv-SE" dirty="0"/>
              <a:t>Svarar för tillämpning av reglerna för  certifiering.</a:t>
            </a:r>
          </a:p>
          <a:p>
            <a:pPr marL="0" indent="0">
              <a:buNone/>
            </a:pPr>
            <a:endParaRPr lang="sv-SE" dirty="0"/>
          </a:p>
        </p:txBody>
      </p:sp>
    </p:spTree>
    <p:extLst>
      <p:ext uri="{BB962C8B-B14F-4D97-AF65-F5344CB8AC3E}">
        <p14:creationId xmlns:p14="http://schemas.microsoft.com/office/powerpoint/2010/main" val="298416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clothing, person, standing&#10;&#10;Description automatically generated">
            <a:extLst>
              <a:ext uri="{FF2B5EF4-FFF2-40B4-BE49-F238E27FC236}">
                <a16:creationId xmlns:a16="http://schemas.microsoft.com/office/drawing/2014/main" id="{D3B34934-97D4-F6EA-FB5B-5C94086107D3}"/>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rcRect l="1942" r="1942"/>
          <a:stretch>
            <a:fillRect/>
          </a:stretch>
        </p:blipFill>
        <p:spPr/>
      </p:pic>
      <p:sp>
        <p:nvSpPr>
          <p:cNvPr id="3" name="Text Placeholder 2">
            <a:extLst>
              <a:ext uri="{FF2B5EF4-FFF2-40B4-BE49-F238E27FC236}">
                <a16:creationId xmlns:a16="http://schemas.microsoft.com/office/drawing/2014/main" id="{C5BCC123-2BE0-8093-893F-A135750F11B2}"/>
              </a:ext>
            </a:extLst>
          </p:cNvPr>
          <p:cNvSpPr>
            <a:spLocks noGrp="1"/>
          </p:cNvSpPr>
          <p:nvPr>
            <p:ph type="body" sz="quarter" idx="12"/>
          </p:nvPr>
        </p:nvSpPr>
        <p:spPr/>
        <p:txBody>
          <a:bodyPr/>
          <a:lstStyle/>
          <a:p>
            <a:r>
              <a:rPr lang="sv-SE" spc="-5" dirty="0"/>
              <a:t>UTBILDNINGSKOMMITTÉN</a:t>
            </a:r>
            <a:endParaRPr lang="sv-SE" dirty="0"/>
          </a:p>
        </p:txBody>
      </p:sp>
      <p:sp>
        <p:nvSpPr>
          <p:cNvPr id="4" name="Text Placeholder 3">
            <a:extLst>
              <a:ext uri="{FF2B5EF4-FFF2-40B4-BE49-F238E27FC236}">
                <a16:creationId xmlns:a16="http://schemas.microsoft.com/office/drawing/2014/main" id="{6570FE8F-4CDE-A64A-9608-CAC0F5809C4B}"/>
              </a:ext>
            </a:extLst>
          </p:cNvPr>
          <p:cNvSpPr>
            <a:spLocks noGrp="1"/>
          </p:cNvSpPr>
          <p:nvPr>
            <p:ph type="body" sz="quarter" idx="14"/>
          </p:nvPr>
        </p:nvSpPr>
        <p:spPr/>
        <p:txBody>
          <a:bodyPr/>
          <a:lstStyle/>
          <a:p>
            <a:r>
              <a:rPr lang="en-US" sz="700" spc="50" dirty="0">
                <a:solidFill>
                  <a:srgbClr val="41413E"/>
                </a:solidFill>
                <a:latin typeface="Arial"/>
                <a:cs typeface="Arial"/>
              </a:rPr>
              <a:t>FOTO:</a:t>
            </a:r>
            <a:r>
              <a:rPr lang="en-US" sz="700" spc="75" dirty="0">
                <a:solidFill>
                  <a:srgbClr val="41413E"/>
                </a:solidFill>
                <a:latin typeface="Arial"/>
                <a:cs typeface="Arial"/>
              </a:rPr>
              <a:t> </a:t>
            </a:r>
            <a:r>
              <a:rPr lang="en-US" sz="700" spc="70" dirty="0">
                <a:solidFill>
                  <a:srgbClr val="41413E"/>
                </a:solidFill>
                <a:latin typeface="Arial"/>
                <a:cs typeface="Arial"/>
              </a:rPr>
              <a:t>THISISENGIN</a:t>
            </a:r>
            <a:r>
              <a:rPr lang="en-US" sz="700" spc="-114" dirty="0">
                <a:solidFill>
                  <a:srgbClr val="41413E"/>
                </a:solidFill>
                <a:latin typeface="Arial"/>
                <a:cs typeface="Arial"/>
              </a:rPr>
              <a:t> </a:t>
            </a:r>
            <a:r>
              <a:rPr lang="en-US" sz="700" spc="65" dirty="0">
                <a:solidFill>
                  <a:srgbClr val="41413E"/>
                </a:solidFill>
                <a:latin typeface="Arial"/>
                <a:cs typeface="Arial"/>
              </a:rPr>
              <a:t>EERING</a:t>
            </a:r>
            <a:r>
              <a:rPr lang="en-US" sz="700" spc="70" dirty="0">
                <a:solidFill>
                  <a:srgbClr val="41413E"/>
                </a:solidFill>
                <a:latin typeface="Arial"/>
                <a:cs typeface="Arial"/>
              </a:rPr>
              <a:t> </a:t>
            </a:r>
            <a:r>
              <a:rPr lang="en-US" sz="700" dirty="0">
                <a:solidFill>
                  <a:srgbClr val="41413E"/>
                </a:solidFill>
                <a:latin typeface="Arial"/>
                <a:cs typeface="Arial"/>
              </a:rPr>
              <a:t>R</a:t>
            </a:r>
            <a:r>
              <a:rPr lang="en-US" sz="700" spc="-85" dirty="0">
                <a:solidFill>
                  <a:srgbClr val="41413E"/>
                </a:solidFill>
                <a:latin typeface="Arial"/>
                <a:cs typeface="Arial"/>
              </a:rPr>
              <a:t> </a:t>
            </a:r>
            <a:r>
              <a:rPr lang="en-US" sz="700" dirty="0">
                <a:solidFill>
                  <a:srgbClr val="41413E"/>
                </a:solidFill>
                <a:latin typeface="Arial"/>
                <a:cs typeface="Arial"/>
              </a:rPr>
              <a:t>A</a:t>
            </a:r>
            <a:r>
              <a:rPr lang="en-US" sz="700" spc="-105" dirty="0">
                <a:solidFill>
                  <a:srgbClr val="41413E"/>
                </a:solidFill>
                <a:latin typeface="Arial"/>
                <a:cs typeface="Arial"/>
              </a:rPr>
              <a:t> </a:t>
            </a:r>
            <a:r>
              <a:rPr lang="en-US" sz="700" spc="55" dirty="0">
                <a:solidFill>
                  <a:srgbClr val="41413E"/>
                </a:solidFill>
                <a:latin typeface="Arial"/>
                <a:cs typeface="Arial"/>
              </a:rPr>
              <a:t>ENG,</a:t>
            </a:r>
            <a:r>
              <a:rPr lang="en-US" sz="700" spc="70" dirty="0">
                <a:solidFill>
                  <a:srgbClr val="41413E"/>
                </a:solidFill>
                <a:latin typeface="Arial"/>
                <a:cs typeface="Arial"/>
              </a:rPr>
              <a:t> </a:t>
            </a:r>
            <a:r>
              <a:rPr lang="en-US" sz="700" dirty="0">
                <a:solidFill>
                  <a:srgbClr val="41413E"/>
                </a:solidFill>
                <a:latin typeface="Arial"/>
                <a:cs typeface="Arial"/>
              </a:rPr>
              <a:t>U</a:t>
            </a:r>
            <a:r>
              <a:rPr lang="en-US" sz="700" spc="-110" dirty="0">
                <a:solidFill>
                  <a:srgbClr val="41413E"/>
                </a:solidFill>
                <a:latin typeface="Arial"/>
                <a:cs typeface="Arial"/>
              </a:rPr>
              <a:t> </a:t>
            </a:r>
            <a:r>
              <a:rPr lang="en-US" sz="700" spc="60" dirty="0">
                <a:solidFill>
                  <a:srgbClr val="41413E"/>
                </a:solidFill>
                <a:latin typeface="Arial"/>
                <a:cs typeface="Arial"/>
              </a:rPr>
              <a:t>NSPL</a:t>
            </a:r>
            <a:r>
              <a:rPr lang="en-US" sz="700" spc="-95" dirty="0">
                <a:solidFill>
                  <a:srgbClr val="41413E"/>
                </a:solidFill>
                <a:latin typeface="Arial"/>
                <a:cs typeface="Arial"/>
              </a:rPr>
              <a:t> </a:t>
            </a:r>
            <a:r>
              <a:rPr lang="en-US" sz="700" spc="55" dirty="0">
                <a:solidFill>
                  <a:srgbClr val="41413E"/>
                </a:solidFill>
                <a:latin typeface="Arial"/>
                <a:cs typeface="Arial"/>
              </a:rPr>
              <a:t>ASH</a:t>
            </a:r>
            <a:endParaRPr lang="en-US" sz="700" dirty="0">
              <a:latin typeface="Arial"/>
              <a:cs typeface="Arial"/>
            </a:endParaRPr>
          </a:p>
          <a:p>
            <a:endParaRPr lang="sv-SE" dirty="0"/>
          </a:p>
        </p:txBody>
      </p:sp>
      <p:sp>
        <p:nvSpPr>
          <p:cNvPr id="5" name="Text Placeholder 4">
            <a:extLst>
              <a:ext uri="{FF2B5EF4-FFF2-40B4-BE49-F238E27FC236}">
                <a16:creationId xmlns:a16="http://schemas.microsoft.com/office/drawing/2014/main" id="{F089BD5C-BB9B-7A73-3D54-B300CAB419CE}"/>
              </a:ext>
            </a:extLst>
          </p:cNvPr>
          <p:cNvSpPr>
            <a:spLocks noGrp="1"/>
          </p:cNvSpPr>
          <p:nvPr>
            <p:ph type="body" sz="quarter" idx="13"/>
          </p:nvPr>
        </p:nvSpPr>
        <p:spPr>
          <a:xfrm>
            <a:off x="6396038" y="2060575"/>
            <a:ext cx="5055432" cy="3960813"/>
          </a:xfrm>
        </p:spPr>
        <p:txBody>
          <a:bodyPr/>
          <a:lstStyle/>
          <a:p>
            <a:pPr marL="0" indent="0">
              <a:buNone/>
            </a:pPr>
            <a:r>
              <a:rPr lang="sv-SE" dirty="0"/>
              <a:t>Utbildningskommitténs övergripande uppgift är  att stödja och stimulera medlemmarnas  kompetensutveckling. Detta görs bland annat  genom att</a:t>
            </a:r>
          </a:p>
          <a:p>
            <a:r>
              <a:rPr lang="sv-SE" dirty="0"/>
              <a:t>anordna utbildning i verksamhets- och  räkenskapsrevision</a:t>
            </a:r>
          </a:p>
          <a:p>
            <a:r>
              <a:rPr lang="sv-SE" dirty="0"/>
              <a:t>anordna informations- och utbildningsdagar i  övriga aktuella ämnen</a:t>
            </a:r>
          </a:p>
          <a:p>
            <a:r>
              <a:rPr lang="sv-SE" dirty="0"/>
              <a:t>anordna seminarier i samband med  årsstämman</a:t>
            </a:r>
          </a:p>
          <a:p>
            <a:endParaRPr lang="sv-SE" dirty="0"/>
          </a:p>
        </p:txBody>
      </p:sp>
    </p:spTree>
    <p:extLst>
      <p:ext uri="{BB962C8B-B14F-4D97-AF65-F5344CB8AC3E}">
        <p14:creationId xmlns:p14="http://schemas.microsoft.com/office/powerpoint/2010/main" val="1583589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air of glasses on a computer&#10;&#10;Description automatically generated with medium confidence">
            <a:extLst>
              <a:ext uri="{FF2B5EF4-FFF2-40B4-BE49-F238E27FC236}">
                <a16:creationId xmlns:a16="http://schemas.microsoft.com/office/drawing/2014/main" id="{F5D04ED6-2450-8D77-A731-469DB1C2194D}"/>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rcRect l="12585" r="12585"/>
          <a:stretch>
            <a:fillRect/>
          </a:stretch>
        </p:blipFill>
        <p:spPr/>
      </p:pic>
      <p:sp>
        <p:nvSpPr>
          <p:cNvPr id="3" name="Text Placeholder 2">
            <a:extLst>
              <a:ext uri="{FF2B5EF4-FFF2-40B4-BE49-F238E27FC236}">
                <a16:creationId xmlns:a16="http://schemas.microsoft.com/office/drawing/2014/main" id="{2159268D-32B9-6446-95D3-FF5A4F59A591}"/>
              </a:ext>
            </a:extLst>
          </p:cNvPr>
          <p:cNvSpPr>
            <a:spLocks noGrp="1"/>
          </p:cNvSpPr>
          <p:nvPr>
            <p:ph type="body" sz="quarter" idx="12"/>
          </p:nvPr>
        </p:nvSpPr>
        <p:spPr>
          <a:xfrm>
            <a:off x="6395704" y="836613"/>
            <a:ext cx="5458041" cy="1079499"/>
          </a:xfrm>
        </p:spPr>
        <p:txBody>
          <a:bodyPr/>
          <a:lstStyle/>
          <a:p>
            <a:r>
              <a:rPr lang="sv-SE" spc="-5" dirty="0"/>
              <a:t>KOMMITTÉN FÖR GOD REVISORS- OCH REVISIONSSED</a:t>
            </a:r>
            <a:endParaRPr lang="sv-SE" dirty="0"/>
          </a:p>
        </p:txBody>
      </p:sp>
      <p:sp>
        <p:nvSpPr>
          <p:cNvPr id="4" name="Text Placeholder 3">
            <a:extLst>
              <a:ext uri="{FF2B5EF4-FFF2-40B4-BE49-F238E27FC236}">
                <a16:creationId xmlns:a16="http://schemas.microsoft.com/office/drawing/2014/main" id="{64B4CF9E-C108-A6A6-073B-59D274C1BCE1}"/>
              </a:ext>
            </a:extLst>
          </p:cNvPr>
          <p:cNvSpPr>
            <a:spLocks noGrp="1"/>
          </p:cNvSpPr>
          <p:nvPr>
            <p:ph type="body" sz="quarter" idx="14"/>
          </p:nvPr>
        </p:nvSpPr>
        <p:spPr/>
        <p:txBody>
          <a:bodyPr/>
          <a:lstStyle/>
          <a:p>
            <a:r>
              <a:rPr lang="sv-SE" sz="700" spc="50" dirty="0">
                <a:solidFill>
                  <a:srgbClr val="41413E"/>
                </a:solidFill>
                <a:latin typeface="Arial"/>
                <a:cs typeface="Arial"/>
              </a:rPr>
              <a:t>FOTO:</a:t>
            </a:r>
            <a:r>
              <a:rPr lang="sv-SE" sz="700" spc="65" dirty="0">
                <a:solidFill>
                  <a:srgbClr val="41413E"/>
                </a:solidFill>
                <a:latin typeface="Arial"/>
                <a:cs typeface="Arial"/>
              </a:rPr>
              <a:t> </a:t>
            </a:r>
            <a:r>
              <a:rPr lang="sv-SE" sz="700" spc="60" dirty="0">
                <a:solidFill>
                  <a:srgbClr val="41413E"/>
                </a:solidFill>
                <a:latin typeface="Arial"/>
                <a:cs typeface="Arial"/>
              </a:rPr>
              <a:t>TRENT</a:t>
            </a:r>
            <a:r>
              <a:rPr lang="sv-SE" sz="700" spc="65" dirty="0">
                <a:solidFill>
                  <a:srgbClr val="41413E"/>
                </a:solidFill>
                <a:latin typeface="Arial"/>
                <a:cs typeface="Arial"/>
              </a:rPr>
              <a:t> ERWIN, </a:t>
            </a:r>
            <a:r>
              <a:rPr lang="sv-SE" sz="700" dirty="0">
                <a:solidFill>
                  <a:srgbClr val="41413E"/>
                </a:solidFill>
                <a:latin typeface="Arial"/>
                <a:cs typeface="Arial"/>
              </a:rPr>
              <a:t>U</a:t>
            </a:r>
            <a:r>
              <a:rPr lang="sv-SE" sz="700" spc="-114" dirty="0">
                <a:solidFill>
                  <a:srgbClr val="41413E"/>
                </a:solidFill>
                <a:latin typeface="Arial"/>
                <a:cs typeface="Arial"/>
              </a:rPr>
              <a:t> </a:t>
            </a:r>
            <a:r>
              <a:rPr lang="sv-SE" sz="700" spc="60" dirty="0">
                <a:solidFill>
                  <a:srgbClr val="41413E"/>
                </a:solidFill>
                <a:latin typeface="Arial"/>
                <a:cs typeface="Arial"/>
              </a:rPr>
              <a:t>NSPL</a:t>
            </a:r>
            <a:r>
              <a:rPr lang="sv-SE" sz="700" spc="-95" dirty="0">
                <a:solidFill>
                  <a:srgbClr val="41413E"/>
                </a:solidFill>
                <a:latin typeface="Arial"/>
                <a:cs typeface="Arial"/>
              </a:rPr>
              <a:t> </a:t>
            </a:r>
            <a:r>
              <a:rPr lang="sv-SE" sz="700" spc="55" dirty="0">
                <a:solidFill>
                  <a:srgbClr val="41413E"/>
                </a:solidFill>
                <a:latin typeface="Arial"/>
                <a:cs typeface="Arial"/>
              </a:rPr>
              <a:t>ASH</a:t>
            </a:r>
            <a:endParaRPr lang="sv-SE" sz="700" dirty="0">
              <a:latin typeface="Arial"/>
              <a:cs typeface="Arial"/>
            </a:endParaRPr>
          </a:p>
        </p:txBody>
      </p:sp>
      <p:sp>
        <p:nvSpPr>
          <p:cNvPr id="5" name="Text Placeholder 4">
            <a:extLst>
              <a:ext uri="{FF2B5EF4-FFF2-40B4-BE49-F238E27FC236}">
                <a16:creationId xmlns:a16="http://schemas.microsoft.com/office/drawing/2014/main" id="{39B8598B-F306-F964-A592-47B60E29906A}"/>
              </a:ext>
            </a:extLst>
          </p:cNvPr>
          <p:cNvSpPr>
            <a:spLocks noGrp="1"/>
          </p:cNvSpPr>
          <p:nvPr>
            <p:ph type="body" sz="quarter" idx="13"/>
          </p:nvPr>
        </p:nvSpPr>
        <p:spPr/>
        <p:txBody>
          <a:bodyPr/>
          <a:lstStyle/>
          <a:p>
            <a:pPr marL="241300" indent="-228600">
              <a:lnSpc>
                <a:spcPct val="100000"/>
              </a:lnSpc>
              <a:buChar char="•"/>
              <a:tabLst>
                <a:tab pos="240665" algn="l"/>
                <a:tab pos="241300" algn="l"/>
              </a:tabLst>
            </a:pPr>
            <a:r>
              <a:rPr lang="sv-SE" sz="1800" dirty="0">
                <a:solidFill>
                  <a:srgbClr val="41413E"/>
                </a:solidFill>
                <a:latin typeface="Arial"/>
                <a:cs typeface="Arial"/>
              </a:rPr>
              <a:t>Kommittén ska följa, </a:t>
            </a:r>
            <a:r>
              <a:rPr lang="sv-SE" sz="1800" spc="-5" dirty="0">
                <a:solidFill>
                  <a:srgbClr val="41413E"/>
                </a:solidFill>
                <a:latin typeface="Arial"/>
                <a:cs typeface="Arial"/>
              </a:rPr>
              <a:t>dokumentera, utveckla</a:t>
            </a:r>
            <a:r>
              <a:rPr lang="sv-SE" sz="1800" spc="-10" dirty="0">
                <a:solidFill>
                  <a:srgbClr val="41413E"/>
                </a:solidFill>
                <a:latin typeface="Arial"/>
                <a:cs typeface="Arial"/>
              </a:rPr>
              <a:t> </a:t>
            </a:r>
            <a:r>
              <a:rPr lang="sv-SE" sz="1800" spc="-5" dirty="0">
                <a:solidFill>
                  <a:srgbClr val="41413E"/>
                </a:solidFill>
                <a:latin typeface="Arial"/>
                <a:cs typeface="Arial"/>
              </a:rPr>
              <a:t>och </a:t>
            </a:r>
            <a:r>
              <a:rPr lang="sv-SE" sz="1800" dirty="0">
                <a:solidFill>
                  <a:srgbClr val="41413E"/>
                </a:solidFill>
                <a:latin typeface="Arial"/>
                <a:cs typeface="Arial"/>
              </a:rPr>
              <a:t>för föreningens räkning </a:t>
            </a:r>
            <a:r>
              <a:rPr lang="sv-SE" sz="1800" spc="-5" dirty="0">
                <a:solidFill>
                  <a:srgbClr val="41413E"/>
                </a:solidFill>
                <a:latin typeface="Arial"/>
                <a:cs typeface="Arial"/>
              </a:rPr>
              <a:t>uttolka och uttala </a:t>
            </a:r>
            <a:r>
              <a:rPr lang="sv-SE" sz="1800" dirty="0">
                <a:solidFill>
                  <a:srgbClr val="41413E"/>
                </a:solidFill>
                <a:latin typeface="Arial"/>
                <a:cs typeface="Arial"/>
              </a:rPr>
              <a:t>sig i frågor </a:t>
            </a:r>
            <a:r>
              <a:rPr lang="sv-SE" sz="1800" spc="-5" dirty="0">
                <a:solidFill>
                  <a:srgbClr val="41413E"/>
                </a:solidFill>
                <a:latin typeface="Arial"/>
                <a:cs typeface="Arial"/>
              </a:rPr>
              <a:t>om god</a:t>
            </a:r>
            <a:r>
              <a:rPr lang="sv-SE" sz="1800" spc="-95" dirty="0">
                <a:solidFill>
                  <a:srgbClr val="41413E"/>
                </a:solidFill>
                <a:latin typeface="Arial"/>
                <a:cs typeface="Arial"/>
              </a:rPr>
              <a:t> </a:t>
            </a:r>
            <a:r>
              <a:rPr lang="sv-SE" sz="1800" dirty="0">
                <a:solidFill>
                  <a:srgbClr val="41413E"/>
                </a:solidFill>
                <a:latin typeface="Arial"/>
                <a:cs typeface="Arial"/>
              </a:rPr>
              <a:t>kommunal revisors- </a:t>
            </a:r>
            <a:r>
              <a:rPr lang="sv-SE" sz="1800" spc="-5" dirty="0">
                <a:solidFill>
                  <a:srgbClr val="41413E"/>
                </a:solidFill>
                <a:latin typeface="Arial"/>
                <a:cs typeface="Arial"/>
              </a:rPr>
              <a:t>och</a:t>
            </a:r>
            <a:r>
              <a:rPr lang="sv-SE" sz="1800" spc="-20" dirty="0">
                <a:solidFill>
                  <a:srgbClr val="41413E"/>
                </a:solidFill>
                <a:latin typeface="Arial"/>
                <a:cs typeface="Arial"/>
              </a:rPr>
              <a:t> </a:t>
            </a:r>
            <a:r>
              <a:rPr lang="sv-SE" sz="1800" dirty="0">
                <a:solidFill>
                  <a:srgbClr val="41413E"/>
                </a:solidFill>
                <a:latin typeface="Arial"/>
                <a:cs typeface="Arial"/>
              </a:rPr>
              <a:t>revisionssed.</a:t>
            </a:r>
            <a:endParaRPr lang="sv-SE" sz="1800" dirty="0">
              <a:latin typeface="Arial"/>
              <a:cs typeface="Arial"/>
            </a:endParaRPr>
          </a:p>
          <a:p>
            <a:endParaRPr lang="sv-SE" dirty="0"/>
          </a:p>
        </p:txBody>
      </p:sp>
    </p:spTree>
    <p:extLst>
      <p:ext uri="{BB962C8B-B14F-4D97-AF65-F5344CB8AC3E}">
        <p14:creationId xmlns:p14="http://schemas.microsoft.com/office/powerpoint/2010/main" val="343681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people writing on a whiteboard&#10;&#10;Description automatically generated">
            <a:extLst>
              <a:ext uri="{FF2B5EF4-FFF2-40B4-BE49-F238E27FC236}">
                <a16:creationId xmlns:a16="http://schemas.microsoft.com/office/drawing/2014/main" id="{6B2911FB-BFD2-6EBD-161E-CFEB084383E6}"/>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val="0"/>
              </a:ext>
            </a:extLst>
          </a:blip>
          <a:srcRect l="1942" r="1942"/>
          <a:stretch>
            <a:fillRect/>
          </a:stretch>
        </p:blipFill>
        <p:spPr/>
      </p:pic>
      <p:sp>
        <p:nvSpPr>
          <p:cNvPr id="3" name="Text Placeholder 2">
            <a:extLst>
              <a:ext uri="{FF2B5EF4-FFF2-40B4-BE49-F238E27FC236}">
                <a16:creationId xmlns:a16="http://schemas.microsoft.com/office/drawing/2014/main" id="{CFC6BBBE-585E-655B-5D67-F9ED0F035186}"/>
              </a:ext>
            </a:extLst>
          </p:cNvPr>
          <p:cNvSpPr>
            <a:spLocks noGrp="1"/>
          </p:cNvSpPr>
          <p:nvPr>
            <p:ph type="body" sz="quarter" idx="12"/>
          </p:nvPr>
        </p:nvSpPr>
        <p:spPr/>
        <p:txBody>
          <a:bodyPr/>
          <a:lstStyle/>
          <a:p>
            <a:r>
              <a:rPr lang="sv-SE" dirty="0"/>
              <a:t>SAMSPEL MELLAN DE FÖRTROENDEVALDA OCH DE SAKKUNNIGA</a:t>
            </a:r>
          </a:p>
        </p:txBody>
      </p:sp>
      <p:sp>
        <p:nvSpPr>
          <p:cNvPr id="4" name="Text Placeholder 3">
            <a:extLst>
              <a:ext uri="{FF2B5EF4-FFF2-40B4-BE49-F238E27FC236}">
                <a16:creationId xmlns:a16="http://schemas.microsoft.com/office/drawing/2014/main" id="{F2BAA308-DD1A-8CF0-5DA2-D631BC2E8EA2}"/>
              </a:ext>
            </a:extLst>
          </p:cNvPr>
          <p:cNvSpPr>
            <a:spLocks noGrp="1"/>
          </p:cNvSpPr>
          <p:nvPr>
            <p:ph type="body" sz="quarter" idx="14"/>
          </p:nvPr>
        </p:nvSpPr>
        <p:spPr/>
        <p:txBody>
          <a:bodyPr/>
          <a:lstStyle/>
          <a:p>
            <a:r>
              <a:rPr lang="sv-SE" dirty="0"/>
              <a:t>FOTO: THISISENGINEERING RAENG, UNSPLASH</a:t>
            </a:r>
          </a:p>
        </p:txBody>
      </p:sp>
      <p:sp>
        <p:nvSpPr>
          <p:cNvPr id="5" name="Text Placeholder 4">
            <a:extLst>
              <a:ext uri="{FF2B5EF4-FFF2-40B4-BE49-F238E27FC236}">
                <a16:creationId xmlns:a16="http://schemas.microsoft.com/office/drawing/2014/main" id="{4C1472A4-77DA-8B5C-7745-CE86EECA6DD7}"/>
              </a:ext>
            </a:extLst>
          </p:cNvPr>
          <p:cNvSpPr>
            <a:spLocks noGrp="1"/>
          </p:cNvSpPr>
          <p:nvPr>
            <p:ph type="body" sz="quarter" idx="13"/>
          </p:nvPr>
        </p:nvSpPr>
        <p:spPr/>
        <p:txBody>
          <a:bodyPr/>
          <a:lstStyle/>
          <a:p>
            <a:pPr>
              <a:lnSpc>
                <a:spcPct val="100000"/>
              </a:lnSpc>
            </a:pPr>
            <a:r>
              <a:rPr lang="sv-SE" sz="1600" dirty="0">
                <a:solidFill>
                  <a:srgbClr val="41413E"/>
                </a:solidFill>
                <a:latin typeface="Arial"/>
                <a:cs typeface="Arial"/>
              </a:rPr>
              <a:t>Enligt lag ska de förtroendevalda anlita sakkunniga biträden.</a:t>
            </a:r>
          </a:p>
          <a:p>
            <a:pPr>
              <a:lnSpc>
                <a:spcPct val="100000"/>
              </a:lnSpc>
            </a:pPr>
            <a:r>
              <a:rPr lang="sv-SE" sz="1600" dirty="0">
                <a:solidFill>
                  <a:srgbClr val="41413E"/>
                </a:solidFill>
                <a:latin typeface="Arial"/>
                <a:cs typeface="Arial"/>
              </a:rPr>
              <a:t>Oberoend</a:t>
            </a:r>
            <a:r>
              <a:rPr lang="sv-SE" sz="1600" dirty="0">
                <a:solidFill>
                  <a:srgbClr val="41413E"/>
                </a:solidFill>
                <a:cs typeface="Arial"/>
              </a:rPr>
              <a:t>e för de sakkunniga är reglerad.</a:t>
            </a:r>
            <a:endParaRPr lang="sv-SE" sz="1600" dirty="0">
              <a:solidFill>
                <a:srgbClr val="41413E"/>
              </a:solidFill>
              <a:latin typeface="Arial"/>
              <a:cs typeface="Arial"/>
            </a:endParaRPr>
          </a:p>
          <a:p>
            <a:pPr>
              <a:lnSpc>
                <a:spcPct val="100000"/>
              </a:lnSpc>
            </a:pPr>
            <a:r>
              <a:rPr lang="sv-SE" sz="1600" dirty="0">
                <a:solidFill>
                  <a:srgbClr val="41413E"/>
                </a:solidFill>
                <a:latin typeface="Arial"/>
                <a:cs typeface="Arial"/>
              </a:rPr>
              <a:t>Den nya standarden för räkenskapsrevision påverkar samspelet.</a:t>
            </a:r>
          </a:p>
        </p:txBody>
      </p:sp>
    </p:spTree>
    <p:extLst>
      <p:ext uri="{BB962C8B-B14F-4D97-AF65-F5344CB8AC3E}">
        <p14:creationId xmlns:p14="http://schemas.microsoft.com/office/powerpoint/2010/main" val="844202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4D6FDF-36A4-4EE4-8CC5-F0F21E94C056}"/>
              </a:ext>
            </a:extLst>
          </p:cNvPr>
          <p:cNvSpPr>
            <a:spLocks noGrp="1"/>
          </p:cNvSpPr>
          <p:nvPr>
            <p:ph type="ctrTitle"/>
          </p:nvPr>
        </p:nvSpPr>
        <p:spPr>
          <a:xfrm>
            <a:off x="839786" y="1013949"/>
            <a:ext cx="10512425" cy="1868717"/>
          </a:xfrm>
        </p:spPr>
        <p:txBody>
          <a:bodyPr/>
          <a:lstStyle/>
          <a:p>
            <a:br>
              <a:rPr lang="sv-SE" sz="5400" dirty="0"/>
            </a:br>
            <a:r>
              <a:rPr lang="sv-SE" sz="5400" dirty="0"/>
              <a:t> </a:t>
            </a:r>
            <a:br>
              <a:rPr lang="sv-SE" sz="2800" dirty="0"/>
            </a:br>
            <a:endParaRPr lang="sv-SE" dirty="0"/>
          </a:p>
        </p:txBody>
      </p:sp>
      <p:sp>
        <p:nvSpPr>
          <p:cNvPr id="3" name="Platshållare för text 2">
            <a:extLst>
              <a:ext uri="{FF2B5EF4-FFF2-40B4-BE49-F238E27FC236}">
                <a16:creationId xmlns:a16="http://schemas.microsoft.com/office/drawing/2014/main" id="{01F3B576-AEA6-4886-9F4B-EA2805FF32FD}"/>
              </a:ext>
            </a:extLst>
          </p:cNvPr>
          <p:cNvSpPr>
            <a:spLocks noGrp="1"/>
          </p:cNvSpPr>
          <p:nvPr>
            <p:ph type="body" sz="quarter" idx="10"/>
          </p:nvPr>
        </p:nvSpPr>
        <p:spPr/>
        <p:txBody>
          <a:bodyPr/>
          <a:lstStyle/>
          <a:p>
            <a:r>
              <a:rPr lang="sv-SE" sz="4800" dirty="0">
                <a:solidFill>
                  <a:schemeClr val="bg1"/>
                </a:solidFill>
                <a:hlinkClick r:id="rId2">
                  <a:extLst>
                    <a:ext uri="{A12FA001-AC4F-418D-AE19-62706E023703}">
                      <ahyp:hlinkClr xmlns:ahyp="http://schemas.microsoft.com/office/drawing/2018/hyperlinkcolor" val="tx"/>
                    </a:ext>
                  </a:extLst>
                </a:hlinkClick>
              </a:rPr>
              <a:t>www.skyrev.se</a:t>
            </a:r>
            <a:endParaRPr lang="sv-SE" sz="4800" dirty="0">
              <a:solidFill>
                <a:schemeClr val="bg1"/>
              </a:solidFill>
            </a:endParaRPr>
          </a:p>
        </p:txBody>
      </p:sp>
      <p:sp>
        <p:nvSpPr>
          <p:cNvPr id="4" name="Text Placeholder 2">
            <a:extLst>
              <a:ext uri="{FF2B5EF4-FFF2-40B4-BE49-F238E27FC236}">
                <a16:creationId xmlns:a16="http://schemas.microsoft.com/office/drawing/2014/main" id="{E0C73573-9FDB-4033-919D-24CA04B520EF}"/>
              </a:ext>
            </a:extLst>
          </p:cNvPr>
          <p:cNvSpPr txBox="1">
            <a:spLocks/>
          </p:cNvSpPr>
          <p:nvPr/>
        </p:nvSpPr>
        <p:spPr>
          <a:xfrm>
            <a:off x="4290410" y="2935869"/>
            <a:ext cx="3611180" cy="1079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sv-SE" sz="4000" dirty="0"/>
          </a:p>
        </p:txBody>
      </p:sp>
    </p:spTree>
    <p:extLst>
      <p:ext uri="{BB962C8B-B14F-4D97-AF65-F5344CB8AC3E}">
        <p14:creationId xmlns:p14="http://schemas.microsoft.com/office/powerpoint/2010/main" val="2229787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B0A7295-AB61-88D4-F25E-FC63B5BC0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1"/>
            <a:ext cx="12461966" cy="7846511"/>
          </a:xfrm>
          <a:prstGeom prst="rect">
            <a:avLst/>
          </a:prstGeom>
        </p:spPr>
      </p:pic>
      <p:sp>
        <p:nvSpPr>
          <p:cNvPr id="2" name="Rubrik 1"/>
          <p:cNvSpPr>
            <a:spLocks noGrp="1"/>
          </p:cNvSpPr>
          <p:nvPr>
            <p:ph type="title"/>
          </p:nvPr>
        </p:nvSpPr>
        <p:spPr>
          <a:xfrm>
            <a:off x="2115977" y="1065075"/>
            <a:ext cx="9608400" cy="1965600"/>
          </a:xfrm>
        </p:spPr>
        <p:txBody>
          <a:bodyPr/>
          <a:lstStyle/>
          <a:p>
            <a:r>
              <a:rPr lang="sv-SE" sz="3600" dirty="0"/>
              <a:t>Del 2 Revisionsprocessen</a:t>
            </a:r>
            <a:br>
              <a:rPr lang="sv-SE" sz="3600" dirty="0"/>
            </a:br>
            <a:r>
              <a:rPr lang="sv-SE" sz="3200" dirty="0"/>
              <a:t>  </a:t>
            </a:r>
            <a:r>
              <a:rPr lang="sv-SE" sz="2200" b="0" dirty="0">
                <a:solidFill>
                  <a:srgbClr val="B598FE"/>
                </a:solidFill>
              </a:rPr>
              <a:t>▪</a:t>
            </a:r>
            <a:r>
              <a:rPr lang="sv-SE" sz="2200" b="0" dirty="0">
                <a:solidFill>
                  <a:srgbClr val="BE00FA"/>
                </a:solidFill>
              </a:rPr>
              <a:t> </a:t>
            </a:r>
            <a:r>
              <a:rPr lang="sv-SE" sz="2200" b="0" dirty="0"/>
              <a:t>Principer </a:t>
            </a:r>
            <a:r>
              <a:rPr lang="sv-SE" sz="2200" b="0" dirty="0">
                <a:solidFill>
                  <a:srgbClr val="B598FE"/>
                </a:solidFill>
              </a:rPr>
              <a:t>▪</a:t>
            </a:r>
            <a:r>
              <a:rPr lang="sv-SE" sz="2200" b="0" dirty="0">
                <a:solidFill>
                  <a:srgbClr val="0099CC"/>
                </a:solidFill>
              </a:rPr>
              <a:t> </a:t>
            </a:r>
            <a:r>
              <a:rPr lang="sv-SE" sz="2200" b="0" dirty="0"/>
              <a:t>Revisionsprocessen </a:t>
            </a:r>
            <a:r>
              <a:rPr lang="sv-SE" sz="2200" b="0" dirty="0">
                <a:solidFill>
                  <a:srgbClr val="B66DFF"/>
                </a:solidFill>
              </a:rPr>
              <a:t>▪</a:t>
            </a:r>
            <a:r>
              <a:rPr lang="sv-SE" sz="2200" b="0" dirty="0">
                <a:solidFill>
                  <a:srgbClr val="0099CC"/>
                </a:solidFill>
              </a:rPr>
              <a:t> </a:t>
            </a:r>
            <a:r>
              <a:rPr lang="sv-SE" sz="2200" b="0" dirty="0"/>
              <a:t>Prövningsgrunder </a:t>
            </a:r>
            <a:r>
              <a:rPr lang="sv-SE" sz="2200" b="0" dirty="0">
                <a:solidFill>
                  <a:srgbClr val="B598FE"/>
                </a:solidFill>
              </a:rPr>
              <a:t>▪</a:t>
            </a:r>
            <a:r>
              <a:rPr lang="sv-SE" sz="2200" b="0" dirty="0"/>
              <a:t> Ansvarsprövning </a:t>
            </a:r>
            <a:r>
              <a:rPr lang="sv-SE" sz="2200" b="0" dirty="0">
                <a:solidFill>
                  <a:srgbClr val="B598FE"/>
                </a:solidFill>
              </a:rPr>
              <a:t>▪ </a:t>
            </a:r>
          </a:p>
        </p:txBody>
      </p:sp>
      <p:sp>
        <p:nvSpPr>
          <p:cNvPr id="4" name="Platshållare för text 3"/>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206739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10961710" cy="1231392"/>
          </a:xfrm>
        </p:spPr>
        <p:txBody>
          <a:bodyPr/>
          <a:lstStyle/>
          <a:p>
            <a:r>
              <a:rPr lang="sv-SE" sz="3600" dirty="0"/>
              <a:t>Grundläggande principer       </a:t>
            </a:r>
            <a:br>
              <a:rPr lang="sv-SE" sz="3600" dirty="0"/>
            </a:br>
            <a:r>
              <a:rPr lang="sv-SE" sz="3200" dirty="0"/>
              <a:t>- Revisionsprocessen</a:t>
            </a:r>
          </a:p>
        </p:txBody>
      </p:sp>
      <p:sp>
        <p:nvSpPr>
          <p:cNvPr id="3" name="Platshållare för innehåll 2"/>
          <p:cNvSpPr>
            <a:spLocks noGrp="1"/>
          </p:cNvSpPr>
          <p:nvPr>
            <p:ph idx="1"/>
          </p:nvPr>
        </p:nvSpPr>
        <p:spPr>
          <a:xfrm>
            <a:off x="796833" y="2387048"/>
            <a:ext cx="8386355" cy="4032226"/>
          </a:xfrm>
        </p:spPr>
        <p:txBody>
          <a:bodyPr>
            <a:normAutofit/>
          </a:bodyPr>
          <a:lstStyle/>
          <a:p>
            <a:pPr>
              <a:buClr>
                <a:srgbClr val="B598FE"/>
              </a:buClr>
              <a:buFont typeface="Wingdings" panose="05000000000000000000" pitchFamily="2" charset="2"/>
              <a:buChar char="§"/>
            </a:pPr>
            <a:r>
              <a:rPr lang="sv-SE" dirty="0"/>
              <a:t>Öppenhet och kommunikation</a:t>
            </a:r>
          </a:p>
          <a:p>
            <a:pPr>
              <a:buClr>
                <a:srgbClr val="B598FE"/>
              </a:buClr>
              <a:buFont typeface="Wingdings" panose="05000000000000000000" pitchFamily="2" charset="2"/>
              <a:buChar char="§"/>
            </a:pPr>
            <a:r>
              <a:rPr lang="sv-SE" dirty="0"/>
              <a:t>Ansvarsfördelning mellan förtroendevalda revisorer och sakkunniga</a:t>
            </a:r>
          </a:p>
          <a:p>
            <a:pPr>
              <a:buClr>
                <a:srgbClr val="B598FE"/>
              </a:buClr>
              <a:buFont typeface="Wingdings" panose="05000000000000000000" pitchFamily="2" charset="2"/>
              <a:buChar char="§"/>
            </a:pPr>
            <a:r>
              <a:rPr lang="sv-SE" dirty="0"/>
              <a:t>Kvalitetssäkring och dokumentation</a:t>
            </a:r>
          </a:p>
        </p:txBody>
      </p:sp>
    </p:spTree>
    <p:extLst>
      <p:ext uri="{BB962C8B-B14F-4D97-AF65-F5344CB8AC3E}">
        <p14:creationId xmlns:p14="http://schemas.microsoft.com/office/powerpoint/2010/main" val="387477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64C8C9-0099-6FCF-6754-EB4D6F8F8C72}"/>
              </a:ext>
            </a:extLst>
          </p:cNvPr>
          <p:cNvSpPr>
            <a:spLocks noGrp="1"/>
          </p:cNvSpPr>
          <p:nvPr>
            <p:ph type="title"/>
          </p:nvPr>
        </p:nvSpPr>
        <p:spPr/>
        <p:txBody>
          <a:bodyPr/>
          <a:lstStyle/>
          <a:p>
            <a:r>
              <a:rPr lang="sv-SE" dirty="0"/>
              <a:t>Revisionsdelegationen 2023-2027</a:t>
            </a:r>
          </a:p>
        </p:txBody>
      </p:sp>
      <p:sp>
        <p:nvSpPr>
          <p:cNvPr id="3" name="Platshållare för innehåll 2">
            <a:extLst>
              <a:ext uri="{FF2B5EF4-FFF2-40B4-BE49-F238E27FC236}">
                <a16:creationId xmlns:a16="http://schemas.microsoft.com/office/drawing/2014/main" id="{B9847F1F-D175-7042-3CEA-4E300A751762}"/>
              </a:ext>
            </a:extLst>
          </p:cNvPr>
          <p:cNvSpPr>
            <a:spLocks noGrp="1"/>
          </p:cNvSpPr>
          <p:nvPr>
            <p:ph sz="half" idx="1"/>
          </p:nvPr>
        </p:nvSpPr>
        <p:spPr>
          <a:xfrm>
            <a:off x="597738" y="1992053"/>
            <a:ext cx="5412738" cy="3740400"/>
          </a:xfrm>
        </p:spPr>
        <p:txBody>
          <a:bodyPr/>
          <a:lstStyle/>
          <a:p>
            <a:r>
              <a:rPr lang="sv-SE" sz="1800" dirty="0"/>
              <a:t>Ordförande: Cecilia Forss (M), Region Uppsala</a:t>
            </a:r>
          </a:p>
          <a:p>
            <a:r>
              <a:rPr lang="sv-SE" sz="1800" dirty="0"/>
              <a:t>Vice ordförande: Bert </a:t>
            </a:r>
            <a:r>
              <a:rPr lang="sv-SE" sz="1800" dirty="0" err="1"/>
              <a:t>Ölund</a:t>
            </a:r>
            <a:r>
              <a:rPr lang="sv-SE" sz="1800" dirty="0"/>
              <a:t> (S), Region Västerbotten</a:t>
            </a:r>
          </a:p>
          <a:p>
            <a:r>
              <a:rPr lang="sv-SE" sz="1800" dirty="0"/>
              <a:t>Ingrid </a:t>
            </a:r>
            <a:r>
              <a:rPr lang="sv-SE" sz="1800" dirty="0" err="1"/>
              <a:t>Lennerwald</a:t>
            </a:r>
            <a:r>
              <a:rPr lang="sv-SE" sz="1800" dirty="0"/>
              <a:t> (S), Region Skåne</a:t>
            </a:r>
          </a:p>
          <a:p>
            <a:r>
              <a:rPr lang="sv-SE" sz="1800" dirty="0"/>
              <a:t>Vivianne Nilsson (S), Västra Götalandsregionen</a:t>
            </a:r>
          </a:p>
          <a:p>
            <a:r>
              <a:rPr lang="sv-SE" sz="1800" dirty="0"/>
              <a:t>Tomas </a:t>
            </a:r>
            <a:r>
              <a:rPr lang="sv-SE" sz="1800" dirty="0" err="1"/>
              <a:t>Trossing</a:t>
            </a:r>
            <a:r>
              <a:rPr lang="sv-SE" sz="1800" dirty="0"/>
              <a:t> (SD), Kalmar kommun</a:t>
            </a:r>
          </a:p>
          <a:p>
            <a:endParaRPr lang="sv-SE" sz="1800" dirty="0"/>
          </a:p>
          <a:p>
            <a:pPr marL="30163" indent="0">
              <a:buNone/>
            </a:pPr>
            <a:endParaRPr lang="sv-SE" sz="1800" dirty="0"/>
          </a:p>
        </p:txBody>
      </p:sp>
      <p:sp>
        <p:nvSpPr>
          <p:cNvPr id="4" name="Platshållare för innehåll 3">
            <a:extLst>
              <a:ext uri="{FF2B5EF4-FFF2-40B4-BE49-F238E27FC236}">
                <a16:creationId xmlns:a16="http://schemas.microsoft.com/office/drawing/2014/main" id="{F2BB0D8B-59BC-3B0F-C586-0F1F401F0FF6}"/>
              </a:ext>
            </a:extLst>
          </p:cNvPr>
          <p:cNvSpPr>
            <a:spLocks noGrp="1"/>
          </p:cNvSpPr>
          <p:nvPr>
            <p:ph sz="half" idx="2"/>
          </p:nvPr>
        </p:nvSpPr>
        <p:spPr>
          <a:xfrm>
            <a:off x="6181525" y="1966937"/>
            <a:ext cx="6125117" cy="3740400"/>
          </a:xfrm>
        </p:spPr>
        <p:txBody>
          <a:bodyPr/>
          <a:lstStyle/>
          <a:p>
            <a:r>
              <a:rPr lang="sv-SE" sz="1800" dirty="0"/>
              <a:t>Birgitta Andersson (C), Region Västmanland</a:t>
            </a:r>
          </a:p>
          <a:p>
            <a:r>
              <a:rPr lang="sv-SE" sz="1800" dirty="0"/>
              <a:t>Marianne Ericsson (V), Region Jönköping</a:t>
            </a:r>
          </a:p>
          <a:p>
            <a:r>
              <a:rPr lang="sv-SE" sz="1800" dirty="0"/>
              <a:t>Thomas Bengtsson (MP), Stockholms stad</a:t>
            </a:r>
          </a:p>
          <a:p>
            <a:r>
              <a:rPr lang="sv-SE" sz="1800" dirty="0"/>
              <a:t>Lars-Ingvar Ljungman (M), Region Skåne</a:t>
            </a:r>
          </a:p>
          <a:p>
            <a:r>
              <a:rPr lang="sv-SE" sz="1800" dirty="0"/>
              <a:t>Annelie Sundling (KD), Öckerö kommun</a:t>
            </a:r>
          </a:p>
          <a:p>
            <a:r>
              <a:rPr lang="sv-SE" sz="1800" dirty="0"/>
              <a:t>Gun Alexandersson Malm (L), Västra Götalandsregionen</a:t>
            </a:r>
          </a:p>
          <a:p>
            <a:endParaRPr lang="sv-SE" sz="1800" dirty="0"/>
          </a:p>
        </p:txBody>
      </p:sp>
    </p:spTree>
    <p:extLst>
      <p:ext uri="{BB962C8B-B14F-4D97-AF65-F5344CB8AC3E}">
        <p14:creationId xmlns:p14="http://schemas.microsoft.com/office/powerpoint/2010/main" val="263446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604B216-CCB7-2EE5-2200-7401B7818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975" y="1378072"/>
            <a:ext cx="4787613" cy="4559014"/>
          </a:xfrm>
          <a:prstGeom prst="rect">
            <a:avLst/>
          </a:prstGeom>
        </p:spPr>
      </p:pic>
      <p:sp>
        <p:nvSpPr>
          <p:cNvPr id="4" name="textruta 3"/>
          <p:cNvSpPr txBox="1"/>
          <p:nvPr/>
        </p:nvSpPr>
        <p:spPr>
          <a:xfrm>
            <a:off x="6652553" y="1617354"/>
            <a:ext cx="5505353" cy="1569660"/>
          </a:xfrm>
          <a:prstGeom prst="rect">
            <a:avLst/>
          </a:prstGeom>
          <a:noFill/>
        </p:spPr>
        <p:txBody>
          <a:bodyPr wrap="none" rtlCol="0">
            <a:spAutoFit/>
          </a:bodyPr>
          <a:lstStyle/>
          <a:p>
            <a:pPr marL="214313" indent="-214313">
              <a:buClr>
                <a:srgbClr val="0070C0"/>
              </a:buClr>
              <a:buFont typeface="Arial" panose="020B0604020202020204" pitchFamily="34" charset="0"/>
              <a:buChar char="•"/>
            </a:pPr>
            <a:r>
              <a:rPr lang="sv-SE" sz="2400" dirty="0"/>
              <a:t>Alla nämnder/styrelse (även bolagen)</a:t>
            </a:r>
          </a:p>
          <a:p>
            <a:pPr marL="214313" indent="-214313">
              <a:buClr>
                <a:srgbClr val="0070C0"/>
              </a:buClr>
              <a:buFont typeface="Arial" panose="020B0604020202020204" pitchFamily="34" charset="0"/>
              <a:buChar char="•"/>
            </a:pPr>
            <a:r>
              <a:rPr lang="sv-SE" sz="2400" dirty="0"/>
              <a:t>Måluppfyllelse.</a:t>
            </a:r>
          </a:p>
          <a:p>
            <a:pPr marL="214313" indent="-214313">
              <a:buClr>
                <a:srgbClr val="0070C0"/>
              </a:buClr>
              <a:buFont typeface="Arial" panose="020B0604020202020204" pitchFamily="34" charset="0"/>
              <a:buChar char="•"/>
            </a:pPr>
            <a:r>
              <a:rPr lang="sv-SE" sz="2400" dirty="0"/>
              <a:t>Styrning och intern kontroll</a:t>
            </a:r>
          </a:p>
          <a:p>
            <a:endParaRPr lang="sv-SE" sz="2400" dirty="0"/>
          </a:p>
        </p:txBody>
      </p:sp>
      <p:sp>
        <p:nvSpPr>
          <p:cNvPr id="5" name="textruta 4"/>
          <p:cNvSpPr txBox="1"/>
          <p:nvPr/>
        </p:nvSpPr>
        <p:spPr>
          <a:xfrm>
            <a:off x="7560703" y="3733544"/>
            <a:ext cx="4205318" cy="1938992"/>
          </a:xfrm>
          <a:prstGeom prst="rect">
            <a:avLst/>
          </a:prstGeom>
          <a:noFill/>
        </p:spPr>
        <p:txBody>
          <a:bodyPr wrap="none" rtlCol="0">
            <a:spAutoFit/>
          </a:bodyPr>
          <a:lstStyle/>
          <a:p>
            <a:pPr marL="214313" indent="-214313">
              <a:buClr>
                <a:srgbClr val="0070C0"/>
              </a:buClr>
              <a:buFont typeface="Arial" panose="020B0604020202020204" pitchFamily="34" charset="0"/>
              <a:buChar char="•"/>
            </a:pPr>
            <a:r>
              <a:rPr lang="sv-SE" sz="2400" dirty="0"/>
              <a:t>Stora risker.</a:t>
            </a:r>
          </a:p>
          <a:p>
            <a:pPr marL="214313" indent="-214313">
              <a:buClr>
                <a:srgbClr val="0070C0"/>
              </a:buClr>
              <a:buFont typeface="Arial" panose="020B0604020202020204" pitchFamily="34" charset="0"/>
              <a:buChar char="•"/>
            </a:pPr>
            <a:r>
              <a:rPr lang="sv-SE" sz="2400" dirty="0"/>
              <a:t>Grundläggande granskning </a:t>
            </a:r>
            <a:br>
              <a:rPr lang="sv-SE" sz="2400" dirty="0"/>
            </a:br>
            <a:r>
              <a:rPr lang="sv-SE" sz="2400" dirty="0"/>
              <a:t>är otillräcklig</a:t>
            </a:r>
          </a:p>
          <a:p>
            <a:pPr marL="214313" indent="-214313">
              <a:buClr>
                <a:srgbClr val="0070C0"/>
              </a:buClr>
              <a:buFont typeface="Arial" panose="020B0604020202020204" pitchFamily="34" charset="0"/>
              <a:buChar char="•"/>
            </a:pPr>
            <a:r>
              <a:rPr lang="sv-SE" sz="2400" dirty="0"/>
              <a:t>Verksamhet, processer</a:t>
            </a:r>
          </a:p>
          <a:p>
            <a:endParaRPr lang="sv-SE" sz="2400" dirty="0"/>
          </a:p>
        </p:txBody>
      </p:sp>
      <p:sp>
        <p:nvSpPr>
          <p:cNvPr id="6" name="textruta 5"/>
          <p:cNvSpPr txBox="1"/>
          <p:nvPr/>
        </p:nvSpPr>
        <p:spPr>
          <a:xfrm>
            <a:off x="645231" y="2228102"/>
            <a:ext cx="3417318" cy="2308324"/>
          </a:xfrm>
          <a:prstGeom prst="rect">
            <a:avLst/>
          </a:prstGeom>
          <a:noFill/>
        </p:spPr>
        <p:txBody>
          <a:bodyPr wrap="square" rtlCol="0">
            <a:spAutoFit/>
          </a:bodyPr>
          <a:lstStyle/>
          <a:p>
            <a:pPr marL="214313" indent="-214313">
              <a:buClr>
                <a:srgbClr val="0070C0"/>
              </a:buClr>
              <a:buFont typeface="Arial" panose="020B0604020202020204" pitchFamily="34" charset="0"/>
              <a:buChar char="•"/>
            </a:pPr>
            <a:r>
              <a:rPr lang="sv-SE" sz="2400" dirty="0"/>
              <a:t>Rättvisande räkenskaper: Standard för kommunal räkenskapsrevision</a:t>
            </a:r>
          </a:p>
          <a:p>
            <a:pPr>
              <a:buClr>
                <a:srgbClr val="0070C0"/>
              </a:buClr>
            </a:pPr>
            <a:endParaRPr lang="sv-SE" sz="2400" dirty="0"/>
          </a:p>
        </p:txBody>
      </p:sp>
      <p:sp>
        <p:nvSpPr>
          <p:cNvPr id="7" name="Rubrik 1"/>
          <p:cNvSpPr txBox="1">
            <a:spLocks/>
          </p:cNvSpPr>
          <p:nvPr/>
        </p:nvSpPr>
        <p:spPr>
          <a:xfrm>
            <a:off x="776356" y="731514"/>
            <a:ext cx="8229600" cy="1143000"/>
          </a:xfrm>
          <a:prstGeom prst="rect">
            <a:avLst/>
          </a:prstGeom>
        </p:spPr>
        <p:txBody>
          <a:bodyPr>
            <a:normAutofit/>
          </a:bodyPr>
          <a:lstStyle>
            <a:lvl1pPr algn="l" defTabSz="914400" rtl="0" eaLnBrk="1" latinLnBrk="0" hangingPunct="1">
              <a:spcBef>
                <a:spcPct val="0"/>
              </a:spcBef>
              <a:buNone/>
              <a:defRPr sz="3100" b="1" kern="1200">
                <a:solidFill>
                  <a:schemeClr val="accent2"/>
                </a:solidFill>
                <a:latin typeface="+mj-lt"/>
                <a:ea typeface="+mj-ea"/>
                <a:cs typeface="+mj-cs"/>
              </a:defRPr>
            </a:lvl1pPr>
          </a:lstStyle>
          <a:p>
            <a:r>
              <a:rPr lang="sv-SE" sz="3600" dirty="0">
                <a:solidFill>
                  <a:schemeClr val="tx1"/>
                </a:solidFill>
              </a:rPr>
              <a:t>Årlig granskning</a:t>
            </a:r>
          </a:p>
        </p:txBody>
      </p:sp>
      <p:sp>
        <p:nvSpPr>
          <p:cNvPr id="10" name="textruta 9"/>
          <p:cNvSpPr txBox="1"/>
          <p:nvPr/>
        </p:nvSpPr>
        <p:spPr>
          <a:xfrm>
            <a:off x="776356" y="6316579"/>
            <a:ext cx="7925568" cy="338554"/>
          </a:xfrm>
          <a:prstGeom prst="rect">
            <a:avLst/>
          </a:prstGeom>
          <a:noFill/>
        </p:spPr>
        <p:txBody>
          <a:bodyPr wrap="none" rtlCol="0">
            <a:spAutoFit/>
          </a:bodyPr>
          <a:lstStyle/>
          <a:p>
            <a:r>
              <a:rPr lang="sv-SE" sz="1600" dirty="0">
                <a:solidFill>
                  <a:srgbClr val="000000"/>
                </a:solidFill>
                <a:latin typeface="Chronicle Text G1"/>
              </a:rPr>
              <a:t>Granskningen är avslutad när alla revisionsobjekt samt årsredovisningen är granskad</a:t>
            </a:r>
            <a:endParaRPr lang="sv-SE" sz="1600" dirty="0"/>
          </a:p>
        </p:txBody>
      </p:sp>
    </p:spTree>
    <p:extLst>
      <p:ext uri="{BB962C8B-B14F-4D97-AF65-F5344CB8AC3E}">
        <p14:creationId xmlns:p14="http://schemas.microsoft.com/office/powerpoint/2010/main" val="2150678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4">
            <a:extLst>
              <a:ext uri="{FF2B5EF4-FFF2-40B4-BE49-F238E27FC236}">
                <a16:creationId xmlns:a16="http://schemas.microsoft.com/office/drawing/2014/main" id="{5A69B197-CDE1-ADE2-DF85-6A82DDC4E5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354" y="1227006"/>
            <a:ext cx="5836501" cy="5136833"/>
          </a:xfrm>
          <a:noFill/>
        </p:spPr>
      </p:pic>
      <p:sp>
        <p:nvSpPr>
          <p:cNvPr id="2" name="Rubrik 1"/>
          <p:cNvSpPr>
            <a:spLocks noGrp="1"/>
          </p:cNvSpPr>
          <p:nvPr>
            <p:ph type="title"/>
          </p:nvPr>
        </p:nvSpPr>
        <p:spPr>
          <a:xfrm>
            <a:off x="638106" y="312899"/>
            <a:ext cx="9609825" cy="1231392"/>
          </a:xfrm>
        </p:spPr>
        <p:txBody>
          <a:bodyPr/>
          <a:lstStyle/>
          <a:p>
            <a:r>
              <a:rPr lang="sv-SE" sz="3600" dirty="0"/>
              <a:t>Revisionsprocessen</a:t>
            </a:r>
          </a:p>
        </p:txBody>
      </p:sp>
      <p:sp>
        <p:nvSpPr>
          <p:cNvPr id="3" name="textruta 2">
            <a:extLst>
              <a:ext uri="{FF2B5EF4-FFF2-40B4-BE49-F238E27FC236}">
                <a16:creationId xmlns:a16="http://schemas.microsoft.com/office/drawing/2014/main" id="{00E5675A-A35B-EAD3-856E-DD4228056C75}"/>
              </a:ext>
            </a:extLst>
          </p:cNvPr>
          <p:cNvSpPr txBox="1"/>
          <p:nvPr/>
        </p:nvSpPr>
        <p:spPr>
          <a:xfrm>
            <a:off x="6609806" y="1227006"/>
            <a:ext cx="2194560" cy="646331"/>
          </a:xfrm>
          <a:prstGeom prst="rect">
            <a:avLst/>
          </a:prstGeom>
          <a:noFill/>
        </p:spPr>
        <p:txBody>
          <a:bodyPr wrap="square" rtlCol="0">
            <a:spAutoFit/>
          </a:bodyPr>
          <a:lstStyle/>
          <a:p>
            <a:r>
              <a:rPr lang="sv-SE" b="1" dirty="0"/>
              <a:t>Riskanalys</a:t>
            </a:r>
          </a:p>
          <a:p>
            <a:r>
              <a:rPr lang="sv-SE" b="1" dirty="0"/>
              <a:t>Revisionsplan</a:t>
            </a:r>
          </a:p>
        </p:txBody>
      </p:sp>
      <p:sp>
        <p:nvSpPr>
          <p:cNvPr id="4" name="textruta 3">
            <a:extLst>
              <a:ext uri="{FF2B5EF4-FFF2-40B4-BE49-F238E27FC236}">
                <a16:creationId xmlns:a16="http://schemas.microsoft.com/office/drawing/2014/main" id="{F721D172-7247-CFE6-C1AF-A9DBCC21F9DE}"/>
              </a:ext>
            </a:extLst>
          </p:cNvPr>
          <p:cNvSpPr txBox="1"/>
          <p:nvPr/>
        </p:nvSpPr>
        <p:spPr>
          <a:xfrm>
            <a:off x="7759337" y="3599669"/>
            <a:ext cx="2913017" cy="2031325"/>
          </a:xfrm>
          <a:prstGeom prst="rect">
            <a:avLst/>
          </a:prstGeom>
          <a:noFill/>
        </p:spPr>
        <p:txBody>
          <a:bodyPr wrap="square" rtlCol="0">
            <a:spAutoFit/>
          </a:bodyPr>
          <a:lstStyle/>
          <a:p>
            <a:r>
              <a:rPr lang="sv-SE" b="1" dirty="0"/>
              <a:t>Revisorer ger uppdrag till sakkunniga:</a:t>
            </a:r>
          </a:p>
          <a:p>
            <a:pPr marL="285750" indent="-285750">
              <a:buFontTx/>
              <a:buChar char="-"/>
            </a:pPr>
            <a:r>
              <a:rPr lang="sv-SE" b="1" dirty="0"/>
              <a:t>Grundläggande granskning</a:t>
            </a:r>
          </a:p>
          <a:p>
            <a:pPr marL="285750" indent="-285750">
              <a:buFontTx/>
              <a:buChar char="-"/>
            </a:pPr>
            <a:r>
              <a:rPr lang="sv-SE" b="1" dirty="0"/>
              <a:t>Fördjupad granskning</a:t>
            </a:r>
          </a:p>
          <a:p>
            <a:pPr marL="285750" indent="-285750">
              <a:buFontTx/>
              <a:buChar char="-"/>
            </a:pPr>
            <a:r>
              <a:rPr lang="sv-SE" b="1" dirty="0"/>
              <a:t>Räkenskaperna enligt standard</a:t>
            </a:r>
          </a:p>
        </p:txBody>
      </p:sp>
      <p:sp>
        <p:nvSpPr>
          <p:cNvPr id="5" name="textruta 4">
            <a:extLst>
              <a:ext uri="{FF2B5EF4-FFF2-40B4-BE49-F238E27FC236}">
                <a16:creationId xmlns:a16="http://schemas.microsoft.com/office/drawing/2014/main" id="{19A96CCC-7C13-527F-D218-0177080633E6}"/>
              </a:ext>
            </a:extLst>
          </p:cNvPr>
          <p:cNvSpPr txBox="1"/>
          <p:nvPr/>
        </p:nvSpPr>
        <p:spPr>
          <a:xfrm>
            <a:off x="379011" y="4707664"/>
            <a:ext cx="3219664" cy="923330"/>
          </a:xfrm>
          <a:prstGeom prst="rect">
            <a:avLst/>
          </a:prstGeom>
          <a:noFill/>
        </p:spPr>
        <p:txBody>
          <a:bodyPr wrap="none" rtlCol="0">
            <a:spAutoFit/>
          </a:bodyPr>
          <a:lstStyle/>
          <a:p>
            <a:r>
              <a:rPr lang="sv-SE" b="1" dirty="0"/>
              <a:t>Samla ihop årets revision</a:t>
            </a:r>
          </a:p>
          <a:p>
            <a:r>
              <a:rPr lang="sv-SE" b="1" dirty="0"/>
              <a:t>Ta ställning i ansvarsfrågan</a:t>
            </a:r>
          </a:p>
          <a:p>
            <a:r>
              <a:rPr lang="sv-SE" b="1" dirty="0"/>
              <a:t>Ta fram revisionsberättelse</a:t>
            </a:r>
          </a:p>
        </p:txBody>
      </p:sp>
    </p:spTree>
    <p:extLst>
      <p:ext uri="{BB962C8B-B14F-4D97-AF65-F5344CB8AC3E}">
        <p14:creationId xmlns:p14="http://schemas.microsoft.com/office/powerpoint/2010/main" val="3005665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1398521" y="2492441"/>
            <a:ext cx="9809410" cy="4060825"/>
          </a:xfrm>
        </p:spPr>
        <p:txBody>
          <a:bodyPr/>
          <a:lstStyle/>
          <a:p>
            <a:pPr marL="0" indent="0">
              <a:buNone/>
            </a:pPr>
            <a:endParaRPr lang="sv-SE" dirty="0"/>
          </a:p>
          <a:p>
            <a:pPr marL="0" indent="0">
              <a:buNone/>
            </a:pPr>
            <a:endParaRPr lang="sv-SE" dirty="0"/>
          </a:p>
          <a:p>
            <a:pPr marL="0" indent="0">
              <a:buNone/>
            </a:pPr>
            <a:r>
              <a:rPr lang="sv-SE" sz="2400" b="1" dirty="0">
                <a:solidFill>
                  <a:schemeClr val="accent6"/>
                </a:solidFill>
              </a:rPr>
              <a:t>HÄR</a:t>
            </a:r>
            <a:r>
              <a:rPr lang="sv-SE" sz="2400" dirty="0"/>
              <a:t> är vi                                      </a:t>
            </a:r>
            <a:r>
              <a:rPr lang="sv-SE" dirty="0"/>
              <a:t>		                           </a:t>
            </a:r>
            <a:r>
              <a:rPr lang="sv-SE" sz="2400" b="1" dirty="0">
                <a:solidFill>
                  <a:schemeClr val="accent6"/>
                </a:solidFill>
              </a:rPr>
              <a:t>HIT</a:t>
            </a:r>
            <a:r>
              <a:rPr lang="sv-SE" sz="2400" dirty="0"/>
              <a:t> ska vi</a:t>
            </a:r>
          </a:p>
          <a:p>
            <a:pPr marL="0" indent="0">
              <a:buNone/>
            </a:pPr>
            <a:r>
              <a:rPr lang="sv-SE" dirty="0"/>
              <a:t>						         </a:t>
            </a:r>
            <a:r>
              <a:rPr lang="sv-SE" sz="1200" dirty="0"/>
              <a:t>	 	</a:t>
            </a:r>
            <a:br>
              <a:rPr lang="sv-SE" sz="1200" dirty="0"/>
            </a:br>
            <a:r>
              <a:rPr lang="sv-SE" sz="1200" dirty="0"/>
              <a:t>		</a:t>
            </a:r>
            <a:br>
              <a:rPr lang="sv-SE" sz="1200" dirty="0"/>
            </a:br>
            <a:r>
              <a:rPr lang="sv-SE" sz="1200" dirty="0"/>
              <a:t> 							</a:t>
            </a:r>
            <a:br>
              <a:rPr lang="sv-SE" dirty="0"/>
            </a:br>
            <a:endParaRPr lang="sv-SE" dirty="0"/>
          </a:p>
        </p:txBody>
      </p:sp>
      <p:cxnSp>
        <p:nvCxnSpPr>
          <p:cNvPr id="5" name="Rak pil 4"/>
          <p:cNvCxnSpPr/>
          <p:nvPr/>
        </p:nvCxnSpPr>
        <p:spPr>
          <a:xfrm>
            <a:off x="3149708" y="3757439"/>
            <a:ext cx="5850601" cy="4664"/>
          </a:xfrm>
          <a:prstGeom prst="straightConnector1">
            <a:avLst/>
          </a:prstGeom>
          <a:ln w="38100">
            <a:solidFill>
              <a:srgbClr val="B598FE"/>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06973" y="485007"/>
            <a:ext cx="4022104" cy="2381125"/>
          </a:xfrm>
          <a:prstGeom prst="wedgeEllipseCallout">
            <a:avLst>
              <a:gd name="adj1" fmla="val -36625"/>
              <a:gd name="adj2" fmla="val 80429"/>
            </a:avLst>
          </a:prstGeom>
          <a:noFill/>
          <a:ln>
            <a:solidFill>
              <a:srgbClr val="B598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chemeClr val="tx1"/>
                </a:solidFill>
                <a:latin typeface="MV Boli" panose="02000500030200090000" pitchFamily="2" charset="0"/>
                <a:cs typeface="MV Boli" panose="02000500030200090000" pitchFamily="2" charset="0"/>
              </a:rPr>
              <a:t>Vad kan hota eller hindra att uppdrag kan genomföras och mål kan nås och att det sker på ett säkert och avsett sätt?</a:t>
            </a:r>
          </a:p>
        </p:txBody>
      </p:sp>
      <p:sp>
        <p:nvSpPr>
          <p:cNvPr id="4" name="Dubbelvåg 3"/>
          <p:cNvSpPr/>
          <p:nvPr/>
        </p:nvSpPr>
        <p:spPr>
          <a:xfrm>
            <a:off x="9069584" y="4243271"/>
            <a:ext cx="1790448" cy="1490417"/>
          </a:xfrm>
          <a:prstGeom prst="doubleWave">
            <a:avLst/>
          </a:prstGeom>
          <a:noFill/>
          <a:ln>
            <a:solidFill>
              <a:srgbClr val="B598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MÅL BESLUT UPPDRAG</a:t>
            </a:r>
          </a:p>
          <a:p>
            <a:pPr algn="ctr"/>
            <a:r>
              <a:rPr lang="sv-SE" sz="1400" dirty="0">
                <a:solidFill>
                  <a:schemeClr val="tx1"/>
                </a:solidFill>
              </a:rPr>
              <a:t>BESTÄMMELSER</a:t>
            </a:r>
          </a:p>
          <a:p>
            <a:pPr algn="ctr"/>
            <a:r>
              <a:rPr lang="sv-SE" sz="1400" dirty="0">
                <a:solidFill>
                  <a:schemeClr val="tx1"/>
                </a:solidFill>
              </a:rPr>
              <a:t>RAMAR</a:t>
            </a:r>
          </a:p>
        </p:txBody>
      </p:sp>
      <p:sp>
        <p:nvSpPr>
          <p:cNvPr id="2" name="textruta 1"/>
          <p:cNvSpPr txBox="1"/>
          <p:nvPr/>
        </p:nvSpPr>
        <p:spPr>
          <a:xfrm>
            <a:off x="3149708" y="5733688"/>
            <a:ext cx="5583580" cy="923330"/>
          </a:xfrm>
          <a:prstGeom prst="rect">
            <a:avLst/>
          </a:prstGeom>
          <a:noFill/>
        </p:spPr>
        <p:txBody>
          <a:bodyPr wrap="none" rtlCol="0">
            <a:spAutoFit/>
          </a:bodyPr>
          <a:lstStyle/>
          <a:p>
            <a:r>
              <a:rPr lang="sv-SE" dirty="0"/>
              <a:t>Uppgiften är att bistå medborgarna med verksamhet,</a:t>
            </a:r>
            <a:br>
              <a:rPr lang="sv-SE" dirty="0"/>
            </a:br>
            <a:r>
              <a:rPr lang="sv-SE" dirty="0"/>
              <a:t>service och stöd, infrastruktur och säkerhet. </a:t>
            </a:r>
          </a:p>
          <a:p>
            <a:r>
              <a:rPr lang="sv-SE" dirty="0"/>
              <a:t> </a:t>
            </a:r>
          </a:p>
        </p:txBody>
      </p:sp>
      <p:sp>
        <p:nvSpPr>
          <p:cNvPr id="6" name="textruta 5"/>
          <p:cNvSpPr txBox="1"/>
          <p:nvPr/>
        </p:nvSpPr>
        <p:spPr>
          <a:xfrm>
            <a:off x="8906717" y="1440609"/>
            <a:ext cx="2864887" cy="1477328"/>
          </a:xfrm>
          <a:prstGeom prst="rect">
            <a:avLst/>
          </a:prstGeom>
          <a:noFill/>
        </p:spPr>
        <p:txBody>
          <a:bodyPr wrap="none" rtlCol="0">
            <a:spAutoFit/>
          </a:bodyPr>
          <a:lstStyle/>
          <a:p>
            <a:r>
              <a:rPr lang="sv-SE" b="1" dirty="0">
                <a:solidFill>
                  <a:srgbClr val="B66DFF"/>
                </a:solidFill>
              </a:rPr>
              <a:t>Risker</a:t>
            </a:r>
            <a:r>
              <a:rPr lang="sv-SE" dirty="0"/>
              <a:t> är händelser eller </a:t>
            </a:r>
            <a:br>
              <a:rPr lang="sv-SE" dirty="0"/>
            </a:br>
            <a:r>
              <a:rPr lang="sv-SE" dirty="0"/>
              <a:t>företeelser som äventyrar </a:t>
            </a:r>
            <a:br>
              <a:rPr lang="sv-SE" dirty="0"/>
            </a:br>
            <a:r>
              <a:rPr lang="sv-SE" dirty="0"/>
              <a:t>möjligheten att utföra </a:t>
            </a:r>
            <a:br>
              <a:rPr lang="sv-SE" dirty="0"/>
            </a:br>
            <a:r>
              <a:rPr lang="sv-SE" dirty="0"/>
              <a:t>uppgiften. </a:t>
            </a:r>
          </a:p>
          <a:p>
            <a:endParaRPr lang="sv-SE" dirty="0"/>
          </a:p>
        </p:txBody>
      </p:sp>
      <p:sp>
        <p:nvSpPr>
          <p:cNvPr id="9" name="Rubrik 1"/>
          <p:cNvSpPr txBox="1">
            <a:spLocks/>
          </p:cNvSpPr>
          <p:nvPr/>
        </p:nvSpPr>
        <p:spPr>
          <a:xfrm>
            <a:off x="685562" y="466406"/>
            <a:ext cx="9609825" cy="700701"/>
          </a:xfrm>
          <a:prstGeom prst="rect">
            <a:avLst/>
          </a:prstGeom>
        </p:spPr>
        <p:txBody>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3200" dirty="0"/>
              <a:t>Relevanta risker</a:t>
            </a:r>
          </a:p>
        </p:txBody>
      </p:sp>
    </p:spTree>
    <p:extLst>
      <p:ext uri="{BB962C8B-B14F-4D97-AF65-F5344CB8AC3E}">
        <p14:creationId xmlns:p14="http://schemas.microsoft.com/office/powerpoint/2010/main" val="96945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7AB007-6570-8F9C-3592-C365246D07AC}"/>
              </a:ext>
            </a:extLst>
          </p:cNvPr>
          <p:cNvSpPr>
            <a:spLocks noGrp="1"/>
          </p:cNvSpPr>
          <p:nvPr>
            <p:ph type="title"/>
          </p:nvPr>
        </p:nvSpPr>
        <p:spPr/>
        <p:txBody>
          <a:bodyPr/>
          <a:lstStyle/>
          <a:p>
            <a:r>
              <a:rPr lang="sv-SE" sz="3600" dirty="0"/>
              <a:t>Riskanalys</a:t>
            </a:r>
            <a:br>
              <a:rPr lang="sv-SE" sz="3600" dirty="0"/>
            </a:br>
            <a:br>
              <a:rPr lang="sv-SE" sz="3600" dirty="0"/>
            </a:br>
            <a:r>
              <a:rPr lang="sv-SE" sz="3600" dirty="0"/>
              <a:t>Bedöma </a:t>
            </a:r>
            <a:br>
              <a:rPr lang="sv-SE" sz="3600" dirty="0"/>
            </a:br>
            <a:r>
              <a:rPr lang="sv-SE" sz="3600" dirty="0"/>
              <a:t>väsentlighet</a:t>
            </a:r>
          </a:p>
        </p:txBody>
      </p:sp>
      <p:pic>
        <p:nvPicPr>
          <p:cNvPr id="5" name="Platshållare för innehåll 4">
            <a:extLst>
              <a:ext uri="{FF2B5EF4-FFF2-40B4-BE49-F238E27FC236}">
                <a16:creationId xmlns:a16="http://schemas.microsoft.com/office/drawing/2014/main" id="{64F1B811-4148-CA29-E9B9-667651F8B3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5792" y="-150224"/>
            <a:ext cx="7158447" cy="7158447"/>
          </a:xfrm>
        </p:spPr>
      </p:pic>
    </p:spTree>
    <p:extLst>
      <p:ext uri="{BB962C8B-B14F-4D97-AF65-F5344CB8AC3E}">
        <p14:creationId xmlns:p14="http://schemas.microsoft.com/office/powerpoint/2010/main" val="2975038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65E4C0-12D5-4071-A7FB-BF2AFA604CE0}"/>
              </a:ext>
            </a:extLst>
          </p:cNvPr>
          <p:cNvSpPr>
            <a:spLocks noGrp="1"/>
          </p:cNvSpPr>
          <p:nvPr>
            <p:ph type="title"/>
          </p:nvPr>
        </p:nvSpPr>
        <p:spPr>
          <a:xfrm>
            <a:off x="664230" y="624199"/>
            <a:ext cx="11144593" cy="1231392"/>
          </a:xfrm>
        </p:spPr>
        <p:txBody>
          <a:bodyPr anchor="t">
            <a:normAutofit fontScale="90000"/>
          </a:bodyPr>
          <a:lstStyle/>
          <a:p>
            <a:r>
              <a:rPr lang="sv-SE" sz="2000" i="1" dirty="0"/>
              <a:t>Delårsrapport och årsredovisning</a:t>
            </a:r>
            <a:br>
              <a:rPr lang="sv-SE" dirty="0"/>
            </a:br>
            <a:r>
              <a:rPr lang="sv-SE" dirty="0"/>
              <a:t>Standard för kommunal räkenskapsrevision</a:t>
            </a:r>
          </a:p>
        </p:txBody>
      </p:sp>
      <p:graphicFrame>
        <p:nvGraphicFramePr>
          <p:cNvPr id="5" name="Platshållare för innehåll 1">
            <a:extLst>
              <a:ext uri="{FF2B5EF4-FFF2-40B4-BE49-F238E27FC236}">
                <a16:creationId xmlns:a16="http://schemas.microsoft.com/office/drawing/2014/main" id="{FD32098D-DA81-1039-53A8-B9989866FB42}"/>
              </a:ext>
            </a:extLst>
          </p:cNvPr>
          <p:cNvGraphicFramePr>
            <a:graphicFrameLocks noGrp="1"/>
          </p:cNvGraphicFramePr>
          <p:nvPr>
            <p:ph idx="1"/>
            <p:extLst>
              <p:ext uri="{D42A27DB-BD31-4B8C-83A1-F6EECF244321}">
                <p14:modId xmlns:p14="http://schemas.microsoft.com/office/powerpoint/2010/main" val="3016716734"/>
              </p:ext>
            </p:extLst>
          </p:nvPr>
        </p:nvGraphicFramePr>
        <p:xfrm>
          <a:off x="781798" y="1959626"/>
          <a:ext cx="9609825" cy="3738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6120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Samla ihop årets revision i Revisionsberättelsen</a:t>
            </a:r>
          </a:p>
        </p:txBody>
      </p:sp>
      <p:sp>
        <p:nvSpPr>
          <p:cNvPr id="3" name="Platshållare för innehåll 2"/>
          <p:cNvSpPr>
            <a:spLocks noGrp="1"/>
          </p:cNvSpPr>
          <p:nvPr>
            <p:ph idx="1"/>
          </p:nvPr>
        </p:nvSpPr>
        <p:spPr>
          <a:xfrm>
            <a:off x="664232" y="2119337"/>
            <a:ext cx="9609825" cy="3738598"/>
          </a:xfrm>
        </p:spPr>
        <p:txBody>
          <a:bodyPr/>
          <a:lstStyle/>
          <a:p>
            <a:pPr>
              <a:buClr>
                <a:srgbClr val="B598FE"/>
              </a:buClr>
              <a:buFont typeface="Wingdings" panose="05000000000000000000" pitchFamily="2" charset="2"/>
              <a:buChar char="§"/>
            </a:pPr>
            <a:r>
              <a:rPr lang="sv-SE" dirty="0"/>
              <a:t>Redogör för resultatet av granskningen</a:t>
            </a:r>
          </a:p>
          <a:p>
            <a:pPr>
              <a:buClr>
                <a:srgbClr val="B598FE"/>
              </a:buClr>
              <a:buFont typeface="Wingdings" panose="05000000000000000000" pitchFamily="2" charset="2"/>
              <a:buChar char="§"/>
            </a:pPr>
            <a:r>
              <a:rPr lang="sv-SE" dirty="0"/>
              <a:t>Uttalanden om</a:t>
            </a:r>
            <a:br>
              <a:rPr lang="sv-SE" dirty="0"/>
            </a:br>
            <a:r>
              <a:rPr lang="sv-SE" dirty="0"/>
              <a:t>- årsredovisningen</a:t>
            </a:r>
            <a:br>
              <a:rPr lang="sv-SE" dirty="0"/>
            </a:br>
            <a:r>
              <a:rPr lang="sv-SE" dirty="0"/>
              <a:t>- resultatet</a:t>
            </a:r>
            <a:br>
              <a:rPr lang="sv-SE" dirty="0"/>
            </a:br>
            <a:r>
              <a:rPr lang="sv-SE" dirty="0"/>
              <a:t>- ansvarstagandet (tillstyrka/avstyrka)</a:t>
            </a:r>
          </a:p>
          <a:p>
            <a:pPr>
              <a:buClr>
                <a:srgbClr val="B598FE"/>
              </a:buClr>
              <a:buFont typeface="Wingdings" panose="05000000000000000000" pitchFamily="2" charset="2"/>
              <a:buChar char="§"/>
            </a:pPr>
            <a:r>
              <a:rPr lang="sv-SE" dirty="0"/>
              <a:t>Ge eventuell anmärkning</a:t>
            </a:r>
          </a:p>
          <a:p>
            <a:pPr marL="30163" indent="0">
              <a:buClr>
                <a:srgbClr val="B598FE"/>
              </a:buClr>
              <a:buNone/>
            </a:pPr>
            <a:endParaRPr lang="sv-SE" dirty="0"/>
          </a:p>
        </p:txBody>
      </p:sp>
      <p:sp>
        <p:nvSpPr>
          <p:cNvPr id="4" name="textruta 3"/>
          <p:cNvSpPr txBox="1"/>
          <p:nvPr/>
        </p:nvSpPr>
        <p:spPr>
          <a:xfrm>
            <a:off x="7249886" y="2505670"/>
            <a:ext cx="4674095" cy="923330"/>
          </a:xfrm>
          <a:prstGeom prst="rect">
            <a:avLst/>
          </a:prstGeom>
          <a:noFill/>
          <a:ln w="28575">
            <a:solidFill>
              <a:srgbClr val="B598FE"/>
            </a:solidFill>
          </a:ln>
        </p:spPr>
        <p:txBody>
          <a:bodyPr wrap="square" rtlCol="0">
            <a:spAutoFit/>
          </a:bodyPr>
          <a:lstStyle/>
          <a:p>
            <a:r>
              <a:rPr lang="sv-SE" dirty="0"/>
              <a:t>Förlagor till revisionsberättelser,</a:t>
            </a:r>
            <a:br>
              <a:rPr lang="sv-SE" dirty="0"/>
            </a:br>
            <a:r>
              <a:rPr lang="sv-SE" dirty="0"/>
              <a:t>granskningsrapporter mm finns på www.skr.se</a:t>
            </a:r>
          </a:p>
        </p:txBody>
      </p:sp>
      <p:sp>
        <p:nvSpPr>
          <p:cNvPr id="5" name="textruta 4">
            <a:extLst>
              <a:ext uri="{FF2B5EF4-FFF2-40B4-BE49-F238E27FC236}">
                <a16:creationId xmlns:a16="http://schemas.microsoft.com/office/drawing/2014/main" id="{BE417BAA-02F2-F45C-A3AD-758556B55A4D}"/>
              </a:ext>
            </a:extLst>
          </p:cNvPr>
          <p:cNvSpPr txBox="1"/>
          <p:nvPr/>
        </p:nvSpPr>
        <p:spPr>
          <a:xfrm>
            <a:off x="7249885" y="3828676"/>
            <a:ext cx="4674095" cy="369332"/>
          </a:xfrm>
          <a:prstGeom prst="rect">
            <a:avLst/>
          </a:prstGeom>
          <a:noFill/>
          <a:ln w="28575">
            <a:solidFill>
              <a:srgbClr val="B598FE"/>
            </a:solidFill>
          </a:ln>
        </p:spPr>
        <p:txBody>
          <a:bodyPr wrap="square" rtlCol="0">
            <a:spAutoFit/>
          </a:bodyPr>
          <a:lstStyle/>
          <a:p>
            <a:r>
              <a:rPr lang="sv-SE" dirty="0"/>
              <a:t>Grunder till kritik: se God revisionssed 2022</a:t>
            </a:r>
          </a:p>
        </p:txBody>
      </p:sp>
    </p:spTree>
    <p:extLst>
      <p:ext uri="{BB962C8B-B14F-4D97-AF65-F5344CB8AC3E}">
        <p14:creationId xmlns:p14="http://schemas.microsoft.com/office/powerpoint/2010/main" val="1323920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976202"/>
            <a:ext cx="9609825" cy="1231392"/>
          </a:xfrm>
        </p:spPr>
        <p:txBody>
          <a:bodyPr/>
          <a:lstStyle/>
          <a:p>
            <a:r>
              <a:rPr lang="sv-SE" sz="4000" dirty="0"/>
              <a:t>Fullmäktiges ansvarsprövning</a:t>
            </a:r>
          </a:p>
        </p:txBody>
      </p:sp>
      <p:sp>
        <p:nvSpPr>
          <p:cNvPr id="3" name="Platshållare för innehåll 2"/>
          <p:cNvSpPr>
            <a:spLocks noGrp="1"/>
          </p:cNvSpPr>
          <p:nvPr>
            <p:ph idx="1"/>
          </p:nvPr>
        </p:nvSpPr>
        <p:spPr>
          <a:xfrm>
            <a:off x="664232" y="1934551"/>
            <a:ext cx="12045928" cy="3738598"/>
          </a:xfrm>
        </p:spPr>
        <p:txBody>
          <a:bodyPr/>
          <a:lstStyle/>
          <a:p>
            <a:pPr>
              <a:buClr>
                <a:srgbClr val="C00000"/>
              </a:buClr>
              <a:buFont typeface="Wingdings" panose="05000000000000000000" pitchFamily="2" charset="2"/>
              <a:buChar char="§"/>
            </a:pPr>
            <a:r>
              <a:rPr lang="sv-SE" b="1" dirty="0"/>
              <a:t> Fullmäktige ska</a:t>
            </a:r>
            <a:br>
              <a:rPr lang="sv-SE" dirty="0"/>
            </a:br>
            <a:r>
              <a:rPr lang="sv-SE" dirty="0"/>
              <a:t>- bevilja eller vägra ansvarsfrihet årligen</a:t>
            </a:r>
            <a:br>
              <a:rPr lang="sv-SE" dirty="0"/>
            </a:br>
            <a:r>
              <a:rPr lang="sv-SE" dirty="0"/>
              <a:t>- ta egen ställning till anmärkning från revisorerna</a:t>
            </a:r>
            <a:br>
              <a:rPr lang="sv-SE" dirty="0"/>
            </a:br>
            <a:r>
              <a:rPr lang="sv-SE" dirty="0"/>
              <a:t>- inhämta förklaring vid anmärkning/avstyrkt från revisorerna</a:t>
            </a:r>
            <a:br>
              <a:rPr lang="sv-SE" dirty="0"/>
            </a:br>
            <a:r>
              <a:rPr lang="sv-SE" dirty="0"/>
              <a:t>- motivera sina beslut skriftligen i protokollet</a:t>
            </a:r>
            <a:br>
              <a:rPr lang="sv-SE" sz="2000" dirty="0"/>
            </a:br>
            <a:endParaRPr lang="sv-SE" sz="2000" dirty="0"/>
          </a:p>
          <a:p>
            <a:pPr>
              <a:buClr>
                <a:srgbClr val="C00000"/>
              </a:buClr>
              <a:buFont typeface="Wingdings" panose="05000000000000000000" pitchFamily="2" charset="2"/>
              <a:buChar char="§"/>
            </a:pPr>
            <a:r>
              <a:rPr lang="sv-SE" b="1" dirty="0"/>
              <a:t> Fullmäktige kan</a:t>
            </a:r>
            <a:br>
              <a:rPr lang="sv-SE" dirty="0"/>
            </a:br>
            <a:r>
              <a:rPr lang="sv-SE" dirty="0"/>
              <a:t>- rikta anmärkning eller vägra ansvarsfrihet självmant</a:t>
            </a:r>
            <a:br>
              <a:rPr lang="sv-SE" dirty="0"/>
            </a:br>
            <a:r>
              <a:rPr lang="sv-SE" dirty="0"/>
              <a:t>- återkalla uppdrag om ansvarsfrihet vägrats</a:t>
            </a:r>
            <a:br>
              <a:rPr lang="sv-SE" dirty="0"/>
            </a:br>
            <a:r>
              <a:rPr lang="sv-SE" dirty="0"/>
              <a:t>- väcka skadeståndstalan (-”-)</a:t>
            </a:r>
            <a:br>
              <a:rPr lang="sv-SE" sz="2000" dirty="0"/>
            </a:br>
            <a:endParaRPr lang="sv-SE" sz="2000" dirty="0"/>
          </a:p>
        </p:txBody>
      </p:sp>
      <p:pic>
        <p:nvPicPr>
          <p:cNvPr id="9218" name="Picture 2" descr="Gavel, Hammare, Bedöma, Rättvisa, Domstol, Lag">
            <a:extLst>
              <a:ext uri="{FF2B5EF4-FFF2-40B4-BE49-F238E27FC236}">
                <a16:creationId xmlns:a16="http://schemas.microsoft.com/office/drawing/2014/main" id="{9C71BC15-303A-6BDB-5DFD-C6593F0EF85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12688" y="704452"/>
            <a:ext cx="2605346" cy="17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26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E8FB26D-821F-0F89-83CB-CF63D309F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 y="-513567"/>
            <a:ext cx="12200754" cy="8710706"/>
          </a:xfrm>
          <a:prstGeom prst="rect">
            <a:avLst/>
          </a:prstGeom>
        </p:spPr>
      </p:pic>
      <p:sp>
        <p:nvSpPr>
          <p:cNvPr id="5" name="Rubrik 1">
            <a:extLst>
              <a:ext uri="{FF2B5EF4-FFF2-40B4-BE49-F238E27FC236}">
                <a16:creationId xmlns:a16="http://schemas.microsoft.com/office/drawing/2014/main" id="{DF4BE587-427C-3B43-54C4-A742BFDF8EAC}"/>
              </a:ext>
            </a:extLst>
          </p:cNvPr>
          <p:cNvSpPr>
            <a:spLocks noGrp="1"/>
          </p:cNvSpPr>
          <p:nvPr>
            <p:ph type="title"/>
          </p:nvPr>
        </p:nvSpPr>
        <p:spPr>
          <a:xfrm>
            <a:off x="2805668" y="558256"/>
            <a:ext cx="9608400" cy="1965600"/>
          </a:xfrm>
        </p:spPr>
        <p:txBody>
          <a:bodyPr/>
          <a:lstStyle/>
          <a:p>
            <a:pPr algn="ctr"/>
            <a:r>
              <a:rPr lang="sv-SE" sz="3600" dirty="0"/>
              <a:t>Del 3 Revisorernas förhållningssätt och arbetsformer</a:t>
            </a:r>
            <a:br>
              <a:rPr lang="sv-SE" sz="3200" dirty="0"/>
            </a:br>
            <a:r>
              <a:rPr lang="sv-SE" sz="3200" dirty="0">
                <a:solidFill>
                  <a:srgbClr val="579BFF"/>
                </a:solidFill>
              </a:rPr>
              <a:t> </a:t>
            </a:r>
            <a:r>
              <a:rPr lang="sv-SE" sz="2200" b="0" dirty="0">
                <a:solidFill>
                  <a:srgbClr val="579BFF"/>
                </a:solidFill>
              </a:rPr>
              <a:t>▪</a:t>
            </a:r>
            <a:r>
              <a:rPr lang="sv-SE" sz="2200" b="0" dirty="0">
                <a:solidFill>
                  <a:srgbClr val="6369DB"/>
                </a:solidFill>
              </a:rPr>
              <a:t> </a:t>
            </a:r>
            <a:r>
              <a:rPr lang="sv-SE" sz="2200" b="0" dirty="0"/>
              <a:t>Arbetsformer</a:t>
            </a:r>
            <a:r>
              <a:rPr lang="sv-SE" sz="2200" dirty="0">
                <a:solidFill>
                  <a:srgbClr val="6369DB"/>
                </a:solidFill>
              </a:rPr>
              <a:t> </a:t>
            </a:r>
            <a:r>
              <a:rPr lang="sv-SE" sz="2200" b="0" dirty="0">
                <a:solidFill>
                  <a:srgbClr val="579BFF"/>
                </a:solidFill>
              </a:rPr>
              <a:t>▪</a:t>
            </a:r>
            <a:r>
              <a:rPr lang="sv-SE" sz="2200" b="0" dirty="0">
                <a:solidFill>
                  <a:srgbClr val="0099CC"/>
                </a:solidFill>
              </a:rPr>
              <a:t> </a:t>
            </a:r>
            <a:r>
              <a:rPr lang="sv-SE" sz="2200" b="0" dirty="0"/>
              <a:t>Oberoende </a:t>
            </a:r>
            <a:r>
              <a:rPr lang="sv-SE" sz="2200" b="0" dirty="0">
                <a:solidFill>
                  <a:srgbClr val="579BFF"/>
                </a:solidFill>
              </a:rPr>
              <a:t>▪</a:t>
            </a:r>
            <a:r>
              <a:rPr lang="sv-SE" sz="2200" b="0" dirty="0">
                <a:solidFill>
                  <a:srgbClr val="0099CC"/>
                </a:solidFill>
              </a:rPr>
              <a:t> </a:t>
            </a:r>
            <a:r>
              <a:rPr lang="sv-SE" sz="2200" b="0" dirty="0"/>
              <a:t>Kommunikation</a:t>
            </a:r>
          </a:p>
        </p:txBody>
      </p:sp>
    </p:spTree>
    <p:extLst>
      <p:ext uri="{BB962C8B-B14F-4D97-AF65-F5344CB8AC3E}">
        <p14:creationId xmlns:p14="http://schemas.microsoft.com/office/powerpoint/2010/main" val="416132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9609825" cy="1231392"/>
          </a:xfrm>
        </p:spPr>
        <p:txBody>
          <a:bodyPr anchor="t">
            <a:normAutofit/>
          </a:bodyPr>
          <a:lstStyle/>
          <a:p>
            <a:r>
              <a:rPr lang="sv-SE" dirty="0"/>
              <a:t>Revisorernas arbetsformer</a:t>
            </a:r>
          </a:p>
        </p:txBody>
      </p:sp>
      <p:graphicFrame>
        <p:nvGraphicFramePr>
          <p:cNvPr id="5" name="Platshållare för innehåll 2">
            <a:extLst>
              <a:ext uri="{FF2B5EF4-FFF2-40B4-BE49-F238E27FC236}">
                <a16:creationId xmlns:a16="http://schemas.microsoft.com/office/drawing/2014/main" id="{D01CE468-B0CC-7A22-A3F6-CC20C559FE40}"/>
              </a:ext>
            </a:extLst>
          </p:cNvPr>
          <p:cNvGraphicFramePr>
            <a:graphicFrameLocks noGrp="1"/>
          </p:cNvGraphicFramePr>
          <p:nvPr>
            <p:ph idx="1"/>
            <p:extLst>
              <p:ext uri="{D42A27DB-BD31-4B8C-83A1-F6EECF244321}">
                <p14:modId xmlns:p14="http://schemas.microsoft.com/office/powerpoint/2010/main" val="3147351074"/>
              </p:ext>
            </p:extLst>
          </p:nvPr>
        </p:nvGraphicFramePr>
        <p:xfrm>
          <a:off x="664232" y="2495203"/>
          <a:ext cx="10064728" cy="3738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775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691959"/>
            <a:ext cx="9609825" cy="1231392"/>
          </a:xfrm>
        </p:spPr>
        <p:txBody>
          <a:bodyPr/>
          <a:lstStyle/>
          <a:p>
            <a:r>
              <a:rPr lang="sv-SE" sz="3600" dirty="0"/>
              <a:t>Oberoendet är centralt</a:t>
            </a:r>
          </a:p>
        </p:txBody>
      </p:sp>
      <p:sp>
        <p:nvSpPr>
          <p:cNvPr id="3" name="Platshållare för innehåll 3"/>
          <p:cNvSpPr txBox="1">
            <a:spLocks/>
          </p:cNvSpPr>
          <p:nvPr/>
        </p:nvSpPr>
        <p:spPr>
          <a:xfrm>
            <a:off x="664233" y="1923350"/>
            <a:ext cx="5123919" cy="3654490"/>
          </a:xfrm>
          <a:prstGeom prst="roundRect">
            <a:avLst/>
          </a:prstGeom>
          <a:solidFill>
            <a:srgbClr val="FFC5D8"/>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342900" indent="-342900" algn="l" defTabSz="914400" rtl="0" eaLnBrk="1" latinLnBrk="0" hangingPunct="1">
              <a:spcBef>
                <a:spcPct val="20000"/>
              </a:spcBef>
              <a:buFont typeface="Wingdings" pitchFamily="2" charset="2"/>
              <a:buChar char="§"/>
              <a:defRPr sz="2100" kern="1200">
                <a:solidFill>
                  <a:schemeClr val="lt1"/>
                </a:solidFill>
                <a:latin typeface="+mn-lt"/>
                <a:ea typeface="+mn-ea"/>
                <a:cs typeface="+mn-cs"/>
              </a:defRPr>
            </a:lvl1pPr>
            <a:lvl2pPr marL="742950" indent="-285750" algn="l" defTabSz="914400" rtl="0" eaLnBrk="1" latinLnBrk="0" hangingPunct="1">
              <a:spcBef>
                <a:spcPct val="20000"/>
              </a:spcBef>
              <a:buFont typeface="Verdana"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None/>
              <a:defRPr/>
            </a:pPr>
            <a:br>
              <a:rPr lang="sv-SE" sz="3200" i="1" dirty="0">
                <a:solidFill>
                  <a:schemeClr val="tx1"/>
                </a:solidFill>
                <a:latin typeface="Georgia" panose="02040502050405020303" pitchFamily="18" charset="0"/>
              </a:rPr>
            </a:br>
            <a:br>
              <a:rPr lang="sv-SE" sz="3200" i="1" dirty="0">
                <a:solidFill>
                  <a:schemeClr val="tx1"/>
                </a:solidFill>
                <a:latin typeface="Georgia" panose="02040502050405020303" pitchFamily="18" charset="0"/>
              </a:rPr>
            </a:br>
            <a:r>
              <a:rPr lang="sv-SE" sz="3200" i="1" dirty="0">
                <a:solidFill>
                  <a:schemeClr val="tx1"/>
                </a:solidFill>
                <a:latin typeface="Georgia" panose="02040502050405020303" pitchFamily="18" charset="0"/>
              </a:rPr>
              <a:t>Oberoende innebär att stå fri gentemot den som granskas samt att självständigt och objektivt granska och pröva.</a:t>
            </a:r>
          </a:p>
          <a:p>
            <a:pPr>
              <a:buNone/>
              <a:defRPr/>
            </a:pPr>
            <a:br>
              <a:rPr lang="sv-SE" sz="3200" i="1" dirty="0">
                <a:solidFill>
                  <a:schemeClr val="tx1"/>
                </a:solidFill>
                <a:latin typeface="Georgia" panose="02040502050405020303" pitchFamily="18" charset="0"/>
              </a:rPr>
            </a:br>
            <a:endParaRPr lang="sv-SE" sz="3200" i="1" dirty="0">
              <a:solidFill>
                <a:schemeClr val="tx1"/>
              </a:solidFill>
              <a:latin typeface="Georgia" panose="02040502050405020303" pitchFamily="18" charset="0"/>
            </a:endParaRPr>
          </a:p>
        </p:txBody>
      </p:sp>
      <p:sp>
        <p:nvSpPr>
          <p:cNvPr id="4" name="textruta 3"/>
          <p:cNvSpPr txBox="1"/>
          <p:nvPr/>
        </p:nvSpPr>
        <p:spPr>
          <a:xfrm>
            <a:off x="5788152" y="2268054"/>
            <a:ext cx="5458967" cy="2677656"/>
          </a:xfrm>
          <a:prstGeom prst="rect">
            <a:avLst/>
          </a:prstGeom>
          <a:noFill/>
        </p:spPr>
        <p:txBody>
          <a:bodyPr wrap="square" rtlCol="0">
            <a:spAutoFit/>
          </a:bodyPr>
          <a:lstStyle/>
          <a:p>
            <a:pPr marL="285750" indent="-285750">
              <a:buClr>
                <a:srgbClr val="FF6699"/>
              </a:buClr>
              <a:buFont typeface="Wingdings" panose="05000000000000000000" pitchFamily="2" charset="2"/>
              <a:buChar char="§"/>
            </a:pPr>
            <a:r>
              <a:rPr lang="sv-SE" sz="2400" dirty="0"/>
              <a:t>Oberoendet säkras av ett antal regler.</a:t>
            </a:r>
            <a:br>
              <a:rPr lang="sv-SE" sz="2400" dirty="0"/>
            </a:br>
            <a:endParaRPr lang="sv-SE" sz="2400" dirty="0"/>
          </a:p>
          <a:p>
            <a:pPr marL="285750" indent="-285750">
              <a:buClr>
                <a:srgbClr val="FF6699"/>
              </a:buClr>
              <a:buFont typeface="Wingdings" panose="05000000000000000000" pitchFamily="2" charset="2"/>
              <a:buChar char="§"/>
            </a:pPr>
            <a:r>
              <a:rPr lang="sv-SE" sz="2400" dirty="0"/>
              <a:t>M</a:t>
            </a:r>
            <a:r>
              <a:rPr lang="sv-SE" sz="2400" dirty="0">
                <a:solidFill>
                  <a:srgbClr val="000000"/>
                </a:solidFill>
              </a:rPr>
              <a:t>ed sitt förhållningssätt och sina arbetsformer upprätthåller och synliggör revisorerna sitt oberoende i praktiken. </a:t>
            </a:r>
          </a:p>
        </p:txBody>
      </p:sp>
    </p:spTree>
    <p:extLst>
      <p:ext uri="{BB962C8B-B14F-4D97-AF65-F5344CB8AC3E}">
        <p14:creationId xmlns:p14="http://schemas.microsoft.com/office/powerpoint/2010/main" val="299304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586A8DE-1C1B-499C-BEF2-55EFA85C3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66" y="-814896"/>
            <a:ext cx="12579532" cy="8981134"/>
          </a:xfrm>
          <a:prstGeom prst="rect">
            <a:avLst/>
          </a:prstGeom>
        </p:spPr>
      </p:pic>
      <p:sp>
        <p:nvSpPr>
          <p:cNvPr id="2" name="Rubrik 1"/>
          <p:cNvSpPr>
            <a:spLocks noGrp="1"/>
          </p:cNvSpPr>
          <p:nvPr>
            <p:ph type="title"/>
          </p:nvPr>
        </p:nvSpPr>
        <p:spPr>
          <a:xfrm>
            <a:off x="1580399" y="2563920"/>
            <a:ext cx="9771395" cy="1965600"/>
          </a:xfrm>
        </p:spPr>
        <p:txBody>
          <a:bodyPr/>
          <a:lstStyle/>
          <a:p>
            <a:r>
              <a:rPr lang="sv-SE" sz="3600" dirty="0"/>
              <a:t>Del 1 Revision i kommuner och regioner </a:t>
            </a:r>
            <a:br>
              <a:rPr lang="sv-SE" sz="3200" dirty="0"/>
            </a:br>
            <a:r>
              <a:rPr lang="sv-SE" sz="3200" dirty="0"/>
              <a:t>  </a:t>
            </a:r>
            <a:r>
              <a:rPr lang="sv-SE" sz="2200" b="0" dirty="0">
                <a:solidFill>
                  <a:srgbClr val="FF6699"/>
                </a:solidFill>
              </a:rPr>
              <a:t>▪ </a:t>
            </a:r>
            <a:r>
              <a:rPr lang="sv-SE" sz="2200" b="0" dirty="0"/>
              <a:t>Ansvarssystemet</a:t>
            </a:r>
            <a:r>
              <a:rPr lang="sv-SE" sz="2200" b="0" dirty="0">
                <a:solidFill>
                  <a:srgbClr val="FF99FF"/>
                </a:solidFill>
              </a:rPr>
              <a:t> </a:t>
            </a:r>
            <a:r>
              <a:rPr lang="sv-SE" sz="2200" b="0" dirty="0">
                <a:solidFill>
                  <a:srgbClr val="FF6699"/>
                </a:solidFill>
              </a:rPr>
              <a:t>▪</a:t>
            </a:r>
            <a:r>
              <a:rPr lang="sv-SE" sz="2200" b="0" dirty="0">
                <a:solidFill>
                  <a:srgbClr val="FF99FF"/>
                </a:solidFill>
              </a:rPr>
              <a:t> </a:t>
            </a:r>
            <a:r>
              <a:rPr lang="sv-SE" sz="2200" b="0" dirty="0"/>
              <a:t>God revisionssed </a:t>
            </a:r>
            <a:r>
              <a:rPr lang="sv-SE" sz="2200" b="0" dirty="0">
                <a:solidFill>
                  <a:srgbClr val="FF6699"/>
                </a:solidFill>
              </a:rPr>
              <a:t>▪</a:t>
            </a:r>
            <a:r>
              <a:rPr lang="sv-SE" sz="2200" b="0" dirty="0">
                <a:solidFill>
                  <a:srgbClr val="0099CC"/>
                </a:solidFill>
              </a:rPr>
              <a:t> </a:t>
            </a:r>
            <a:r>
              <a:rPr lang="sv-SE" sz="2200" b="0" dirty="0"/>
              <a:t>Oberoende </a:t>
            </a:r>
            <a:r>
              <a:rPr lang="sv-SE" sz="2200" b="0" dirty="0">
                <a:solidFill>
                  <a:srgbClr val="FF6699"/>
                </a:solidFill>
              </a:rPr>
              <a:t>▪</a:t>
            </a:r>
            <a:r>
              <a:rPr lang="sv-SE" sz="2200" b="0" dirty="0">
                <a:solidFill>
                  <a:srgbClr val="0099CC"/>
                </a:solidFill>
              </a:rPr>
              <a:t> </a:t>
            </a:r>
            <a:r>
              <a:rPr lang="sv-SE" sz="2200" b="0" dirty="0"/>
              <a:t>Revisionsuppdragen </a:t>
            </a:r>
            <a:r>
              <a:rPr lang="sv-SE" sz="2200" b="0" dirty="0">
                <a:solidFill>
                  <a:srgbClr val="FF6699"/>
                </a:solidFill>
              </a:rPr>
              <a:t>▪ </a:t>
            </a:r>
            <a:endParaRPr lang="sv-SE" sz="2200" b="0" dirty="0"/>
          </a:p>
        </p:txBody>
      </p:sp>
    </p:spTree>
    <p:extLst>
      <p:ext uri="{BB962C8B-B14F-4D97-AF65-F5344CB8AC3E}">
        <p14:creationId xmlns:p14="http://schemas.microsoft.com/office/powerpoint/2010/main" val="3304542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678659"/>
            <a:ext cx="9609825" cy="1231392"/>
          </a:xfrm>
        </p:spPr>
        <p:txBody>
          <a:bodyPr/>
          <a:lstStyle/>
          <a:p>
            <a:r>
              <a:rPr lang="sv-SE" sz="3200" dirty="0"/>
              <a:t>Oberoendet är centralt</a:t>
            </a:r>
          </a:p>
        </p:txBody>
      </p:sp>
      <p:sp>
        <p:nvSpPr>
          <p:cNvPr id="3" name="Platshållare för innehåll 2"/>
          <p:cNvSpPr>
            <a:spLocks noGrp="1"/>
          </p:cNvSpPr>
          <p:nvPr>
            <p:ph idx="1"/>
          </p:nvPr>
        </p:nvSpPr>
        <p:spPr>
          <a:xfrm>
            <a:off x="664233" y="1910051"/>
            <a:ext cx="10510803" cy="4373184"/>
          </a:xfrm>
        </p:spPr>
        <p:txBody>
          <a:bodyPr>
            <a:noAutofit/>
          </a:bodyPr>
          <a:lstStyle/>
          <a:p>
            <a:pPr>
              <a:buClr>
                <a:srgbClr val="FF6699"/>
              </a:buClr>
              <a:buFont typeface="Wingdings" panose="05000000000000000000" pitchFamily="2" charset="2"/>
              <a:buChar char="§"/>
            </a:pPr>
            <a:r>
              <a:rPr lang="sv-SE" sz="2200" dirty="0"/>
              <a:t>Valbarhets- och jävsregler.</a:t>
            </a:r>
          </a:p>
          <a:p>
            <a:pPr>
              <a:buClr>
                <a:srgbClr val="FF6699"/>
              </a:buClr>
              <a:buFont typeface="Wingdings" panose="05000000000000000000" pitchFamily="2" charset="2"/>
              <a:buChar char="§"/>
            </a:pPr>
            <a:r>
              <a:rPr lang="sv-SE" sz="2200" dirty="0"/>
              <a:t>Revisorerna är självständiga – individuellt och i grupp</a:t>
            </a:r>
          </a:p>
          <a:p>
            <a:pPr>
              <a:buClr>
                <a:srgbClr val="FF6699"/>
              </a:buClr>
              <a:buFont typeface="Wingdings" panose="05000000000000000000" pitchFamily="2" charset="2"/>
              <a:buChar char="§"/>
            </a:pPr>
            <a:r>
              <a:rPr lang="sv-SE" sz="2200" dirty="0"/>
              <a:t>Rätt till upplysningar de behöver. Gäller även sekretessbelagd information.</a:t>
            </a:r>
          </a:p>
          <a:p>
            <a:pPr>
              <a:buClr>
                <a:srgbClr val="FF6699"/>
              </a:buClr>
              <a:buFont typeface="Wingdings" panose="05000000000000000000" pitchFamily="2" charset="2"/>
              <a:buChar char="§"/>
            </a:pPr>
            <a:r>
              <a:rPr lang="sv-SE" sz="2200" dirty="0"/>
              <a:t>Initiativrätt i fullmäktige, styrelse och nämnder. </a:t>
            </a:r>
          </a:p>
          <a:p>
            <a:pPr>
              <a:buClr>
                <a:srgbClr val="FF6699"/>
              </a:buClr>
              <a:buFont typeface="Wingdings" panose="05000000000000000000" pitchFamily="2" charset="2"/>
              <a:buChar char="§"/>
            </a:pPr>
            <a:r>
              <a:rPr lang="sv-SE" sz="2200" dirty="0"/>
              <a:t>Yttranderätt i fullmäktige när revisionsberättelsen behandlas. </a:t>
            </a:r>
            <a:br>
              <a:rPr lang="sv-SE" sz="2200" dirty="0"/>
            </a:br>
            <a:r>
              <a:rPr lang="sv-SE" sz="2200" dirty="0"/>
              <a:t>Revisorerna och de sakkunniga</a:t>
            </a:r>
          </a:p>
          <a:p>
            <a:pPr>
              <a:buClr>
                <a:srgbClr val="FF6699"/>
              </a:buClr>
              <a:buFont typeface="Wingdings" panose="05000000000000000000" pitchFamily="2" charset="2"/>
              <a:buChar char="§"/>
            </a:pPr>
            <a:r>
              <a:rPr lang="sv-SE" sz="2200" dirty="0"/>
              <a:t>Fullmäktiges presidium bereder revisionens budget.</a:t>
            </a:r>
            <a:endParaRPr lang="sv-SE" sz="1800" b="1" dirty="0"/>
          </a:p>
          <a:p>
            <a:pPr marL="0" indent="0">
              <a:buNone/>
            </a:pPr>
            <a:endParaRPr lang="sv-SE" sz="2200" dirty="0"/>
          </a:p>
        </p:txBody>
      </p:sp>
    </p:spTree>
    <p:extLst>
      <p:ext uri="{BB962C8B-B14F-4D97-AF65-F5344CB8AC3E}">
        <p14:creationId xmlns:p14="http://schemas.microsoft.com/office/powerpoint/2010/main" val="781140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araplyer, Människor, Fågelperspektiv, Marknaden">
            <a:extLst>
              <a:ext uri="{FF2B5EF4-FFF2-40B4-BE49-F238E27FC236}">
                <a16:creationId xmlns:a16="http://schemas.microsoft.com/office/drawing/2014/main" id="{52C309BF-DA53-15BD-CC8A-5594FBA90BE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299200"/>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B05D9BD0-BB56-C706-0CAD-B282022A46A1}"/>
              </a:ext>
            </a:extLst>
          </p:cNvPr>
          <p:cNvSpPr>
            <a:spLocks noGrp="1"/>
          </p:cNvSpPr>
          <p:nvPr>
            <p:ph type="title"/>
          </p:nvPr>
        </p:nvSpPr>
        <p:spPr>
          <a:xfrm>
            <a:off x="1197633" y="1577122"/>
            <a:ext cx="9609825" cy="1231392"/>
          </a:xfrm>
        </p:spPr>
        <p:txBody>
          <a:bodyPr/>
          <a:lstStyle/>
          <a:p>
            <a:r>
              <a:rPr lang="sv-SE" sz="4800" dirty="0">
                <a:solidFill>
                  <a:schemeClr val="bg1"/>
                </a:solidFill>
              </a:rPr>
              <a:t>SAMTAL</a:t>
            </a:r>
          </a:p>
        </p:txBody>
      </p:sp>
      <p:sp>
        <p:nvSpPr>
          <p:cNvPr id="2" name="textruta 1">
            <a:extLst>
              <a:ext uri="{FF2B5EF4-FFF2-40B4-BE49-F238E27FC236}">
                <a16:creationId xmlns:a16="http://schemas.microsoft.com/office/drawing/2014/main" id="{5F1A00DE-410E-46E7-117F-08D1DAB87804}"/>
              </a:ext>
            </a:extLst>
          </p:cNvPr>
          <p:cNvSpPr txBox="1"/>
          <p:nvPr/>
        </p:nvSpPr>
        <p:spPr>
          <a:xfrm>
            <a:off x="1197633" y="2737975"/>
            <a:ext cx="9161212" cy="523220"/>
          </a:xfrm>
          <a:prstGeom prst="rect">
            <a:avLst/>
          </a:prstGeom>
          <a:solidFill>
            <a:schemeClr val="bg1"/>
          </a:solidFill>
        </p:spPr>
        <p:txBody>
          <a:bodyPr wrap="square" rtlCol="0">
            <a:spAutoFit/>
          </a:bodyPr>
          <a:lstStyle/>
          <a:p>
            <a:r>
              <a:rPr lang="sv-SE" sz="2800" i="1" dirty="0"/>
              <a:t>Hur upprätthåller du ditt oberoende som revisor?</a:t>
            </a:r>
          </a:p>
        </p:txBody>
      </p:sp>
    </p:spTree>
    <p:extLst>
      <p:ext uri="{BB962C8B-B14F-4D97-AF65-F5344CB8AC3E}">
        <p14:creationId xmlns:p14="http://schemas.microsoft.com/office/powerpoint/2010/main" val="1088286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Revisorerna prövar sitt oberoende</a:t>
            </a:r>
          </a:p>
        </p:txBody>
      </p:sp>
      <p:sp>
        <p:nvSpPr>
          <p:cNvPr id="3" name="Platshållare för innehåll 2"/>
          <p:cNvSpPr>
            <a:spLocks noGrp="1"/>
          </p:cNvSpPr>
          <p:nvPr>
            <p:ph idx="1"/>
          </p:nvPr>
        </p:nvSpPr>
        <p:spPr>
          <a:xfrm>
            <a:off x="664233" y="1802872"/>
            <a:ext cx="9609825" cy="3738598"/>
          </a:xfrm>
        </p:spPr>
        <p:txBody>
          <a:bodyPr/>
          <a:lstStyle/>
          <a:p>
            <a:pPr marL="30163" indent="0">
              <a:buClr>
                <a:srgbClr val="579BFF"/>
              </a:buClr>
              <a:buNone/>
            </a:pPr>
            <a:r>
              <a:rPr lang="sv-SE" dirty="0"/>
              <a:t>Situationer och omständigheter som kan påverka/hota oberoendet:</a:t>
            </a:r>
            <a:br>
              <a:rPr lang="sv-SE" dirty="0"/>
            </a:br>
            <a:endParaRPr lang="sv-SE" dirty="0"/>
          </a:p>
          <a:p>
            <a:pPr>
              <a:buClr>
                <a:srgbClr val="579BFF"/>
              </a:buClr>
              <a:buFont typeface="Wingdings" panose="05000000000000000000" pitchFamily="2" charset="2"/>
              <a:buChar char="§"/>
            </a:pPr>
            <a:r>
              <a:rPr lang="sv-SE" sz="2200" dirty="0"/>
              <a:t>Egenintresse – ekonomiskt, juridiskt, affärsmässigt</a:t>
            </a:r>
          </a:p>
          <a:p>
            <a:pPr>
              <a:buClr>
                <a:srgbClr val="579BFF"/>
              </a:buClr>
              <a:buFont typeface="Wingdings" panose="05000000000000000000" pitchFamily="2" charset="2"/>
              <a:buChar char="§"/>
            </a:pPr>
            <a:r>
              <a:rPr lang="sv-SE" sz="2200" dirty="0"/>
              <a:t>Självgranskning – del i/ansvar för något som ska granskas</a:t>
            </a:r>
          </a:p>
          <a:p>
            <a:pPr>
              <a:buClr>
                <a:srgbClr val="579BFF"/>
              </a:buClr>
              <a:buFont typeface="Wingdings" panose="05000000000000000000" pitchFamily="2" charset="2"/>
              <a:buChar char="§"/>
            </a:pPr>
            <a:r>
              <a:rPr lang="sv-SE" sz="2200" dirty="0"/>
              <a:t>Partsställning – företrädarskap</a:t>
            </a:r>
          </a:p>
          <a:p>
            <a:pPr>
              <a:buClr>
                <a:srgbClr val="579BFF"/>
              </a:buClr>
              <a:buFont typeface="Wingdings" panose="05000000000000000000" pitchFamily="2" charset="2"/>
              <a:buChar char="§"/>
            </a:pPr>
            <a:r>
              <a:rPr lang="sv-SE" sz="2200" dirty="0"/>
              <a:t>Vänskap/relationer – personliga/känslomässiga relationer  </a:t>
            </a:r>
          </a:p>
          <a:p>
            <a:pPr>
              <a:buClr>
                <a:srgbClr val="579BFF"/>
              </a:buClr>
              <a:buFont typeface="Wingdings" panose="05000000000000000000" pitchFamily="2" charset="2"/>
              <a:buChar char="§"/>
            </a:pPr>
            <a:r>
              <a:rPr lang="sv-SE" sz="2200" dirty="0"/>
              <a:t>Skrämsel/hot – påtryckning</a:t>
            </a:r>
          </a:p>
          <a:p>
            <a:pPr>
              <a:buClr>
                <a:srgbClr val="579BFF"/>
              </a:buClr>
              <a:buFont typeface="Wingdings" panose="05000000000000000000" pitchFamily="2" charset="2"/>
              <a:buChar char="§"/>
            </a:pPr>
            <a:endParaRPr lang="sv-SE" sz="2000" dirty="0"/>
          </a:p>
          <a:p>
            <a:pPr>
              <a:buClr>
                <a:srgbClr val="579BFF"/>
              </a:buClr>
              <a:buFont typeface="Wingdings" panose="05000000000000000000" pitchFamily="2" charset="2"/>
              <a:buChar char="§"/>
            </a:pPr>
            <a:endParaRPr lang="sv-SE" sz="2000" dirty="0"/>
          </a:p>
          <a:p>
            <a:pPr>
              <a:buClr>
                <a:srgbClr val="579BFF"/>
              </a:buClr>
              <a:buFont typeface="Wingdings" panose="05000000000000000000" pitchFamily="2" charset="2"/>
              <a:buChar char="§"/>
            </a:pPr>
            <a:endParaRPr lang="sv-SE" sz="2000" dirty="0"/>
          </a:p>
        </p:txBody>
      </p:sp>
    </p:spTree>
    <p:extLst>
      <p:ext uri="{BB962C8B-B14F-4D97-AF65-F5344CB8AC3E}">
        <p14:creationId xmlns:p14="http://schemas.microsoft.com/office/powerpoint/2010/main" val="2510965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Kommunikation </a:t>
            </a:r>
          </a:p>
        </p:txBody>
      </p:sp>
      <p:sp>
        <p:nvSpPr>
          <p:cNvPr id="3" name="Platshållare för innehåll 2"/>
          <p:cNvSpPr>
            <a:spLocks noGrp="1"/>
          </p:cNvSpPr>
          <p:nvPr>
            <p:ph idx="1"/>
          </p:nvPr>
        </p:nvSpPr>
        <p:spPr>
          <a:xfrm>
            <a:off x="664232" y="1990105"/>
            <a:ext cx="9609825" cy="3738598"/>
          </a:xfrm>
        </p:spPr>
        <p:txBody>
          <a:bodyPr/>
          <a:lstStyle/>
          <a:p>
            <a:r>
              <a:rPr lang="sv-SE" dirty="0"/>
              <a:t>Dialog med nämnder och styrelser; återkoppla</a:t>
            </a:r>
          </a:p>
          <a:p>
            <a:r>
              <a:rPr lang="sv-SE" dirty="0"/>
              <a:t>Webb; skapa rutiner för publicering</a:t>
            </a:r>
          </a:p>
          <a:p>
            <a:r>
              <a:rPr lang="sv-SE" dirty="0"/>
              <a:t>Språk och form i revisionsrapporter</a:t>
            </a:r>
          </a:p>
          <a:p>
            <a:r>
              <a:rPr lang="sv-SE" dirty="0"/>
              <a:t>Kommunikation före, under och efter granskning </a:t>
            </a:r>
          </a:p>
          <a:p>
            <a:r>
              <a:rPr lang="sv-SE" dirty="0"/>
              <a:t>Kommunikationsplan</a:t>
            </a:r>
          </a:p>
          <a:p>
            <a:pPr marL="30163" indent="0">
              <a:buNone/>
            </a:pPr>
            <a:br>
              <a:rPr lang="sv-SE" dirty="0"/>
            </a:br>
            <a:endParaRPr lang="sv-SE" dirty="0"/>
          </a:p>
        </p:txBody>
      </p:sp>
    </p:spTree>
    <p:extLst>
      <p:ext uri="{BB962C8B-B14F-4D97-AF65-F5344CB8AC3E}">
        <p14:creationId xmlns:p14="http://schemas.microsoft.com/office/powerpoint/2010/main" val="297357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64231" y="612597"/>
            <a:ext cx="9609825" cy="1231392"/>
          </a:xfrm>
        </p:spPr>
        <p:txBody>
          <a:bodyPr/>
          <a:lstStyle/>
          <a:p>
            <a:r>
              <a:rPr lang="sv-SE" sz="3200" dirty="0"/>
              <a:t>Målgrupper</a:t>
            </a:r>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7739" y="1028700"/>
            <a:ext cx="9392565" cy="5004173"/>
          </a:xfrm>
          <a:prstGeom prst="rect">
            <a:avLst/>
          </a:prstGeom>
        </p:spPr>
      </p:pic>
      <p:sp>
        <p:nvSpPr>
          <p:cNvPr id="3" name="textruta 2">
            <a:extLst>
              <a:ext uri="{FF2B5EF4-FFF2-40B4-BE49-F238E27FC236}">
                <a16:creationId xmlns:a16="http://schemas.microsoft.com/office/drawing/2014/main" id="{CEF0C98F-0830-3B8C-4647-38C618A46CCB}"/>
              </a:ext>
            </a:extLst>
          </p:cNvPr>
          <p:cNvSpPr txBox="1"/>
          <p:nvPr/>
        </p:nvSpPr>
        <p:spPr>
          <a:xfrm>
            <a:off x="3422469" y="5643154"/>
            <a:ext cx="1280160" cy="496389"/>
          </a:xfrm>
          <a:prstGeom prst="rect">
            <a:avLst/>
          </a:prstGeom>
          <a:solidFill>
            <a:schemeClr val="bg1"/>
          </a:solidFill>
        </p:spPr>
        <p:txBody>
          <a:bodyPr wrap="square" rtlCol="0">
            <a:spAutoFit/>
          </a:bodyPr>
          <a:lstStyle/>
          <a:p>
            <a:endParaRPr lang="sv-SE" dirty="0"/>
          </a:p>
        </p:txBody>
      </p:sp>
      <p:sp>
        <p:nvSpPr>
          <p:cNvPr id="5" name="textruta 4">
            <a:extLst>
              <a:ext uri="{FF2B5EF4-FFF2-40B4-BE49-F238E27FC236}">
                <a16:creationId xmlns:a16="http://schemas.microsoft.com/office/drawing/2014/main" id="{D9CBB6A9-EA24-F5D8-0682-57F1068B543B}"/>
              </a:ext>
            </a:extLst>
          </p:cNvPr>
          <p:cNvSpPr txBox="1"/>
          <p:nvPr/>
        </p:nvSpPr>
        <p:spPr>
          <a:xfrm>
            <a:off x="9488783" y="4579617"/>
            <a:ext cx="1771399" cy="554088"/>
          </a:xfrm>
          <a:prstGeom prst="rect">
            <a:avLst/>
          </a:prstGeom>
          <a:solidFill>
            <a:schemeClr val="bg1"/>
          </a:solidFill>
        </p:spPr>
        <p:txBody>
          <a:bodyPr wrap="square" rtlCol="0">
            <a:spAutoFit/>
          </a:bodyPr>
          <a:lstStyle/>
          <a:p>
            <a:endParaRPr lang="sv-SE" dirty="0"/>
          </a:p>
        </p:txBody>
      </p:sp>
    </p:spTree>
    <p:extLst>
      <p:ext uri="{BB962C8B-B14F-4D97-AF65-F5344CB8AC3E}">
        <p14:creationId xmlns:p14="http://schemas.microsoft.com/office/powerpoint/2010/main" val="208419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Kommunikation med fullmäktige</a:t>
            </a:r>
          </a:p>
        </p:txBody>
      </p:sp>
      <p:sp>
        <p:nvSpPr>
          <p:cNvPr id="3" name="Platshållare för innehåll 2"/>
          <p:cNvSpPr>
            <a:spLocks noGrp="1"/>
          </p:cNvSpPr>
          <p:nvPr>
            <p:ph idx="1"/>
          </p:nvPr>
        </p:nvSpPr>
        <p:spPr>
          <a:xfrm>
            <a:off x="481353" y="1622667"/>
            <a:ext cx="10863534" cy="4046612"/>
          </a:xfrm>
        </p:spPr>
        <p:txBody>
          <a:bodyPr/>
          <a:lstStyle/>
          <a:p>
            <a:pPr>
              <a:buClr>
                <a:srgbClr val="C00000"/>
              </a:buClr>
              <a:buFont typeface="Wingdings" panose="05000000000000000000" pitchFamily="2" charset="2"/>
              <a:buChar char="§"/>
            </a:pPr>
            <a:r>
              <a:rPr lang="sv-SE" b="1" i="1" dirty="0"/>
              <a:t>Fullmäktige</a:t>
            </a:r>
            <a:r>
              <a:rPr lang="sv-SE" dirty="0"/>
              <a:t> behöver revisionen för att följa upp, prioritera och pröva ansvar.</a:t>
            </a:r>
            <a:br>
              <a:rPr lang="sv-SE" dirty="0"/>
            </a:br>
            <a:endParaRPr lang="sv-SE" i="1" dirty="0"/>
          </a:p>
          <a:p>
            <a:pPr>
              <a:buClr>
                <a:srgbClr val="C00000"/>
              </a:buClr>
              <a:buFont typeface="Wingdings" panose="05000000000000000000" pitchFamily="2" charset="2"/>
              <a:buChar char="§"/>
            </a:pPr>
            <a:r>
              <a:rPr lang="sv-SE" b="1" i="1" dirty="0"/>
              <a:t>Revisionen</a:t>
            </a:r>
            <a:r>
              <a:rPr lang="sv-SE" dirty="0"/>
              <a:t> behöver fullmäktiges erfarenheter och insikter för bland annat riskanalys.</a:t>
            </a:r>
            <a:br>
              <a:rPr lang="sv-SE" i="1" dirty="0"/>
            </a:br>
            <a:endParaRPr lang="sv-SE" i="1" dirty="0"/>
          </a:p>
          <a:p>
            <a:pPr>
              <a:buClr>
                <a:srgbClr val="C00000"/>
              </a:buClr>
              <a:buFont typeface="Wingdings" panose="05000000000000000000" pitchFamily="2" charset="2"/>
              <a:buChar char="§"/>
            </a:pPr>
            <a:r>
              <a:rPr lang="sv-SE" dirty="0"/>
              <a:t>Ett närmare utbyte gynnar verksamheten och dess utveckling. </a:t>
            </a:r>
          </a:p>
          <a:p>
            <a:r>
              <a:rPr lang="sv-SE" dirty="0"/>
              <a:t>Hur ofta ska revisionen vara i fullmäktige?</a:t>
            </a:r>
          </a:p>
          <a:p>
            <a:r>
              <a:rPr lang="sv-SE" dirty="0"/>
              <a:t>Hur ska informationen i fullmäktige gestaltas?</a:t>
            </a:r>
          </a:p>
          <a:p>
            <a:r>
              <a:rPr lang="sv-SE" dirty="0"/>
              <a:t>Hur ska fullmäktiges presidium och revisionens samspel se ut?</a:t>
            </a:r>
          </a:p>
          <a:p>
            <a:pPr marL="30163" indent="0">
              <a:buClr>
                <a:srgbClr val="C00000"/>
              </a:buClr>
              <a:buNone/>
            </a:pPr>
            <a:endParaRPr lang="sv-SE" dirty="0"/>
          </a:p>
          <a:p>
            <a:endParaRPr lang="sv-SE" dirty="0"/>
          </a:p>
        </p:txBody>
      </p:sp>
      <p:sp>
        <p:nvSpPr>
          <p:cNvPr id="5" name="textruta 4">
            <a:extLst>
              <a:ext uri="{FF2B5EF4-FFF2-40B4-BE49-F238E27FC236}">
                <a16:creationId xmlns:a16="http://schemas.microsoft.com/office/drawing/2014/main" id="{18DBD52D-EEED-D36E-C8DC-128129AF1F23}"/>
              </a:ext>
            </a:extLst>
          </p:cNvPr>
          <p:cNvSpPr txBox="1"/>
          <p:nvPr/>
        </p:nvSpPr>
        <p:spPr>
          <a:xfrm>
            <a:off x="8299179" y="6400800"/>
            <a:ext cx="2042547" cy="307777"/>
          </a:xfrm>
          <a:prstGeom prst="rect">
            <a:avLst/>
          </a:prstGeom>
          <a:noFill/>
        </p:spPr>
        <p:txBody>
          <a:bodyPr wrap="none" rtlCol="0">
            <a:spAutoFit/>
          </a:bodyPr>
          <a:lstStyle/>
          <a:p>
            <a:pPr algn="r"/>
            <a:r>
              <a:rPr lang="sv-SE" sz="1400" b="1" dirty="0">
                <a:solidFill>
                  <a:schemeClr val="bg1"/>
                </a:solidFill>
              </a:rPr>
              <a:t>Fullmäktiges uppdrag</a:t>
            </a:r>
          </a:p>
        </p:txBody>
      </p:sp>
    </p:spTree>
    <p:extLst>
      <p:ext uri="{BB962C8B-B14F-4D97-AF65-F5344CB8AC3E}">
        <p14:creationId xmlns:p14="http://schemas.microsoft.com/office/powerpoint/2010/main" val="2745658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206C5E-2F7B-6327-FFDB-3EF94BCE0197}"/>
              </a:ext>
            </a:extLst>
          </p:cNvPr>
          <p:cNvSpPr>
            <a:spLocks noGrp="1"/>
          </p:cNvSpPr>
          <p:nvPr>
            <p:ph type="title"/>
          </p:nvPr>
        </p:nvSpPr>
        <p:spPr/>
        <p:txBody>
          <a:bodyPr/>
          <a:lstStyle/>
          <a:p>
            <a:r>
              <a:rPr lang="sv-SE" dirty="0"/>
              <a:t>SKR:s webbsida</a:t>
            </a:r>
          </a:p>
        </p:txBody>
      </p:sp>
      <p:pic>
        <p:nvPicPr>
          <p:cNvPr id="5" name="Platshållare för innehåll 4">
            <a:extLst>
              <a:ext uri="{FF2B5EF4-FFF2-40B4-BE49-F238E27FC236}">
                <a16:creationId xmlns:a16="http://schemas.microsoft.com/office/drawing/2014/main" id="{EBCA2E4F-395A-C0CE-AD98-052A4D5EF66B}"/>
              </a:ext>
            </a:extLst>
          </p:cNvPr>
          <p:cNvPicPr>
            <a:picLocks noGrp="1" noChangeAspect="1"/>
          </p:cNvPicPr>
          <p:nvPr>
            <p:ph idx="1"/>
          </p:nvPr>
        </p:nvPicPr>
        <p:blipFill>
          <a:blip r:embed="rId2"/>
          <a:stretch>
            <a:fillRect/>
          </a:stretch>
        </p:blipFill>
        <p:spPr>
          <a:xfrm>
            <a:off x="1191212" y="1685109"/>
            <a:ext cx="9364377" cy="5267462"/>
          </a:xfrm>
        </p:spPr>
      </p:pic>
    </p:spTree>
    <p:extLst>
      <p:ext uri="{BB962C8B-B14F-4D97-AF65-F5344CB8AC3E}">
        <p14:creationId xmlns:p14="http://schemas.microsoft.com/office/powerpoint/2010/main" val="2552402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8BE74E-9613-7578-42FC-F32DD61F3946}"/>
              </a:ext>
            </a:extLst>
          </p:cNvPr>
          <p:cNvSpPr>
            <a:spLocks noGrp="1"/>
          </p:cNvSpPr>
          <p:nvPr>
            <p:ph type="title"/>
          </p:nvPr>
        </p:nvSpPr>
        <p:spPr/>
        <p:txBody>
          <a:bodyPr/>
          <a:lstStyle/>
          <a:p>
            <a:r>
              <a:rPr lang="sv-SE" dirty="0"/>
              <a:t>Aktuellt SKR:s webbsida</a:t>
            </a:r>
          </a:p>
        </p:txBody>
      </p:sp>
      <p:sp>
        <p:nvSpPr>
          <p:cNvPr id="3" name="Platshållare för innehåll 2">
            <a:extLst>
              <a:ext uri="{FF2B5EF4-FFF2-40B4-BE49-F238E27FC236}">
                <a16:creationId xmlns:a16="http://schemas.microsoft.com/office/drawing/2014/main" id="{C0ABDAF8-A447-5D56-F153-FA27D67295EA}"/>
              </a:ext>
            </a:extLst>
          </p:cNvPr>
          <p:cNvSpPr>
            <a:spLocks noGrp="1"/>
          </p:cNvSpPr>
          <p:nvPr>
            <p:ph idx="1"/>
          </p:nvPr>
        </p:nvSpPr>
        <p:spPr/>
        <p:txBody>
          <a:bodyPr/>
          <a:lstStyle/>
          <a:p>
            <a:pPr marL="30163" indent="0">
              <a:buNone/>
            </a:pPr>
            <a:r>
              <a:rPr lang="sv-SE" dirty="0"/>
              <a:t>Rapport – Fakta om den kommunala revisionen</a:t>
            </a:r>
          </a:p>
          <a:p>
            <a:pPr marL="30163" indent="0">
              <a:buNone/>
            </a:pPr>
            <a:r>
              <a:rPr lang="sv-SE" dirty="0"/>
              <a:t>Rapport – Ansvarsprövning i kommuner och regioner</a:t>
            </a:r>
          </a:p>
          <a:p>
            <a:pPr marL="30163" indent="0">
              <a:buNone/>
            </a:pPr>
            <a:endParaRPr lang="sv-SE" dirty="0"/>
          </a:p>
          <a:p>
            <a:pPr marL="30163" indent="0">
              <a:buNone/>
            </a:pPr>
            <a:r>
              <a:rPr lang="sv-SE" dirty="0"/>
              <a:t>Nyhetsbrev om kommunal revision</a:t>
            </a:r>
          </a:p>
        </p:txBody>
      </p:sp>
    </p:spTree>
    <p:extLst>
      <p:ext uri="{BB962C8B-B14F-4D97-AF65-F5344CB8AC3E}">
        <p14:creationId xmlns:p14="http://schemas.microsoft.com/office/powerpoint/2010/main" val="2106190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4C607B-F929-2C2D-8769-61736755D8DD}"/>
              </a:ext>
            </a:extLst>
          </p:cNvPr>
          <p:cNvSpPr>
            <a:spLocks noGrp="1"/>
          </p:cNvSpPr>
          <p:nvPr>
            <p:ph type="title"/>
          </p:nvPr>
        </p:nvSpPr>
        <p:spPr>
          <a:xfrm>
            <a:off x="286165" y="2350166"/>
            <a:ext cx="2563913" cy="1231392"/>
          </a:xfrm>
        </p:spPr>
        <p:txBody>
          <a:bodyPr/>
          <a:lstStyle/>
          <a:p>
            <a:r>
              <a:rPr lang="sv-SE" dirty="0"/>
              <a:t>Tack för idag</a:t>
            </a:r>
          </a:p>
        </p:txBody>
      </p:sp>
      <p:pic>
        <p:nvPicPr>
          <p:cNvPr id="3" name="Bildobjekt 2">
            <a:extLst>
              <a:ext uri="{FF2B5EF4-FFF2-40B4-BE49-F238E27FC236}">
                <a16:creationId xmlns:a16="http://schemas.microsoft.com/office/drawing/2014/main" id="{5C480498-948F-4ED9-F900-FA91D66FA5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31210" y="0"/>
            <a:ext cx="8755380" cy="6289040"/>
          </a:xfrm>
          <a:prstGeom prst="rect">
            <a:avLst/>
          </a:prstGeom>
        </p:spPr>
      </p:pic>
    </p:spTree>
    <p:extLst>
      <p:ext uri="{BB962C8B-B14F-4D97-AF65-F5344CB8AC3E}">
        <p14:creationId xmlns:p14="http://schemas.microsoft.com/office/powerpoint/2010/main" val="192982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p:txBody>
          <a:bodyPr/>
          <a:lstStyle/>
          <a:p>
            <a:r>
              <a:rPr lang="sv-SE" altLang="sv-SE" sz="4000" dirty="0"/>
              <a:t>Varför finns det revision?</a:t>
            </a:r>
          </a:p>
        </p:txBody>
      </p:sp>
      <p:sp>
        <p:nvSpPr>
          <p:cNvPr id="3" name="Platshållare för innehåll 2"/>
          <p:cNvSpPr>
            <a:spLocks noGrp="1"/>
          </p:cNvSpPr>
          <p:nvPr>
            <p:ph idx="1"/>
          </p:nvPr>
        </p:nvSpPr>
        <p:spPr>
          <a:xfrm>
            <a:off x="664233" y="2283452"/>
            <a:ext cx="7974442" cy="3738598"/>
          </a:xfrm>
        </p:spPr>
        <p:txBody>
          <a:bodyPr>
            <a:noAutofit/>
          </a:bodyPr>
          <a:lstStyle/>
          <a:p>
            <a:pPr>
              <a:buClr>
                <a:srgbClr val="C00000"/>
              </a:buClr>
              <a:buFont typeface="Wingdings" panose="05000000000000000000" pitchFamily="2" charset="2"/>
              <a:buChar char="§"/>
              <a:defRPr/>
            </a:pPr>
            <a:r>
              <a:rPr lang="sv-SE" dirty="0"/>
              <a:t>Revision bidrar till att göra tydligt och synligt hur uppdrag genomförts samt om verksamheten fungerar som tänkt.</a:t>
            </a:r>
          </a:p>
          <a:p>
            <a:pPr>
              <a:buClr>
                <a:srgbClr val="C00000"/>
              </a:buClr>
              <a:buFont typeface="Wingdings" panose="05000000000000000000" pitchFamily="2" charset="2"/>
              <a:buChar char="§"/>
              <a:defRPr/>
            </a:pPr>
            <a:r>
              <a:rPr lang="sv-SE" dirty="0"/>
              <a:t>Revision ger fullmäktige och medborgarna information att använda för att pröva och utkräva ansvar.</a:t>
            </a:r>
          </a:p>
          <a:p>
            <a:pPr>
              <a:buClr>
                <a:srgbClr val="C00000"/>
              </a:buClr>
              <a:buFont typeface="Wingdings" panose="05000000000000000000" pitchFamily="2" charset="2"/>
              <a:buChar char="§"/>
              <a:defRPr/>
            </a:pPr>
            <a:r>
              <a:rPr lang="sv-SE" dirty="0"/>
              <a:t>Revision skapar nytta och trygghet</a:t>
            </a:r>
          </a:p>
        </p:txBody>
      </p:sp>
      <p:sp>
        <p:nvSpPr>
          <p:cNvPr id="6" name="textruta 5">
            <a:extLst>
              <a:ext uri="{FF2B5EF4-FFF2-40B4-BE49-F238E27FC236}">
                <a16:creationId xmlns:a16="http://schemas.microsoft.com/office/drawing/2014/main" id="{1040112A-C626-E914-2981-0C758FB6D697}"/>
              </a:ext>
            </a:extLst>
          </p:cNvPr>
          <p:cNvSpPr txBox="1"/>
          <p:nvPr/>
        </p:nvSpPr>
        <p:spPr>
          <a:xfrm>
            <a:off x="8299179" y="6400800"/>
            <a:ext cx="2042547" cy="307777"/>
          </a:xfrm>
          <a:prstGeom prst="rect">
            <a:avLst/>
          </a:prstGeom>
          <a:noFill/>
        </p:spPr>
        <p:txBody>
          <a:bodyPr wrap="none" rtlCol="0">
            <a:spAutoFit/>
          </a:bodyPr>
          <a:lstStyle/>
          <a:p>
            <a:pPr algn="r"/>
            <a:r>
              <a:rPr lang="sv-SE" sz="1400" b="1" dirty="0">
                <a:solidFill>
                  <a:schemeClr val="bg1"/>
                </a:solidFill>
              </a:rPr>
              <a:t>Fullmäktiges uppdrag</a:t>
            </a:r>
          </a:p>
        </p:txBody>
      </p:sp>
    </p:spTree>
    <p:extLst>
      <p:ext uri="{BB962C8B-B14F-4D97-AF65-F5344CB8AC3E}">
        <p14:creationId xmlns:p14="http://schemas.microsoft.com/office/powerpoint/2010/main" val="2738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vert="horz" lIns="91440" tIns="45720" rIns="91440" bIns="45720" rtlCol="0" anchor="t">
            <a:normAutofit/>
          </a:bodyPr>
          <a:lstStyle/>
          <a:p>
            <a:r>
              <a:rPr lang="sv-SE" sz="3700" b="1" kern="1200">
                <a:latin typeface="+mj-lt"/>
                <a:ea typeface="+mj-ea"/>
                <a:cs typeface="+mj-cs"/>
              </a:rPr>
              <a:t>Det kommunala ansvarssystemet</a:t>
            </a:r>
          </a:p>
        </p:txBody>
      </p:sp>
      <p:sp>
        <p:nvSpPr>
          <p:cNvPr id="3" name="textruta 2"/>
          <p:cNvSpPr txBox="1"/>
          <p:nvPr/>
        </p:nvSpPr>
        <p:spPr>
          <a:xfrm>
            <a:off x="666000" y="2494800"/>
            <a:ext cx="5325226" cy="3740400"/>
          </a:xfrm>
          <a:prstGeom prst="rect">
            <a:avLst/>
          </a:prstGeom>
        </p:spPr>
        <p:txBody>
          <a:bodyPr vert="horz" lIns="91440" tIns="45720" rIns="91440" bIns="45720" rtlCol="0">
            <a:normAutofit/>
          </a:bodyPr>
          <a:lstStyle/>
          <a:p>
            <a:pPr indent="-228600">
              <a:spcAft>
                <a:spcPts val="600"/>
              </a:spcAft>
              <a:buFont typeface="Symbol" panose="05050102010706020507" pitchFamily="18" charset="2"/>
            </a:pPr>
            <a:endParaRPr lang="sv-SE" sz="2400" dirty="0"/>
          </a:p>
        </p:txBody>
      </p:sp>
      <p:pic>
        <p:nvPicPr>
          <p:cNvPr id="11" name="Platshållare för innehåll 10">
            <a:extLst>
              <a:ext uri="{FF2B5EF4-FFF2-40B4-BE49-F238E27FC236}">
                <a16:creationId xmlns:a16="http://schemas.microsoft.com/office/drawing/2014/main" id="{360EDA85-0D13-AD05-177F-C01D7D5409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42849" y="-1"/>
            <a:ext cx="5325225" cy="6936987"/>
          </a:xfrm>
          <a:noFill/>
        </p:spPr>
      </p:pic>
      <p:sp>
        <p:nvSpPr>
          <p:cNvPr id="4" name="textruta 3">
            <a:extLst>
              <a:ext uri="{FF2B5EF4-FFF2-40B4-BE49-F238E27FC236}">
                <a16:creationId xmlns:a16="http://schemas.microsoft.com/office/drawing/2014/main" id="{D2B81F82-7B4A-4C2E-D2F3-22011F47CB54}"/>
              </a:ext>
            </a:extLst>
          </p:cNvPr>
          <p:cNvSpPr txBox="1"/>
          <p:nvPr/>
        </p:nvSpPr>
        <p:spPr>
          <a:xfrm>
            <a:off x="274344" y="2333674"/>
            <a:ext cx="5081451" cy="4062651"/>
          </a:xfrm>
          <a:prstGeom prst="rect">
            <a:avLst/>
          </a:prstGeom>
          <a:noFill/>
        </p:spPr>
        <p:txBody>
          <a:bodyPr wrap="square" rtlCol="0">
            <a:spAutoFit/>
          </a:bodyPr>
          <a:lstStyle/>
          <a:p>
            <a:pPr>
              <a:defRPr/>
            </a:pPr>
            <a:r>
              <a:rPr lang="sv-SE" sz="2400" b="0" i="0" dirty="0">
                <a:effectLst/>
                <a:latin typeface="open sans" panose="020B0606030504020204" pitchFamily="34" charset="0"/>
              </a:rPr>
              <a:t>En demokratiskt förankrad revision:</a:t>
            </a:r>
          </a:p>
          <a:p>
            <a:pPr>
              <a:defRPr/>
            </a:pPr>
            <a:endParaRPr lang="sv-SE" sz="2400" b="0" i="0" dirty="0">
              <a:effectLst/>
              <a:latin typeface="open sans" panose="020B0606030504020204" pitchFamily="34" charset="0"/>
            </a:endParaRPr>
          </a:p>
          <a:p>
            <a:pPr marL="285750" indent="-285750">
              <a:buFont typeface="Arial" panose="020B0604020202020204" pitchFamily="34" charset="0"/>
              <a:buChar char="•"/>
              <a:defRPr/>
            </a:pPr>
            <a:r>
              <a:rPr lang="sv-SE" sz="2400" b="0" i="0" dirty="0">
                <a:effectLst/>
                <a:latin typeface="open sans" panose="020B0606030504020204" pitchFamily="34" charset="0"/>
              </a:rPr>
              <a:t>Ett oberoende lokalt demokratiskt kontrollinstrument </a:t>
            </a:r>
          </a:p>
          <a:p>
            <a:pPr marL="285750" indent="-285750">
              <a:buFont typeface="Arial" panose="020B0604020202020204" pitchFamily="34" charset="0"/>
              <a:buChar char="•"/>
              <a:defRPr/>
            </a:pPr>
            <a:endParaRPr lang="sv-SE" sz="2400" b="0" i="0" dirty="0">
              <a:effectLst/>
              <a:latin typeface="open sans" panose="020B0606030504020204" pitchFamily="34" charset="0"/>
            </a:endParaRPr>
          </a:p>
          <a:p>
            <a:pPr marL="285750" indent="-285750">
              <a:buFont typeface="Arial" panose="020B0604020202020204" pitchFamily="34" charset="0"/>
              <a:buChar char="•"/>
              <a:defRPr/>
            </a:pPr>
            <a:r>
              <a:rPr lang="sv-SE" sz="2400" dirty="0">
                <a:latin typeface="open sans" panose="020B0606030504020204" pitchFamily="34" charset="0"/>
              </a:rPr>
              <a:t>G</a:t>
            </a:r>
            <a:r>
              <a:rPr lang="sv-SE" sz="2400" b="0" i="0" dirty="0">
                <a:effectLst/>
                <a:latin typeface="open sans" panose="020B0606030504020204" pitchFamily="34" charset="0"/>
              </a:rPr>
              <a:t>ranskar på fullmäktiges uppdrag och därigenom indirekt också för medborgarna</a:t>
            </a:r>
          </a:p>
          <a:p>
            <a:endParaRPr lang="sv-SE" dirty="0"/>
          </a:p>
        </p:txBody>
      </p:sp>
    </p:spTree>
    <p:extLst>
      <p:ext uri="{BB962C8B-B14F-4D97-AF65-F5344CB8AC3E}">
        <p14:creationId xmlns:p14="http://schemas.microsoft.com/office/powerpoint/2010/main" val="377575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DCBE86-3E5F-E62A-F546-896443993A76}"/>
              </a:ext>
            </a:extLst>
          </p:cNvPr>
          <p:cNvSpPr>
            <a:spLocks noGrp="1"/>
          </p:cNvSpPr>
          <p:nvPr>
            <p:ph type="title"/>
          </p:nvPr>
        </p:nvSpPr>
        <p:spPr>
          <a:xfrm>
            <a:off x="664233" y="874602"/>
            <a:ext cx="9609825" cy="1231392"/>
          </a:xfrm>
        </p:spPr>
        <p:txBody>
          <a:bodyPr/>
          <a:lstStyle/>
          <a:p>
            <a:r>
              <a:rPr lang="en-US" dirty="0"/>
              <a:t>God </a:t>
            </a:r>
            <a:r>
              <a:rPr lang="en-US" dirty="0" err="1"/>
              <a:t>revisionssed</a:t>
            </a:r>
            <a:r>
              <a:rPr lang="en-US" dirty="0"/>
              <a:t> – </a:t>
            </a:r>
            <a:r>
              <a:rPr lang="en-US" dirty="0" err="1"/>
              <a:t>skrift</a:t>
            </a:r>
            <a:r>
              <a:rPr lang="en-US" dirty="0"/>
              <a:t> och </a:t>
            </a:r>
            <a:r>
              <a:rPr lang="en-US" dirty="0" err="1"/>
              <a:t>digitalt</a:t>
            </a:r>
            <a:endParaRPr lang="en-US" dirty="0"/>
          </a:p>
        </p:txBody>
      </p:sp>
      <p:pic>
        <p:nvPicPr>
          <p:cNvPr id="5" name="Bildobjekt 4">
            <a:extLst>
              <a:ext uri="{FF2B5EF4-FFF2-40B4-BE49-F238E27FC236}">
                <a16:creationId xmlns:a16="http://schemas.microsoft.com/office/drawing/2014/main" id="{0F8E7926-1FFC-6A12-EEDF-F06894FB4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745" y="2494800"/>
            <a:ext cx="2646509" cy="3740400"/>
          </a:xfrm>
          <a:prstGeom prst="rect">
            <a:avLst/>
          </a:prstGeom>
          <a:noFill/>
        </p:spPr>
      </p:pic>
      <p:sp>
        <p:nvSpPr>
          <p:cNvPr id="3" name="textruta 2"/>
          <p:cNvSpPr txBox="1"/>
          <p:nvPr/>
        </p:nvSpPr>
        <p:spPr>
          <a:xfrm>
            <a:off x="5552324" y="1933303"/>
            <a:ext cx="5975443" cy="4301897"/>
          </a:xfrm>
          <a:prstGeom prst="rect">
            <a:avLst/>
          </a:prstGeom>
        </p:spPr>
        <p:txBody>
          <a:bodyPr vert="horz" lIns="91440" tIns="45720" rIns="91440" bIns="45720" rtlCol="0">
            <a:noAutofit/>
          </a:bodyPr>
          <a:lstStyle/>
          <a:p>
            <a:pPr>
              <a:buClr>
                <a:srgbClr val="0099CC"/>
              </a:buClr>
              <a:buFont typeface="Wingdings" panose="05000000000000000000" pitchFamily="2" charset="2"/>
              <a:buChar char="§"/>
            </a:pPr>
            <a:r>
              <a:rPr lang="sv-SE" sz="2400" dirty="0"/>
              <a:t>Att arbeta enligt god revisionssed är ett individuellt och gemensamt ansvar – såväl de förtroendevaldas som de sakkunnigas.</a:t>
            </a:r>
          </a:p>
          <a:p>
            <a:pPr>
              <a:buClr>
                <a:srgbClr val="0099CC"/>
              </a:buClr>
              <a:buFont typeface="Wingdings" panose="05000000000000000000" pitchFamily="2" charset="2"/>
              <a:buChar char="§"/>
            </a:pPr>
            <a:endParaRPr lang="sv-SE" sz="2400" i="1" dirty="0"/>
          </a:p>
          <a:p>
            <a:pPr>
              <a:buClr>
                <a:srgbClr val="0099CC"/>
              </a:buClr>
              <a:buFont typeface="Wingdings" panose="05000000000000000000" pitchFamily="2" charset="2"/>
              <a:buChar char="§"/>
            </a:pPr>
            <a:r>
              <a:rPr lang="sv-SE" sz="2400" dirty="0"/>
              <a:t>Gemensam utveckling i sektorn</a:t>
            </a:r>
          </a:p>
          <a:p>
            <a:pPr>
              <a:buClr>
                <a:srgbClr val="0099CC"/>
              </a:buClr>
              <a:buFont typeface="Wingdings" panose="05000000000000000000" pitchFamily="2" charset="2"/>
              <a:buChar char="§"/>
            </a:pPr>
            <a:endParaRPr lang="sv-SE" sz="2400" dirty="0"/>
          </a:p>
          <a:p>
            <a:pPr>
              <a:buClr>
                <a:srgbClr val="0099CC"/>
              </a:buClr>
              <a:buFont typeface="Wingdings" panose="05000000000000000000" pitchFamily="2" charset="2"/>
              <a:buChar char="§"/>
            </a:pPr>
            <a:r>
              <a:rPr lang="sv-SE" sz="2400" dirty="0"/>
              <a:t>Underlag för tillräcklig granskning</a:t>
            </a:r>
          </a:p>
          <a:p>
            <a:pPr>
              <a:buClr>
                <a:srgbClr val="0099CC"/>
              </a:buClr>
              <a:buFont typeface="Wingdings" panose="05000000000000000000" pitchFamily="2" charset="2"/>
              <a:buChar char="§"/>
            </a:pPr>
            <a:endParaRPr lang="sv-SE" sz="2400" dirty="0"/>
          </a:p>
          <a:p>
            <a:pPr>
              <a:buClr>
                <a:srgbClr val="0099CC"/>
              </a:buClr>
              <a:buFont typeface="Wingdings" panose="05000000000000000000" pitchFamily="2" charset="2"/>
              <a:buChar char="§"/>
            </a:pPr>
            <a:r>
              <a:rPr lang="sv-SE" sz="2400" dirty="0"/>
              <a:t>Likvärdiga bedömningar – förutsägbarhet, rättssäkerhet och förtroende</a:t>
            </a:r>
          </a:p>
          <a:p>
            <a:pPr indent="-228600">
              <a:lnSpc>
                <a:spcPct val="90000"/>
              </a:lnSpc>
              <a:spcAft>
                <a:spcPts val="600"/>
              </a:spcAft>
              <a:buFont typeface="Symbol" panose="05050102010706020507" pitchFamily="18" charset="2"/>
            </a:pPr>
            <a:endParaRPr lang="sv-SE" sz="2000" dirty="0"/>
          </a:p>
          <a:p>
            <a:pPr indent="-228600">
              <a:lnSpc>
                <a:spcPct val="90000"/>
              </a:lnSpc>
              <a:spcAft>
                <a:spcPts val="600"/>
              </a:spcAft>
              <a:buFont typeface="Symbol" panose="05050102010706020507" pitchFamily="18" charset="2"/>
            </a:pPr>
            <a:endParaRPr lang="sv-SE" sz="2000" dirty="0"/>
          </a:p>
          <a:p>
            <a:pPr indent="-228600">
              <a:lnSpc>
                <a:spcPct val="90000"/>
              </a:lnSpc>
              <a:spcAft>
                <a:spcPts val="600"/>
              </a:spcAft>
              <a:buFont typeface="Symbol" panose="05050102010706020507" pitchFamily="18" charset="2"/>
            </a:pPr>
            <a:endParaRPr lang="sv-SE" sz="2000" dirty="0"/>
          </a:p>
          <a:p>
            <a:pPr indent="-228600">
              <a:lnSpc>
                <a:spcPct val="90000"/>
              </a:lnSpc>
              <a:spcAft>
                <a:spcPts val="600"/>
              </a:spcAft>
              <a:buFont typeface="Symbol" panose="05050102010706020507" pitchFamily="18" charset="2"/>
            </a:pPr>
            <a:br>
              <a:rPr lang="sv-SE" sz="2000" dirty="0"/>
            </a:br>
            <a:endParaRPr lang="sv-SE" sz="2000" dirty="0"/>
          </a:p>
        </p:txBody>
      </p:sp>
    </p:spTree>
    <p:extLst>
      <p:ext uri="{BB962C8B-B14F-4D97-AF65-F5344CB8AC3E}">
        <p14:creationId xmlns:p14="http://schemas.microsoft.com/office/powerpoint/2010/main" val="63952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8736" y="820400"/>
            <a:ext cx="8229600" cy="1143000"/>
          </a:xfrm>
        </p:spPr>
        <p:txBody>
          <a:bodyPr/>
          <a:lstStyle/>
          <a:p>
            <a:r>
              <a:rPr lang="sv-SE" sz="3600" dirty="0"/>
              <a:t>Revisorernas uppdrag</a:t>
            </a:r>
            <a:br>
              <a:rPr lang="sv-SE" sz="2400" dirty="0"/>
            </a:br>
            <a:endParaRPr lang="sv-SE" sz="1800" dirty="0"/>
          </a:p>
        </p:txBody>
      </p:sp>
      <p:sp>
        <p:nvSpPr>
          <p:cNvPr id="3" name="Platshållare för innehåll 2"/>
          <p:cNvSpPr>
            <a:spLocks noGrp="1"/>
          </p:cNvSpPr>
          <p:nvPr>
            <p:ph idx="1"/>
          </p:nvPr>
        </p:nvSpPr>
        <p:spPr>
          <a:xfrm>
            <a:off x="880800" y="1795560"/>
            <a:ext cx="10153120" cy="3738598"/>
          </a:xfrm>
        </p:spPr>
        <p:txBody>
          <a:bodyPr/>
          <a:lstStyle/>
          <a:p>
            <a:pPr marL="0" indent="0">
              <a:buNone/>
            </a:pPr>
            <a:r>
              <a:rPr lang="sv-SE" i="1" dirty="0"/>
              <a:t>”Revisorerna granskar årligen i den omfattning som följer av </a:t>
            </a:r>
            <a:br>
              <a:rPr lang="sv-SE" i="1" dirty="0"/>
            </a:br>
            <a:r>
              <a:rPr lang="sv-SE" i="1" dirty="0"/>
              <a:t>god revisionssed all verksamhet som bedrivs inom nämndernas verksamhetsområden. </a:t>
            </a:r>
          </a:p>
          <a:p>
            <a:pPr marL="0" indent="0">
              <a:buNone/>
            </a:pPr>
            <a:r>
              <a:rPr lang="sv-SE" i="1" dirty="0"/>
              <a:t>De granskar på samma sätt, genom de revisorer eller lekmannarevisorer som utsetts i juridiska personer enligt 3 kap. 16a-18b §§, även verksamheten i de företagen.”</a:t>
            </a:r>
          </a:p>
          <a:p>
            <a:pPr marL="0" indent="0">
              <a:buNone/>
            </a:pPr>
            <a:r>
              <a:rPr lang="sv-SE" sz="1600" dirty="0"/>
              <a:t>KL 12 kap. 1 § 1 st.</a:t>
            </a:r>
          </a:p>
          <a:p>
            <a:pPr marL="0" indent="0">
              <a:buNone/>
            </a:pPr>
            <a:endParaRPr lang="sv-SE" i="1" dirty="0"/>
          </a:p>
          <a:p>
            <a:pPr marL="0" indent="0">
              <a:buNone/>
            </a:pPr>
            <a:r>
              <a:rPr lang="sv-SE" dirty="0"/>
              <a:t>Revisorerna granskar inte ärenden som avser myndighetsutövning, med vissa undantag. </a:t>
            </a:r>
            <a:r>
              <a:rPr lang="sv-SE" sz="1400" dirty="0"/>
              <a:t>KL 12 kap. 3 §.</a:t>
            </a:r>
          </a:p>
        </p:txBody>
      </p:sp>
    </p:spTree>
    <p:extLst>
      <p:ext uri="{BB962C8B-B14F-4D97-AF65-F5344CB8AC3E}">
        <p14:creationId xmlns:p14="http://schemas.microsoft.com/office/powerpoint/2010/main" val="373993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3933" y="812176"/>
            <a:ext cx="8229600" cy="1143000"/>
          </a:xfrm>
        </p:spPr>
        <p:txBody>
          <a:bodyPr/>
          <a:lstStyle/>
          <a:p>
            <a:r>
              <a:rPr lang="sv-SE" sz="3600" dirty="0"/>
              <a:t>Revisorernas uppdrag</a:t>
            </a:r>
            <a:br>
              <a:rPr lang="sv-SE" sz="3600" dirty="0"/>
            </a:br>
            <a:r>
              <a:rPr lang="sv-SE" sz="1800" dirty="0"/>
              <a:t>Vad ska granskas och prövas?</a:t>
            </a:r>
          </a:p>
        </p:txBody>
      </p:sp>
      <p:sp>
        <p:nvSpPr>
          <p:cNvPr id="3" name="Platshållare för innehåll 2"/>
          <p:cNvSpPr>
            <a:spLocks noGrp="1"/>
          </p:cNvSpPr>
          <p:nvPr>
            <p:ph idx="1"/>
          </p:nvPr>
        </p:nvSpPr>
        <p:spPr>
          <a:xfrm>
            <a:off x="787917" y="2014902"/>
            <a:ext cx="9609825" cy="3738598"/>
          </a:xfrm>
        </p:spPr>
        <p:txBody>
          <a:bodyPr/>
          <a:lstStyle/>
          <a:p>
            <a:pPr marL="0" indent="0">
              <a:buNone/>
            </a:pPr>
            <a:r>
              <a:rPr lang="sv-SE" i="1" dirty="0"/>
              <a:t>”Revisorerna prövar om verksamheten sköts på ett ändamålsenligt och från ekonomisk synpunkt tillfredsställande sätt, om räkenskaperna är rättvisande och om den interna kontrollen som görs inom nämnderna är tillräcklig.”</a:t>
            </a:r>
          </a:p>
          <a:p>
            <a:pPr marL="0" indent="0">
              <a:buNone/>
            </a:pPr>
            <a:r>
              <a:rPr lang="sv-SE" sz="1600" dirty="0"/>
              <a:t>KL 12 kap. 1 § 2 st.</a:t>
            </a:r>
          </a:p>
          <a:p>
            <a:pPr marL="0" indent="0">
              <a:buNone/>
            </a:pPr>
            <a:endParaRPr lang="sv-SE" sz="1600" dirty="0"/>
          </a:p>
          <a:p>
            <a:pPr marL="0" indent="0">
              <a:buNone/>
            </a:pPr>
            <a:r>
              <a:rPr lang="sv-SE" sz="1600" i="1" dirty="0"/>
              <a:t>”</a:t>
            </a:r>
            <a:r>
              <a:rPr lang="sv-SE" i="1" dirty="0"/>
              <a:t>Revisorerna ska bedöma om resultatet i den delårsrapport som enligt 11 kap 16 § KL ska behandlas av fullmäktige och årsredovisningen är förenliga med de mål fullmäktige beslutat.´”</a:t>
            </a:r>
          </a:p>
          <a:p>
            <a:pPr marL="0" indent="0">
              <a:buNone/>
            </a:pPr>
            <a:r>
              <a:rPr lang="sv-SE" sz="1600" i="1" dirty="0"/>
              <a:t>KL 12 kap 2 §</a:t>
            </a:r>
          </a:p>
        </p:txBody>
      </p:sp>
    </p:spTree>
    <p:extLst>
      <p:ext uri="{BB962C8B-B14F-4D97-AF65-F5344CB8AC3E}">
        <p14:creationId xmlns:p14="http://schemas.microsoft.com/office/powerpoint/2010/main" val="1173394057"/>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EDDBDDDF-3891-42A2-AB83-82AAAD6634BA}"/>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6ABA7A87-D65F-407C-944F-2403548ED770}"/>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C79CA74ABEF9B42B4053026BB5E6E20" ma:contentTypeVersion="1" ma:contentTypeDescription="Skapa ett nytt dokument." ma:contentTypeScope="" ma:versionID="b074322045e4c156ef42dd735f85be9e">
  <xsd:schema xmlns:xsd="http://www.w3.org/2001/XMLSchema" xmlns:xs="http://www.w3.org/2001/XMLSchema" xmlns:p="http://schemas.microsoft.com/office/2006/metadata/properties" xmlns:ns2="85fee5d4-2ca6-47c3-9582-0b93f1c4b971" targetNamespace="http://schemas.microsoft.com/office/2006/metadata/properties" ma:root="true" ma:fieldsID="603908840edac87a5fad42370a76209d" ns2:_="">
    <xsd:import namespace="85fee5d4-2ca6-47c3-9582-0b93f1c4b97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ee5d4-2ca6-47c3-9582-0b93f1c4b971"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210EDC-EDB3-4CBA-83A0-00E6E9D769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fee5d4-2ca6-47c3-9582-0b93f1c4b9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DF193E-878D-4275-B13F-FF8B00D19F8A}">
  <ds:schemaRefs>
    <ds:schemaRef ds:uri="http://schemas.microsoft.com/office/infopath/2007/PartnerControl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af9b82fd-bfdc-4181-a204-e623554e49e7"/>
    <ds:schemaRef ds:uri="http://www.w3.org/XML/1998/namespace"/>
  </ds:schemaRefs>
</ds:datastoreItem>
</file>

<file path=customXml/itemProps3.xml><?xml version="1.0" encoding="utf-8"?>
<ds:datastoreItem xmlns:ds="http://schemas.openxmlformats.org/officeDocument/2006/customXml" ds:itemID="{A52C8A4A-7A9E-44B0-94E2-F6F4B5981D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1532</TotalTime>
  <Words>3492</Words>
  <Application>Microsoft Office PowerPoint</Application>
  <PresentationFormat>Bredbild</PresentationFormat>
  <Paragraphs>391</Paragraphs>
  <Slides>48</Slides>
  <Notes>22</Notes>
  <HiddenSlides>0</HiddenSlides>
  <MMClips>0</MMClips>
  <ScaleCrop>false</ScaleCrop>
  <HeadingPairs>
    <vt:vector size="6" baseType="variant">
      <vt:variant>
        <vt:lpstr>Använt teckensnitt</vt:lpstr>
      </vt:variant>
      <vt:variant>
        <vt:i4>13</vt:i4>
      </vt:variant>
      <vt:variant>
        <vt:lpstr>Tema</vt:lpstr>
      </vt:variant>
      <vt:variant>
        <vt:i4>6</vt:i4>
      </vt:variant>
      <vt:variant>
        <vt:lpstr>Bildrubriker</vt:lpstr>
      </vt:variant>
      <vt:variant>
        <vt:i4>48</vt:i4>
      </vt:variant>
    </vt:vector>
  </HeadingPairs>
  <TitlesOfParts>
    <vt:vector size="67" baseType="lpstr">
      <vt:lpstr>Arial</vt:lpstr>
      <vt:lpstr>Calibri</vt:lpstr>
      <vt:lpstr>Chronicle Text G1</vt:lpstr>
      <vt:lpstr>georgia</vt:lpstr>
      <vt:lpstr>georgia</vt:lpstr>
      <vt:lpstr>MV Boli</vt:lpstr>
      <vt:lpstr>open sans</vt:lpstr>
      <vt:lpstr>Symbol</vt:lpstr>
      <vt:lpstr>Times New Roman</vt:lpstr>
      <vt:lpstr>TT4F2o00</vt:lpstr>
      <vt:lpstr>TT4F3o00</vt:lpstr>
      <vt:lpstr>TT4F6o00</vt:lpstr>
      <vt:lpstr>Wingdings</vt:lpstr>
      <vt:lpstr>SKL PPT Gul</vt:lpstr>
      <vt:lpstr>SKL PPT Röd</vt:lpstr>
      <vt:lpstr>Inledningsbilder</vt:lpstr>
      <vt:lpstr>SKL PPT Mörk</vt:lpstr>
      <vt:lpstr>SKL PPT Svart</vt:lpstr>
      <vt:lpstr>SKL PPT Vit</vt:lpstr>
      <vt:lpstr>God revisionssed 2022 </vt:lpstr>
      <vt:lpstr>SKR:s arbete med kommunal revision</vt:lpstr>
      <vt:lpstr>Revisionsdelegationen 2023-2027</vt:lpstr>
      <vt:lpstr>Del 1 Revision i kommuner och regioner    ▪ Ansvarssystemet ▪ God revisionssed ▪ Oberoende ▪ Revisionsuppdragen ▪ </vt:lpstr>
      <vt:lpstr>Varför finns det revision?</vt:lpstr>
      <vt:lpstr>Det kommunala ansvarssystemet</vt:lpstr>
      <vt:lpstr>God revisionssed – skrift och digitalt</vt:lpstr>
      <vt:lpstr>Revisorernas uppdrag </vt:lpstr>
      <vt:lpstr>Revisorernas uppdrag Vad ska granskas och prövas?</vt:lpstr>
      <vt:lpstr>Revisorerna ska anlita sakkunniga</vt:lpstr>
      <vt:lpstr>SAMTAL</vt:lpstr>
      <vt:lpstr>Revisionen  - en myndighet </vt:lpstr>
      <vt:lpstr>PowerPoint-presentation</vt:lpstr>
      <vt:lpstr>Lekmannarevisor i aktiebolag</vt:lpstr>
      <vt:lpstr>PowerPoint-presentation</vt:lpstr>
      <vt:lpstr>Kommunala revisorers uppdrag i stiftelser, föreningar m fl.</vt:lpstr>
      <vt:lpstr>OM SKYREV  SVERIGES KOMMUNALA YRKESREVISORER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vt:lpstr>
      <vt:lpstr>Del 2 Revisionsprocessen   ▪ Principer ▪ Revisionsprocessen ▪ Prövningsgrunder ▪ Ansvarsprövning ▪ </vt:lpstr>
      <vt:lpstr>Grundläggande principer        - Revisionsprocessen</vt:lpstr>
      <vt:lpstr>PowerPoint-presentation</vt:lpstr>
      <vt:lpstr>Revisionsprocessen</vt:lpstr>
      <vt:lpstr>PowerPoint-presentation</vt:lpstr>
      <vt:lpstr>Riskanalys  Bedöma  väsentlighet</vt:lpstr>
      <vt:lpstr>Delårsrapport och årsredovisning Standard för kommunal räkenskapsrevision</vt:lpstr>
      <vt:lpstr>Samla ihop årets revision i Revisionsberättelsen</vt:lpstr>
      <vt:lpstr>Fullmäktiges ansvarsprövning</vt:lpstr>
      <vt:lpstr>Del 3 Revisorernas förhållningssätt och arbetsformer  ▪ Arbetsformer ▪ Oberoende ▪ Kommunikation</vt:lpstr>
      <vt:lpstr>Revisorernas arbetsformer</vt:lpstr>
      <vt:lpstr>Oberoendet är centralt</vt:lpstr>
      <vt:lpstr>Oberoendet är centralt</vt:lpstr>
      <vt:lpstr>SAMTAL</vt:lpstr>
      <vt:lpstr>Revisorerna prövar sitt oberoende</vt:lpstr>
      <vt:lpstr>Kommunikation </vt:lpstr>
      <vt:lpstr>Målgrupper</vt:lpstr>
      <vt:lpstr>Kommunikation med fullmäktige</vt:lpstr>
      <vt:lpstr>SKR:s webbsida</vt:lpstr>
      <vt:lpstr>Aktuellt SKR:s webbsida</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av God revisionssed 2018</dc:title>
  <dc:creator>Eklöf Anna</dc:creator>
  <cp:lastModifiedBy>Rundgren Åsa</cp:lastModifiedBy>
  <cp:revision>54</cp:revision>
  <cp:lastPrinted>2023-04-21T12:48:56Z</cp:lastPrinted>
  <dcterms:created xsi:type="dcterms:W3CDTF">2023-01-20T13:41:58Z</dcterms:created>
  <dcterms:modified xsi:type="dcterms:W3CDTF">2023-12-04T16:20:50Z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0x0101004C79CA74ABEF9B42B4053026BB5E6E20</vt:lpwstr>
  </property>
</Properties>
</file>