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7" r:id="rId5"/>
    <p:sldMasterId id="2147483682" r:id="rId6"/>
    <p:sldMasterId id="2147483727" r:id="rId7"/>
    <p:sldMasterId id="2147483737" r:id="rId8"/>
    <p:sldMasterId id="2147483747" r:id="rId9"/>
    <p:sldMasterId id="2147483671" r:id="rId10"/>
    <p:sldMasterId id="2147483756" r:id="rId11"/>
    <p:sldMasterId id="2147483759" r:id="rId12"/>
  </p:sldMasterIdLst>
  <p:notesMasterIdLst>
    <p:notesMasterId r:id="rId47"/>
  </p:notesMasterIdLst>
  <p:sldIdLst>
    <p:sldId id="505" r:id="rId13"/>
    <p:sldId id="3402" r:id="rId14"/>
    <p:sldId id="268" r:id="rId15"/>
    <p:sldId id="269" r:id="rId16"/>
    <p:sldId id="271" r:id="rId17"/>
    <p:sldId id="273" r:id="rId18"/>
    <p:sldId id="3377" r:id="rId19"/>
    <p:sldId id="357" r:id="rId20"/>
    <p:sldId id="420" r:id="rId21"/>
    <p:sldId id="339" r:id="rId22"/>
    <p:sldId id="3404" r:id="rId23"/>
    <p:sldId id="456" r:id="rId24"/>
    <p:sldId id="659" r:id="rId25"/>
    <p:sldId id="275" r:id="rId26"/>
    <p:sldId id="360" r:id="rId27"/>
    <p:sldId id="3405" r:id="rId28"/>
    <p:sldId id="3406" r:id="rId29"/>
    <p:sldId id="3401" r:id="rId30"/>
    <p:sldId id="333" r:id="rId31"/>
    <p:sldId id="3390" r:id="rId32"/>
    <p:sldId id="3403" r:id="rId33"/>
    <p:sldId id="3412" r:id="rId34"/>
    <p:sldId id="660" r:id="rId35"/>
    <p:sldId id="3411" r:id="rId36"/>
    <p:sldId id="366" r:id="rId37"/>
    <p:sldId id="413" r:id="rId38"/>
    <p:sldId id="3409" r:id="rId39"/>
    <p:sldId id="3410" r:id="rId40"/>
    <p:sldId id="656" r:id="rId41"/>
    <p:sldId id="325" r:id="rId42"/>
    <p:sldId id="414" r:id="rId43"/>
    <p:sldId id="404" r:id="rId44"/>
    <p:sldId id="410" r:id="rId45"/>
    <p:sldId id="588" r:id="rId46"/>
  </p:sldIdLst>
  <p:sldSz cx="12192000" cy="6858000"/>
  <p:notesSz cx="7023100" cy="9309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C473BDBA-24AE-49E7-AB46-5121F714E2EF}">
          <p14:sldIdLst>
            <p14:sldId id="505"/>
            <p14:sldId id="3402"/>
            <p14:sldId id="268"/>
            <p14:sldId id="269"/>
            <p14:sldId id="271"/>
            <p14:sldId id="273"/>
            <p14:sldId id="3377"/>
            <p14:sldId id="357"/>
            <p14:sldId id="420"/>
            <p14:sldId id="339"/>
            <p14:sldId id="3404"/>
            <p14:sldId id="456"/>
            <p14:sldId id="659"/>
            <p14:sldId id="275"/>
            <p14:sldId id="360"/>
            <p14:sldId id="3405"/>
            <p14:sldId id="3406"/>
            <p14:sldId id="3401"/>
            <p14:sldId id="333"/>
            <p14:sldId id="3390"/>
            <p14:sldId id="3403"/>
          </p14:sldIdLst>
        </p14:section>
        <p14:section name="Standardavsnitt" id="{2B59B320-F250-489A-918A-63A37F4D067D}">
          <p14:sldIdLst>
            <p14:sldId id="3412"/>
            <p14:sldId id="660"/>
            <p14:sldId id="3411"/>
            <p14:sldId id="366"/>
            <p14:sldId id="413"/>
            <p14:sldId id="3409"/>
            <p14:sldId id="3410"/>
            <p14:sldId id="656"/>
            <p14:sldId id="325"/>
            <p14:sldId id="414"/>
            <p14:sldId id="404"/>
            <p14:sldId id="410"/>
            <p14:sldId id="5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993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86" autoAdjust="0"/>
    <p:restoredTop sz="74089" autoAdjust="0"/>
  </p:normalViewPr>
  <p:slideViewPr>
    <p:cSldViewPr snapToGrid="0">
      <p:cViewPr varScale="1">
        <p:scale>
          <a:sx n="63" d="100"/>
          <a:sy n="63" d="100"/>
        </p:scale>
        <p:origin x="676" y="44"/>
      </p:cViewPr>
      <p:guideLst/>
    </p:cSldViewPr>
  </p:slideViewPr>
  <p:outlineViewPr>
    <p:cViewPr>
      <p:scale>
        <a:sx n="33" d="100"/>
        <a:sy n="33" d="100"/>
      </p:scale>
      <p:origin x="0" y="-5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86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kl\Desktop\Verksamhetsrevision%20unders&#246;k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Fördelning av granskningsområden 2019-2022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85-4A56-937F-49A3A10803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85-4A56-937F-49A3A10803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85-4A56-937F-49A3A10803B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Blad1!$J$2:$J$4</c:f>
              <c:strCache>
                <c:ptCount val="3"/>
                <c:pt idx="0">
                  <c:v>Kärnverksamhet</c:v>
                </c:pt>
                <c:pt idx="1">
                  <c:v>Ledning- mål, budget &amp; kris</c:v>
                </c:pt>
                <c:pt idx="2">
                  <c:v>Stödprocesser</c:v>
                </c:pt>
              </c:strCache>
            </c:strRef>
          </c:cat>
          <c:val>
            <c:numRef>
              <c:f>Blad1!$K$2:$K$4</c:f>
              <c:numCache>
                <c:formatCode>General</c:formatCode>
                <c:ptCount val="3"/>
                <c:pt idx="0">
                  <c:v>294</c:v>
                </c:pt>
                <c:pt idx="1">
                  <c:v>150</c:v>
                </c:pt>
                <c:pt idx="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85-4A56-937F-49A3A10803B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F85-4A56-937F-49A3A10803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F85-4A56-937F-49A3A10803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F85-4A56-937F-49A3A10803B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Blad1!$J$2:$J$4</c:f>
              <c:strCache>
                <c:ptCount val="3"/>
                <c:pt idx="0">
                  <c:v>Kärnverksamhet</c:v>
                </c:pt>
                <c:pt idx="1">
                  <c:v>Ledning- mål, budget &amp; kris</c:v>
                </c:pt>
                <c:pt idx="2">
                  <c:v>Stödprocesser</c:v>
                </c:pt>
              </c:strCache>
            </c:strRef>
          </c:cat>
          <c:val>
            <c:numRef>
              <c:f>Blad1!$L$2:$L$4</c:f>
              <c:numCache>
                <c:formatCode>0%</c:formatCode>
                <c:ptCount val="3"/>
                <c:pt idx="0">
                  <c:v>0.3823146944083225</c:v>
                </c:pt>
                <c:pt idx="1">
                  <c:v>0.19505851755526657</c:v>
                </c:pt>
                <c:pt idx="2">
                  <c:v>0.42262678803641091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85-4A56-937F-49A3A10803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60FE9-7CA0-4E31-A950-4735FFC6D66E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F25832-5F94-484D-A9A6-91ED5A96E077}">
      <dgm:prSet/>
      <dgm:spPr/>
      <dgm:t>
        <a:bodyPr/>
        <a:lstStyle/>
        <a:p>
          <a:r>
            <a:rPr lang="en-US"/>
            <a:t>Uppdrag</a:t>
          </a:r>
        </a:p>
      </dgm:t>
    </dgm:pt>
    <dgm:pt modelId="{F3D0B3AE-4BC7-4877-A703-098202C3D88E}" type="parTrans" cxnId="{278568F6-5A63-4795-BAEB-CF27299DA145}">
      <dgm:prSet/>
      <dgm:spPr/>
      <dgm:t>
        <a:bodyPr/>
        <a:lstStyle/>
        <a:p>
          <a:endParaRPr lang="en-US"/>
        </a:p>
      </dgm:t>
    </dgm:pt>
    <dgm:pt modelId="{FEEADBC2-7FC8-4375-905A-EA1E0A43E8CC}" type="sibTrans" cxnId="{278568F6-5A63-4795-BAEB-CF27299DA145}">
      <dgm:prSet/>
      <dgm:spPr/>
      <dgm:t>
        <a:bodyPr/>
        <a:lstStyle/>
        <a:p>
          <a:endParaRPr lang="en-US"/>
        </a:p>
      </dgm:t>
    </dgm:pt>
    <dgm:pt modelId="{929DD220-24F6-4FE8-B6DB-4DEF722BAB62}">
      <dgm:prSet/>
      <dgm:spPr/>
      <dgm:t>
        <a:bodyPr/>
        <a:lstStyle/>
        <a:p>
          <a:r>
            <a:rPr lang="en-US"/>
            <a:t>Målgrupper</a:t>
          </a:r>
        </a:p>
      </dgm:t>
    </dgm:pt>
    <dgm:pt modelId="{C7D2CBC0-AB90-4DBC-B157-DC528FD9AE5B}" type="parTrans" cxnId="{D0A772F8-7937-435C-8E5B-732006FC1C69}">
      <dgm:prSet/>
      <dgm:spPr/>
      <dgm:t>
        <a:bodyPr/>
        <a:lstStyle/>
        <a:p>
          <a:endParaRPr lang="en-US"/>
        </a:p>
      </dgm:t>
    </dgm:pt>
    <dgm:pt modelId="{EDD6EE73-035B-4D72-9932-9B3681216975}" type="sibTrans" cxnId="{D0A772F8-7937-435C-8E5B-732006FC1C69}">
      <dgm:prSet/>
      <dgm:spPr/>
      <dgm:t>
        <a:bodyPr/>
        <a:lstStyle/>
        <a:p>
          <a:endParaRPr lang="en-US"/>
        </a:p>
      </dgm:t>
    </dgm:pt>
    <dgm:pt modelId="{784772F6-9EAF-4C4E-96E9-2CC1E60E3A32}">
      <dgm:prSet/>
      <dgm:spPr/>
      <dgm:t>
        <a:bodyPr/>
        <a:lstStyle/>
        <a:p>
          <a:r>
            <a:rPr lang="en-US"/>
            <a:t>Förankring</a:t>
          </a:r>
        </a:p>
      </dgm:t>
    </dgm:pt>
    <dgm:pt modelId="{425FE3E2-6236-4B9F-9B78-83117D17D875}" type="parTrans" cxnId="{7DE533B4-DDE1-4FDD-BC5B-C7AA103C727D}">
      <dgm:prSet/>
      <dgm:spPr/>
      <dgm:t>
        <a:bodyPr/>
        <a:lstStyle/>
        <a:p>
          <a:endParaRPr lang="en-US"/>
        </a:p>
      </dgm:t>
    </dgm:pt>
    <dgm:pt modelId="{4D19C00A-A3B6-4959-A1AE-C71A57379420}" type="sibTrans" cxnId="{7DE533B4-DDE1-4FDD-BC5B-C7AA103C727D}">
      <dgm:prSet/>
      <dgm:spPr/>
      <dgm:t>
        <a:bodyPr/>
        <a:lstStyle/>
        <a:p>
          <a:endParaRPr lang="en-US"/>
        </a:p>
      </dgm:t>
    </dgm:pt>
    <dgm:pt modelId="{0FBAE8BD-6F55-4049-95EA-A7B8EAAE97D9}" type="pres">
      <dgm:prSet presAssocID="{3F160FE9-7CA0-4E31-A950-4735FFC6D66E}" presName="root" presStyleCnt="0">
        <dgm:presLayoutVars>
          <dgm:dir/>
          <dgm:resizeHandles val="exact"/>
        </dgm:presLayoutVars>
      </dgm:prSet>
      <dgm:spPr/>
    </dgm:pt>
    <dgm:pt modelId="{E98B0771-132E-4F46-88CD-643E1C32E738}" type="pres">
      <dgm:prSet presAssocID="{A7F25832-5F94-484D-A9A6-91ED5A96E077}" presName="compNode" presStyleCnt="0"/>
      <dgm:spPr/>
    </dgm:pt>
    <dgm:pt modelId="{DC92D758-1563-45A2-8FE7-447EA97F52E9}" type="pres">
      <dgm:prSet presAssocID="{A7F25832-5F94-484D-A9A6-91ED5A96E0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ltavla"/>
        </a:ext>
      </dgm:extLst>
    </dgm:pt>
    <dgm:pt modelId="{F3A7D9BC-465B-4C95-94B0-7E6BB67EFAB2}" type="pres">
      <dgm:prSet presAssocID="{A7F25832-5F94-484D-A9A6-91ED5A96E077}" presName="spaceRect" presStyleCnt="0"/>
      <dgm:spPr/>
    </dgm:pt>
    <dgm:pt modelId="{02359528-846C-476E-8141-8E4F2387D4C7}" type="pres">
      <dgm:prSet presAssocID="{A7F25832-5F94-484D-A9A6-91ED5A96E077}" presName="textRect" presStyleLbl="revTx" presStyleIdx="0" presStyleCnt="3">
        <dgm:presLayoutVars>
          <dgm:chMax val="1"/>
          <dgm:chPref val="1"/>
        </dgm:presLayoutVars>
      </dgm:prSet>
      <dgm:spPr/>
    </dgm:pt>
    <dgm:pt modelId="{51F10D50-105C-4582-9B8E-52924775EA2F}" type="pres">
      <dgm:prSet presAssocID="{FEEADBC2-7FC8-4375-905A-EA1E0A43E8CC}" presName="sibTrans" presStyleCnt="0"/>
      <dgm:spPr/>
    </dgm:pt>
    <dgm:pt modelId="{4E486347-5C8F-4539-AA52-D383F2F0CC90}" type="pres">
      <dgm:prSet presAssocID="{929DD220-24F6-4FE8-B6DB-4DEF722BAB62}" presName="compNode" presStyleCnt="0"/>
      <dgm:spPr/>
    </dgm:pt>
    <dgm:pt modelId="{5678C3F9-2242-44AB-BB90-DC9868023404}" type="pres">
      <dgm:prSet presAssocID="{929DD220-24F6-4FE8-B6DB-4DEF722BAB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CB482BE4-B78A-4A1F-8BBD-4EC37038CC10}" type="pres">
      <dgm:prSet presAssocID="{929DD220-24F6-4FE8-B6DB-4DEF722BAB62}" presName="spaceRect" presStyleCnt="0"/>
      <dgm:spPr/>
    </dgm:pt>
    <dgm:pt modelId="{3CBF82DA-CE06-479C-829A-6998E53ADE6E}" type="pres">
      <dgm:prSet presAssocID="{929DD220-24F6-4FE8-B6DB-4DEF722BAB62}" presName="textRect" presStyleLbl="revTx" presStyleIdx="1" presStyleCnt="3">
        <dgm:presLayoutVars>
          <dgm:chMax val="1"/>
          <dgm:chPref val="1"/>
        </dgm:presLayoutVars>
      </dgm:prSet>
      <dgm:spPr/>
    </dgm:pt>
    <dgm:pt modelId="{DF23EDA4-75E8-43A0-BB28-E5FDA12C27D6}" type="pres">
      <dgm:prSet presAssocID="{EDD6EE73-035B-4D72-9932-9B3681216975}" presName="sibTrans" presStyleCnt="0"/>
      <dgm:spPr/>
    </dgm:pt>
    <dgm:pt modelId="{9D9B41B7-CE99-4BE5-888D-75B8F61DC332}" type="pres">
      <dgm:prSet presAssocID="{784772F6-9EAF-4C4E-96E9-2CC1E60E3A32}" presName="compNode" presStyleCnt="0"/>
      <dgm:spPr/>
    </dgm:pt>
    <dgm:pt modelId="{F34087C6-0109-433F-BB3F-D5D0C396512A}" type="pres">
      <dgm:prSet presAssocID="{784772F6-9EAF-4C4E-96E9-2CC1E60E3A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ästpunkt"/>
        </a:ext>
      </dgm:extLst>
    </dgm:pt>
    <dgm:pt modelId="{4060C3EE-E3BA-429E-B274-1371E666D444}" type="pres">
      <dgm:prSet presAssocID="{784772F6-9EAF-4C4E-96E9-2CC1E60E3A32}" presName="spaceRect" presStyleCnt="0"/>
      <dgm:spPr/>
    </dgm:pt>
    <dgm:pt modelId="{A46D7446-A0C5-4ECD-9EE9-A4108826038F}" type="pres">
      <dgm:prSet presAssocID="{784772F6-9EAF-4C4E-96E9-2CC1E60E3A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6C8C028-4C31-45C0-887E-2EBACF57E9B2}" type="presOf" srcId="{3F160FE9-7CA0-4E31-A950-4735FFC6D66E}" destId="{0FBAE8BD-6F55-4049-95EA-A7B8EAAE97D9}" srcOrd="0" destOrd="0" presId="urn:microsoft.com/office/officeart/2018/2/layout/IconLabelList"/>
    <dgm:cxn modelId="{4084C370-AA9D-46FE-9A25-2E75A92D707B}" type="presOf" srcId="{784772F6-9EAF-4C4E-96E9-2CC1E60E3A32}" destId="{A46D7446-A0C5-4ECD-9EE9-A4108826038F}" srcOrd="0" destOrd="0" presId="urn:microsoft.com/office/officeart/2018/2/layout/IconLabelList"/>
    <dgm:cxn modelId="{84EE319D-986A-422B-AD98-F8C6DFFF3423}" type="presOf" srcId="{929DD220-24F6-4FE8-B6DB-4DEF722BAB62}" destId="{3CBF82DA-CE06-479C-829A-6998E53ADE6E}" srcOrd="0" destOrd="0" presId="urn:microsoft.com/office/officeart/2018/2/layout/IconLabelList"/>
    <dgm:cxn modelId="{A4F350A4-E7FE-4C4E-B2E7-F1BDD6D954E3}" type="presOf" srcId="{A7F25832-5F94-484D-A9A6-91ED5A96E077}" destId="{02359528-846C-476E-8141-8E4F2387D4C7}" srcOrd="0" destOrd="0" presId="urn:microsoft.com/office/officeart/2018/2/layout/IconLabelList"/>
    <dgm:cxn modelId="{7DE533B4-DDE1-4FDD-BC5B-C7AA103C727D}" srcId="{3F160FE9-7CA0-4E31-A950-4735FFC6D66E}" destId="{784772F6-9EAF-4C4E-96E9-2CC1E60E3A32}" srcOrd="2" destOrd="0" parTransId="{425FE3E2-6236-4B9F-9B78-83117D17D875}" sibTransId="{4D19C00A-A3B6-4959-A1AE-C71A57379420}"/>
    <dgm:cxn modelId="{278568F6-5A63-4795-BAEB-CF27299DA145}" srcId="{3F160FE9-7CA0-4E31-A950-4735FFC6D66E}" destId="{A7F25832-5F94-484D-A9A6-91ED5A96E077}" srcOrd="0" destOrd="0" parTransId="{F3D0B3AE-4BC7-4877-A703-098202C3D88E}" sibTransId="{FEEADBC2-7FC8-4375-905A-EA1E0A43E8CC}"/>
    <dgm:cxn modelId="{D0A772F8-7937-435C-8E5B-732006FC1C69}" srcId="{3F160FE9-7CA0-4E31-A950-4735FFC6D66E}" destId="{929DD220-24F6-4FE8-B6DB-4DEF722BAB62}" srcOrd="1" destOrd="0" parTransId="{C7D2CBC0-AB90-4DBC-B157-DC528FD9AE5B}" sibTransId="{EDD6EE73-035B-4D72-9932-9B3681216975}"/>
    <dgm:cxn modelId="{80F462A0-9C8D-4140-B3FC-5B644204EAB9}" type="presParOf" srcId="{0FBAE8BD-6F55-4049-95EA-A7B8EAAE97D9}" destId="{E98B0771-132E-4F46-88CD-643E1C32E738}" srcOrd="0" destOrd="0" presId="urn:microsoft.com/office/officeart/2018/2/layout/IconLabelList"/>
    <dgm:cxn modelId="{267FF531-DE13-487B-AD1F-2A0A5CD0440A}" type="presParOf" srcId="{E98B0771-132E-4F46-88CD-643E1C32E738}" destId="{DC92D758-1563-45A2-8FE7-447EA97F52E9}" srcOrd="0" destOrd="0" presId="urn:microsoft.com/office/officeart/2018/2/layout/IconLabelList"/>
    <dgm:cxn modelId="{63B86FEF-42BB-4CAD-BD3D-EBCEB2F3FF44}" type="presParOf" srcId="{E98B0771-132E-4F46-88CD-643E1C32E738}" destId="{F3A7D9BC-465B-4C95-94B0-7E6BB67EFAB2}" srcOrd="1" destOrd="0" presId="urn:microsoft.com/office/officeart/2018/2/layout/IconLabelList"/>
    <dgm:cxn modelId="{8100523C-64D6-4105-B3B2-76761CD94A2F}" type="presParOf" srcId="{E98B0771-132E-4F46-88CD-643E1C32E738}" destId="{02359528-846C-476E-8141-8E4F2387D4C7}" srcOrd="2" destOrd="0" presId="urn:microsoft.com/office/officeart/2018/2/layout/IconLabelList"/>
    <dgm:cxn modelId="{81EBBB91-625F-4C58-AF05-02460F35CA35}" type="presParOf" srcId="{0FBAE8BD-6F55-4049-95EA-A7B8EAAE97D9}" destId="{51F10D50-105C-4582-9B8E-52924775EA2F}" srcOrd="1" destOrd="0" presId="urn:microsoft.com/office/officeart/2018/2/layout/IconLabelList"/>
    <dgm:cxn modelId="{2741A90C-B3D8-445A-B16D-BDD4221797BB}" type="presParOf" srcId="{0FBAE8BD-6F55-4049-95EA-A7B8EAAE97D9}" destId="{4E486347-5C8F-4539-AA52-D383F2F0CC90}" srcOrd="2" destOrd="0" presId="urn:microsoft.com/office/officeart/2018/2/layout/IconLabelList"/>
    <dgm:cxn modelId="{5E866C3C-7972-44D0-AF60-65C02181DA96}" type="presParOf" srcId="{4E486347-5C8F-4539-AA52-D383F2F0CC90}" destId="{5678C3F9-2242-44AB-BB90-DC9868023404}" srcOrd="0" destOrd="0" presId="urn:microsoft.com/office/officeart/2018/2/layout/IconLabelList"/>
    <dgm:cxn modelId="{DF1DE36D-E49C-4F64-8D3C-D9C1621FA352}" type="presParOf" srcId="{4E486347-5C8F-4539-AA52-D383F2F0CC90}" destId="{CB482BE4-B78A-4A1F-8BBD-4EC37038CC10}" srcOrd="1" destOrd="0" presId="urn:microsoft.com/office/officeart/2018/2/layout/IconLabelList"/>
    <dgm:cxn modelId="{28386852-F826-4A1F-8008-EDB2C44948A6}" type="presParOf" srcId="{4E486347-5C8F-4539-AA52-D383F2F0CC90}" destId="{3CBF82DA-CE06-479C-829A-6998E53ADE6E}" srcOrd="2" destOrd="0" presId="urn:microsoft.com/office/officeart/2018/2/layout/IconLabelList"/>
    <dgm:cxn modelId="{69D99589-772D-4DBD-A213-C98BBF2C2F89}" type="presParOf" srcId="{0FBAE8BD-6F55-4049-95EA-A7B8EAAE97D9}" destId="{DF23EDA4-75E8-43A0-BB28-E5FDA12C27D6}" srcOrd="3" destOrd="0" presId="urn:microsoft.com/office/officeart/2018/2/layout/IconLabelList"/>
    <dgm:cxn modelId="{4073992B-EF02-4735-91DE-E6FF200DAF48}" type="presParOf" srcId="{0FBAE8BD-6F55-4049-95EA-A7B8EAAE97D9}" destId="{9D9B41B7-CE99-4BE5-888D-75B8F61DC332}" srcOrd="4" destOrd="0" presId="urn:microsoft.com/office/officeart/2018/2/layout/IconLabelList"/>
    <dgm:cxn modelId="{40A65CCB-4482-4A90-89A1-87A25F3EDB71}" type="presParOf" srcId="{9D9B41B7-CE99-4BE5-888D-75B8F61DC332}" destId="{F34087C6-0109-433F-BB3F-D5D0C396512A}" srcOrd="0" destOrd="0" presId="urn:microsoft.com/office/officeart/2018/2/layout/IconLabelList"/>
    <dgm:cxn modelId="{E1E75AF4-3A22-4196-8EA8-CC862D15E4CB}" type="presParOf" srcId="{9D9B41B7-CE99-4BE5-888D-75B8F61DC332}" destId="{4060C3EE-E3BA-429E-B274-1371E666D444}" srcOrd="1" destOrd="0" presId="urn:microsoft.com/office/officeart/2018/2/layout/IconLabelList"/>
    <dgm:cxn modelId="{1B9D2057-A8DA-4084-B648-878053FBF302}" type="presParOf" srcId="{9D9B41B7-CE99-4BE5-888D-75B8F61DC332}" destId="{A46D7446-A0C5-4ECD-9EE9-A410882603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6E904-2D4A-4285-859F-14255CB24563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12AD401-A7E9-44F2-A23A-82E92D7E5779}">
      <dgm:prSet custT="1"/>
      <dgm:spPr/>
      <dgm:t>
        <a:bodyPr/>
        <a:lstStyle/>
        <a:p>
          <a:r>
            <a:rPr lang="en-US" sz="1600" dirty="0" err="1"/>
            <a:t>Tydlighet</a:t>
          </a:r>
          <a:r>
            <a:rPr lang="en-US" sz="1600" dirty="0"/>
            <a:t> </a:t>
          </a:r>
          <a:r>
            <a:rPr lang="en-US" sz="1600" dirty="0" err="1"/>
            <a:t>när</a:t>
          </a:r>
          <a:r>
            <a:rPr lang="en-US" sz="1600" dirty="0"/>
            <a:t> </a:t>
          </a:r>
          <a:r>
            <a:rPr lang="en-US" sz="1600" dirty="0" err="1"/>
            <a:t>räkenskapsrevisionen</a:t>
          </a:r>
          <a:r>
            <a:rPr lang="en-US" sz="1600" dirty="0"/>
            <a:t> ska </a:t>
          </a:r>
          <a:r>
            <a:rPr lang="en-US" sz="1600" dirty="0" err="1"/>
            <a:t>genomföras</a:t>
          </a:r>
          <a:endParaRPr lang="en-US" sz="1600" dirty="0"/>
        </a:p>
      </dgm:t>
    </dgm:pt>
    <dgm:pt modelId="{947922C5-8869-45A6-9337-67F4B0A26F82}" type="parTrans" cxnId="{8EAC9986-6BF1-4F19-A73B-85BD696806CD}">
      <dgm:prSet/>
      <dgm:spPr/>
      <dgm:t>
        <a:bodyPr/>
        <a:lstStyle/>
        <a:p>
          <a:endParaRPr lang="en-US" sz="1600"/>
        </a:p>
      </dgm:t>
    </dgm:pt>
    <dgm:pt modelId="{F2FEE956-100E-4FE1-8C84-F59084A060FD}" type="sibTrans" cxnId="{8EAC9986-6BF1-4F19-A73B-85BD696806CD}">
      <dgm:prSet/>
      <dgm:spPr/>
      <dgm:t>
        <a:bodyPr/>
        <a:lstStyle/>
        <a:p>
          <a:endParaRPr lang="en-US" sz="1600"/>
        </a:p>
      </dgm:t>
    </dgm:pt>
    <dgm:pt modelId="{91A55899-BE01-40CC-8038-88BD9FA77D90}">
      <dgm:prSet custT="1"/>
      <dgm:spPr/>
      <dgm:t>
        <a:bodyPr/>
        <a:lstStyle/>
        <a:p>
          <a:r>
            <a:rPr lang="en-US" sz="1600" dirty="0" err="1"/>
            <a:t>Revisionsuppdraget</a:t>
          </a:r>
          <a:r>
            <a:rPr lang="en-US" sz="1600" dirty="0"/>
            <a:t> </a:t>
          </a:r>
          <a:r>
            <a:rPr lang="en-US" sz="1600" dirty="0" err="1"/>
            <a:t>har</a:t>
          </a:r>
          <a:r>
            <a:rPr lang="en-US" sz="1600" dirty="0"/>
            <a:t> </a:t>
          </a:r>
          <a:r>
            <a:rPr lang="en-US" sz="1600" dirty="0" err="1"/>
            <a:t>inte</a:t>
          </a:r>
          <a:r>
            <a:rPr lang="en-US" sz="1600" dirty="0"/>
            <a:t> </a:t>
          </a:r>
          <a:r>
            <a:rPr lang="en-US" sz="1600" dirty="0" err="1"/>
            <a:t>ändrats</a:t>
          </a:r>
          <a:r>
            <a:rPr lang="en-US" sz="1600" dirty="0"/>
            <a:t>, </a:t>
          </a:r>
          <a:r>
            <a:rPr lang="en-US" sz="1600" dirty="0" err="1"/>
            <a:t>uttalandena</a:t>
          </a:r>
          <a:r>
            <a:rPr lang="en-US" sz="1600" dirty="0"/>
            <a:t> </a:t>
          </a:r>
          <a:r>
            <a:rPr lang="en-US" sz="1600" dirty="0" err="1"/>
            <a:t>förförtroendevalda</a:t>
          </a:r>
          <a:r>
            <a:rPr lang="en-US" sz="1600" dirty="0"/>
            <a:t> </a:t>
          </a:r>
          <a:r>
            <a:rPr lang="en-US" sz="1600" dirty="0" err="1"/>
            <a:t>revisorerna</a:t>
          </a:r>
          <a:r>
            <a:rPr lang="en-US" sz="1600" dirty="0"/>
            <a:t> </a:t>
          </a:r>
          <a:r>
            <a:rPr lang="en-US" sz="1600" dirty="0" err="1"/>
            <a:t>är</a:t>
          </a:r>
          <a:r>
            <a:rPr lang="en-US" sz="1600" dirty="0"/>
            <a:t> </a:t>
          </a:r>
          <a:r>
            <a:rPr lang="en-US" sz="1600" dirty="0" err="1"/>
            <a:t>desamma</a:t>
          </a:r>
          <a:endParaRPr lang="en-US" sz="1600" dirty="0"/>
        </a:p>
      </dgm:t>
    </dgm:pt>
    <dgm:pt modelId="{716B3B14-300C-44DB-A8C6-9A88A50F57E6}" type="parTrans" cxnId="{5FF4889F-B619-4A69-8469-54B568D8BA28}">
      <dgm:prSet/>
      <dgm:spPr/>
      <dgm:t>
        <a:bodyPr/>
        <a:lstStyle/>
        <a:p>
          <a:endParaRPr lang="en-US" sz="1600"/>
        </a:p>
      </dgm:t>
    </dgm:pt>
    <dgm:pt modelId="{F41E5B58-38EB-4E14-811A-C51FF2A7E2D3}" type="sibTrans" cxnId="{5FF4889F-B619-4A69-8469-54B568D8BA28}">
      <dgm:prSet/>
      <dgm:spPr/>
      <dgm:t>
        <a:bodyPr/>
        <a:lstStyle/>
        <a:p>
          <a:endParaRPr lang="en-US" sz="1600"/>
        </a:p>
      </dgm:t>
    </dgm:pt>
    <dgm:pt modelId="{79753C13-88E5-4C32-A1C6-2BA69DA48928}">
      <dgm:prSet custT="1"/>
      <dgm:spPr/>
      <dgm:t>
        <a:bodyPr/>
        <a:lstStyle/>
        <a:p>
          <a:r>
            <a:rPr lang="en-US" sz="1600" dirty="0" err="1"/>
            <a:t>Ansvaret</a:t>
          </a:r>
          <a:r>
            <a:rPr lang="en-US" sz="1600" dirty="0"/>
            <a:t> för </a:t>
          </a:r>
          <a:r>
            <a:rPr lang="en-US" sz="1600" dirty="0" err="1"/>
            <a:t>revisionen</a:t>
          </a:r>
          <a:r>
            <a:rPr lang="en-US" sz="1600" dirty="0"/>
            <a:t> </a:t>
          </a:r>
          <a:r>
            <a:rPr lang="en-US" sz="1600" dirty="0" err="1"/>
            <a:t>har</a:t>
          </a:r>
          <a:r>
            <a:rPr lang="en-US" sz="1600" dirty="0"/>
            <a:t> </a:t>
          </a:r>
          <a:r>
            <a:rPr lang="en-US" sz="1600" dirty="0" err="1"/>
            <a:t>inte</a:t>
          </a:r>
          <a:r>
            <a:rPr lang="en-US" sz="1600" dirty="0"/>
            <a:t> </a:t>
          </a:r>
          <a:r>
            <a:rPr lang="en-US" sz="1600" dirty="0" err="1"/>
            <a:t>flyttats</a:t>
          </a:r>
          <a:r>
            <a:rPr lang="en-US" sz="1600" dirty="0"/>
            <a:t> – dock </a:t>
          </a:r>
          <a:r>
            <a:rPr lang="en-US" sz="1600" dirty="0" err="1"/>
            <a:t>ges</a:t>
          </a:r>
          <a:r>
            <a:rPr lang="en-US" sz="1600" dirty="0"/>
            <a:t> </a:t>
          </a:r>
          <a:r>
            <a:rPr lang="en-US" sz="1600" dirty="0" err="1"/>
            <a:t>sakkunnigt</a:t>
          </a:r>
          <a:r>
            <a:rPr lang="en-US" sz="1600" dirty="0"/>
            <a:t> </a:t>
          </a:r>
          <a:r>
            <a:rPr lang="en-US" sz="1600" dirty="0" err="1"/>
            <a:t>biträde</a:t>
          </a:r>
          <a:r>
            <a:rPr lang="en-US" sz="1600" dirty="0"/>
            <a:t> </a:t>
          </a:r>
          <a:r>
            <a:rPr lang="en-US" sz="1600" dirty="0" err="1"/>
            <a:t>utrymme</a:t>
          </a:r>
          <a:r>
            <a:rPr lang="en-US" sz="1600" dirty="0"/>
            <a:t> </a:t>
          </a:r>
          <a:r>
            <a:rPr lang="en-US" sz="1600" dirty="0" err="1"/>
            <a:t>att</a:t>
          </a:r>
          <a:r>
            <a:rPr lang="en-US" sz="1600" dirty="0"/>
            <a:t> </a:t>
          </a:r>
          <a:r>
            <a:rPr lang="en-US" sz="1600" dirty="0" err="1"/>
            <a:t>arbeta</a:t>
          </a:r>
          <a:r>
            <a:rPr lang="en-US" sz="1600" dirty="0"/>
            <a:t> </a:t>
          </a:r>
          <a:r>
            <a:rPr lang="en-US" sz="1600" dirty="0" err="1"/>
            <a:t>självständigt</a:t>
          </a:r>
          <a:r>
            <a:rPr lang="en-US" sz="1600" dirty="0"/>
            <a:t> </a:t>
          </a:r>
          <a:r>
            <a:rPr lang="en-US" sz="1600" dirty="0" err="1"/>
            <a:t>inom</a:t>
          </a:r>
          <a:r>
            <a:rPr lang="en-US" sz="1600" dirty="0"/>
            <a:t> ramen för </a:t>
          </a:r>
          <a:r>
            <a:rPr lang="en-US" sz="1600" dirty="0" err="1"/>
            <a:t>standarden</a:t>
          </a:r>
          <a:endParaRPr lang="en-US" sz="1600" dirty="0"/>
        </a:p>
      </dgm:t>
    </dgm:pt>
    <dgm:pt modelId="{0B939115-195C-4028-9F45-2B2AAB56033C}" type="parTrans" cxnId="{E8A7DF37-CAA1-4042-B54C-0F0E0C9C1C52}">
      <dgm:prSet/>
      <dgm:spPr/>
      <dgm:t>
        <a:bodyPr/>
        <a:lstStyle/>
        <a:p>
          <a:endParaRPr lang="en-US" sz="1600"/>
        </a:p>
      </dgm:t>
    </dgm:pt>
    <dgm:pt modelId="{0CBEE177-2F09-49C2-B40A-90E1526C4AD7}" type="sibTrans" cxnId="{E8A7DF37-CAA1-4042-B54C-0F0E0C9C1C52}">
      <dgm:prSet/>
      <dgm:spPr/>
      <dgm:t>
        <a:bodyPr/>
        <a:lstStyle/>
        <a:p>
          <a:endParaRPr lang="en-US" sz="1600"/>
        </a:p>
      </dgm:t>
    </dgm:pt>
    <dgm:pt modelId="{7FCD0B48-7C5B-4684-815E-E3ACCD4A03FA}">
      <dgm:prSet custT="1"/>
      <dgm:spPr/>
      <dgm:t>
        <a:bodyPr/>
        <a:lstStyle/>
        <a:p>
          <a:r>
            <a:rPr lang="en-US" sz="1600" dirty="0"/>
            <a:t>Mer </a:t>
          </a:r>
          <a:r>
            <a:rPr lang="en-US" sz="1600" dirty="0" err="1"/>
            <a:t>resurser</a:t>
          </a:r>
          <a:r>
            <a:rPr lang="en-US" sz="1600" dirty="0"/>
            <a:t> till revision </a:t>
          </a:r>
        </a:p>
      </dgm:t>
    </dgm:pt>
    <dgm:pt modelId="{16D6A6FD-8461-4580-9EEE-C56BDC3C7226}" type="parTrans" cxnId="{BC4E1263-A67E-4A8E-A8BC-B0A43134AD67}">
      <dgm:prSet/>
      <dgm:spPr/>
      <dgm:t>
        <a:bodyPr/>
        <a:lstStyle/>
        <a:p>
          <a:endParaRPr lang="en-US" sz="1600"/>
        </a:p>
      </dgm:t>
    </dgm:pt>
    <dgm:pt modelId="{53B5ECFB-D35B-41B5-91A2-5A54D45B161B}" type="sibTrans" cxnId="{BC4E1263-A67E-4A8E-A8BC-B0A43134AD67}">
      <dgm:prSet/>
      <dgm:spPr/>
      <dgm:t>
        <a:bodyPr/>
        <a:lstStyle/>
        <a:p>
          <a:endParaRPr lang="en-US" sz="1600"/>
        </a:p>
      </dgm:t>
    </dgm:pt>
    <dgm:pt modelId="{581814EB-7F48-4810-82A5-C8DDA0F84D40}">
      <dgm:prSet custT="1"/>
      <dgm:spPr/>
      <dgm:t>
        <a:bodyPr/>
        <a:lstStyle/>
        <a:p>
          <a:r>
            <a:rPr lang="en-US" sz="1600"/>
            <a:t>Ökad kvalitet i revisionen och i förlängningen även i redovisningen</a:t>
          </a:r>
        </a:p>
      </dgm:t>
    </dgm:pt>
    <dgm:pt modelId="{8082794C-30BD-4576-A328-581B1CEC6193}" type="parTrans" cxnId="{C6CA4AA0-AB79-4626-851F-F06A2F5BB727}">
      <dgm:prSet/>
      <dgm:spPr/>
      <dgm:t>
        <a:bodyPr/>
        <a:lstStyle/>
        <a:p>
          <a:endParaRPr lang="en-US" sz="1600"/>
        </a:p>
      </dgm:t>
    </dgm:pt>
    <dgm:pt modelId="{AEE4A1D9-9B32-4725-813B-EF8F5580FD58}" type="sibTrans" cxnId="{C6CA4AA0-AB79-4626-851F-F06A2F5BB727}">
      <dgm:prSet/>
      <dgm:spPr/>
      <dgm:t>
        <a:bodyPr/>
        <a:lstStyle/>
        <a:p>
          <a:endParaRPr lang="en-US" sz="1600"/>
        </a:p>
      </dgm:t>
    </dgm:pt>
    <dgm:pt modelId="{48723C2A-14B0-45F6-A79F-F0A3384E4804}" type="pres">
      <dgm:prSet presAssocID="{0AC6E904-2D4A-4285-859F-14255CB24563}" presName="root" presStyleCnt="0">
        <dgm:presLayoutVars>
          <dgm:dir/>
          <dgm:resizeHandles val="exact"/>
        </dgm:presLayoutVars>
      </dgm:prSet>
      <dgm:spPr/>
    </dgm:pt>
    <dgm:pt modelId="{7B62EE19-2485-4A64-87E3-DCAA4C896913}" type="pres">
      <dgm:prSet presAssocID="{0AC6E904-2D4A-4285-859F-14255CB24563}" presName="container" presStyleCnt="0">
        <dgm:presLayoutVars>
          <dgm:dir/>
          <dgm:resizeHandles val="exact"/>
        </dgm:presLayoutVars>
      </dgm:prSet>
      <dgm:spPr/>
    </dgm:pt>
    <dgm:pt modelId="{85D96D83-B5D1-4FDA-B0F6-90455EF2802F}" type="pres">
      <dgm:prSet presAssocID="{712AD401-A7E9-44F2-A23A-82E92D7E5779}" presName="compNode" presStyleCnt="0"/>
      <dgm:spPr/>
    </dgm:pt>
    <dgm:pt modelId="{0AD8F18F-F196-4D46-8E92-E70F6EB59F96}" type="pres">
      <dgm:prSet presAssocID="{712AD401-A7E9-44F2-A23A-82E92D7E5779}" presName="iconBgRect" presStyleLbl="bgShp" presStyleIdx="0" presStyleCnt="5"/>
      <dgm:spPr/>
    </dgm:pt>
    <dgm:pt modelId="{7F215E19-2B52-48C9-959B-C0190126A37E}" type="pres">
      <dgm:prSet presAssocID="{712AD401-A7E9-44F2-A23A-82E92D7E5779}" presName="iconRect" presStyleLbl="node1" presStyleIdx="0" presStyleCnt="5" custLinFactNeighborX="1942" custLinFactNeighborY="9712"/>
      <dgm:spPr>
        <a:prstGeom prst="donut">
          <a:avLst/>
        </a:prstGeom>
        <a:ln>
          <a:noFill/>
        </a:ln>
      </dgm:spPr>
    </dgm:pt>
    <dgm:pt modelId="{CE447363-33D9-4155-8549-722162C096D0}" type="pres">
      <dgm:prSet presAssocID="{712AD401-A7E9-44F2-A23A-82E92D7E5779}" presName="spaceRect" presStyleCnt="0"/>
      <dgm:spPr/>
    </dgm:pt>
    <dgm:pt modelId="{B8890CCA-8126-400E-94EB-4E8E95F4F667}" type="pres">
      <dgm:prSet presAssocID="{712AD401-A7E9-44F2-A23A-82E92D7E5779}" presName="textRect" presStyleLbl="revTx" presStyleIdx="0" presStyleCnt="5" custScaleX="128330" custScaleY="179148" custLinFactNeighborX="14339" custLinFactNeighborY="-19568">
        <dgm:presLayoutVars>
          <dgm:chMax val="1"/>
          <dgm:chPref val="1"/>
        </dgm:presLayoutVars>
      </dgm:prSet>
      <dgm:spPr/>
    </dgm:pt>
    <dgm:pt modelId="{9B17F80D-F1D0-412C-844D-F2C5B9D72A5D}" type="pres">
      <dgm:prSet presAssocID="{F2FEE956-100E-4FE1-8C84-F59084A060FD}" presName="sibTrans" presStyleLbl="sibTrans2D1" presStyleIdx="0" presStyleCnt="0"/>
      <dgm:spPr/>
    </dgm:pt>
    <dgm:pt modelId="{6273EBE8-2252-4768-B04D-CC1D23D50AB6}" type="pres">
      <dgm:prSet presAssocID="{91A55899-BE01-40CC-8038-88BD9FA77D90}" presName="compNode" presStyleCnt="0"/>
      <dgm:spPr/>
    </dgm:pt>
    <dgm:pt modelId="{4CE0860F-C082-4D19-B40A-9E485FF07C92}" type="pres">
      <dgm:prSet presAssocID="{91A55899-BE01-40CC-8038-88BD9FA77D90}" presName="iconBgRect" presStyleLbl="bgShp" presStyleIdx="1" presStyleCnt="5"/>
      <dgm:spPr/>
    </dgm:pt>
    <dgm:pt modelId="{B498926E-8BEB-4115-A147-C54FE641EE92}" type="pres">
      <dgm:prSet presAssocID="{91A55899-BE01-40CC-8038-88BD9FA77D90}" presName="iconRect" presStyleLbl="node1" presStyleIdx="1" presStyleCnt="5"/>
      <dgm:spPr>
        <a:prstGeom prst="mathPlus">
          <a:avLst/>
        </a:prstGeom>
        <a:ln>
          <a:noFill/>
        </a:ln>
      </dgm:spPr>
    </dgm:pt>
    <dgm:pt modelId="{DE5B5D05-8065-4382-974D-1EBFE1598654}" type="pres">
      <dgm:prSet presAssocID="{91A55899-BE01-40CC-8038-88BD9FA77D90}" presName="spaceRect" presStyleCnt="0"/>
      <dgm:spPr/>
    </dgm:pt>
    <dgm:pt modelId="{89FF3D11-EBA8-42AD-A272-6D2421401F1B}" type="pres">
      <dgm:prSet presAssocID="{91A55899-BE01-40CC-8038-88BD9FA77D90}" presName="textRect" presStyleLbl="revTx" presStyleIdx="1" presStyleCnt="5" custLinFactNeighborX="6151" custLinFactNeighborY="-1272">
        <dgm:presLayoutVars>
          <dgm:chMax val="1"/>
          <dgm:chPref val="1"/>
        </dgm:presLayoutVars>
      </dgm:prSet>
      <dgm:spPr/>
    </dgm:pt>
    <dgm:pt modelId="{E58BE136-D416-438A-9D25-B583151E1269}" type="pres">
      <dgm:prSet presAssocID="{F41E5B58-38EB-4E14-811A-C51FF2A7E2D3}" presName="sibTrans" presStyleLbl="sibTrans2D1" presStyleIdx="0" presStyleCnt="0"/>
      <dgm:spPr/>
    </dgm:pt>
    <dgm:pt modelId="{B2370407-DE34-4EF7-9CA9-3458046A0FEE}" type="pres">
      <dgm:prSet presAssocID="{79753C13-88E5-4C32-A1C6-2BA69DA48928}" presName="compNode" presStyleCnt="0"/>
      <dgm:spPr/>
    </dgm:pt>
    <dgm:pt modelId="{B0E2CAA4-59D3-470A-8A43-27527C275F5D}" type="pres">
      <dgm:prSet presAssocID="{79753C13-88E5-4C32-A1C6-2BA69DA48928}" presName="iconBgRect" presStyleLbl="bgShp" presStyleIdx="2" presStyleCnt="5"/>
      <dgm:spPr/>
    </dgm:pt>
    <dgm:pt modelId="{DD778C58-0B8A-43F3-B599-8AAE216A9BC6}" type="pres">
      <dgm:prSet presAssocID="{79753C13-88E5-4C32-A1C6-2BA69DA48928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6FC3A7CF-A2B0-40B5-8563-DCD446EC395A}" type="pres">
      <dgm:prSet presAssocID="{79753C13-88E5-4C32-A1C6-2BA69DA48928}" presName="spaceRect" presStyleCnt="0"/>
      <dgm:spPr/>
    </dgm:pt>
    <dgm:pt modelId="{B20035F0-371C-4E32-BF49-F35793817EDC}" type="pres">
      <dgm:prSet presAssocID="{79753C13-88E5-4C32-A1C6-2BA69DA48928}" presName="textRect" presStyleLbl="revTx" presStyleIdx="2" presStyleCnt="5">
        <dgm:presLayoutVars>
          <dgm:chMax val="1"/>
          <dgm:chPref val="1"/>
        </dgm:presLayoutVars>
      </dgm:prSet>
      <dgm:spPr/>
    </dgm:pt>
    <dgm:pt modelId="{2546C38E-9E8B-44BE-B0EE-C4880BFB8792}" type="pres">
      <dgm:prSet presAssocID="{0CBEE177-2F09-49C2-B40A-90E1526C4AD7}" presName="sibTrans" presStyleLbl="sibTrans2D1" presStyleIdx="0" presStyleCnt="0"/>
      <dgm:spPr/>
    </dgm:pt>
    <dgm:pt modelId="{122E27F1-9272-40A5-B1AD-A708ABDB99B7}" type="pres">
      <dgm:prSet presAssocID="{7FCD0B48-7C5B-4684-815E-E3ACCD4A03FA}" presName="compNode" presStyleCnt="0"/>
      <dgm:spPr/>
    </dgm:pt>
    <dgm:pt modelId="{3A2F4CFB-177A-4C00-944D-18FB262CA7F4}" type="pres">
      <dgm:prSet presAssocID="{7FCD0B48-7C5B-4684-815E-E3ACCD4A03FA}" presName="iconBgRect" presStyleLbl="bgShp" presStyleIdx="3" presStyleCnt="5"/>
      <dgm:spPr/>
    </dgm:pt>
    <dgm:pt modelId="{306A7022-F370-445F-BCE8-1D7B30F81F22}" type="pres">
      <dgm:prSet presAssocID="{7FCD0B48-7C5B-4684-815E-E3ACCD4A03FA}" presName="iconRect" presStyleLbl="nod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2C00735-5A04-4B8B-88B4-3DE40A14D64F}" type="pres">
      <dgm:prSet presAssocID="{7FCD0B48-7C5B-4684-815E-E3ACCD4A03FA}" presName="spaceRect" presStyleCnt="0"/>
      <dgm:spPr/>
    </dgm:pt>
    <dgm:pt modelId="{708D226A-A2CB-442B-A390-16EA7092FB10}" type="pres">
      <dgm:prSet presAssocID="{7FCD0B48-7C5B-4684-815E-E3ACCD4A03FA}" presName="textRect" presStyleLbl="revTx" presStyleIdx="3" presStyleCnt="5">
        <dgm:presLayoutVars>
          <dgm:chMax val="1"/>
          <dgm:chPref val="1"/>
        </dgm:presLayoutVars>
      </dgm:prSet>
      <dgm:spPr/>
    </dgm:pt>
    <dgm:pt modelId="{0080D738-CCDD-4E02-A45D-61ECF9739E1D}" type="pres">
      <dgm:prSet presAssocID="{53B5ECFB-D35B-41B5-91A2-5A54D45B161B}" presName="sibTrans" presStyleLbl="sibTrans2D1" presStyleIdx="0" presStyleCnt="0"/>
      <dgm:spPr/>
    </dgm:pt>
    <dgm:pt modelId="{9CACF783-E695-4EFC-BFE3-2C9F4E2C56C6}" type="pres">
      <dgm:prSet presAssocID="{581814EB-7F48-4810-82A5-C8DDA0F84D40}" presName="compNode" presStyleCnt="0"/>
      <dgm:spPr/>
    </dgm:pt>
    <dgm:pt modelId="{7F447EC6-DE25-46E7-9FE5-B8926B8BE949}" type="pres">
      <dgm:prSet presAssocID="{581814EB-7F48-4810-82A5-C8DDA0F84D40}" presName="iconBgRect" presStyleLbl="bgShp" presStyleIdx="4" presStyleCnt="5"/>
      <dgm:spPr/>
    </dgm:pt>
    <dgm:pt modelId="{3616136B-8C6D-47AB-A222-5ED81082DD66}" type="pres">
      <dgm:prSet presAssocID="{581814EB-7F48-4810-82A5-C8DDA0F84D40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6BA3A68-A4DE-4FB9-9BCB-78A1AD52BC0D}" type="pres">
      <dgm:prSet presAssocID="{581814EB-7F48-4810-82A5-C8DDA0F84D40}" presName="spaceRect" presStyleCnt="0"/>
      <dgm:spPr/>
    </dgm:pt>
    <dgm:pt modelId="{2AF5E50F-B45D-458B-98D0-BD6F325A3EAD}" type="pres">
      <dgm:prSet presAssocID="{581814EB-7F48-4810-82A5-C8DDA0F84D4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C1DE31A-77BE-4ED5-8091-979CE5AE6FC3}" type="presOf" srcId="{79753C13-88E5-4C32-A1C6-2BA69DA48928}" destId="{B20035F0-371C-4E32-BF49-F35793817EDC}" srcOrd="0" destOrd="0" presId="urn:microsoft.com/office/officeart/2018/2/layout/IconCircleList"/>
    <dgm:cxn modelId="{928AC01F-8EB0-43EE-B91C-B22E2C83B2F8}" type="presOf" srcId="{712AD401-A7E9-44F2-A23A-82E92D7E5779}" destId="{B8890CCA-8126-400E-94EB-4E8E95F4F667}" srcOrd="0" destOrd="0" presId="urn:microsoft.com/office/officeart/2018/2/layout/IconCircleList"/>
    <dgm:cxn modelId="{C382BC2B-354D-4889-B0BD-B6D19D330E07}" type="presOf" srcId="{7FCD0B48-7C5B-4684-815E-E3ACCD4A03FA}" destId="{708D226A-A2CB-442B-A390-16EA7092FB10}" srcOrd="0" destOrd="0" presId="urn:microsoft.com/office/officeart/2018/2/layout/IconCircleList"/>
    <dgm:cxn modelId="{E8A7DF37-CAA1-4042-B54C-0F0E0C9C1C52}" srcId="{0AC6E904-2D4A-4285-859F-14255CB24563}" destId="{79753C13-88E5-4C32-A1C6-2BA69DA48928}" srcOrd="2" destOrd="0" parTransId="{0B939115-195C-4028-9F45-2B2AAB56033C}" sibTransId="{0CBEE177-2F09-49C2-B40A-90E1526C4AD7}"/>
    <dgm:cxn modelId="{BC4E1263-A67E-4A8E-A8BC-B0A43134AD67}" srcId="{0AC6E904-2D4A-4285-859F-14255CB24563}" destId="{7FCD0B48-7C5B-4684-815E-E3ACCD4A03FA}" srcOrd="3" destOrd="0" parTransId="{16D6A6FD-8461-4580-9EEE-C56BDC3C7226}" sibTransId="{53B5ECFB-D35B-41B5-91A2-5A54D45B161B}"/>
    <dgm:cxn modelId="{8EAC9986-6BF1-4F19-A73B-85BD696806CD}" srcId="{0AC6E904-2D4A-4285-859F-14255CB24563}" destId="{712AD401-A7E9-44F2-A23A-82E92D7E5779}" srcOrd="0" destOrd="0" parTransId="{947922C5-8869-45A6-9337-67F4B0A26F82}" sibTransId="{F2FEE956-100E-4FE1-8C84-F59084A060FD}"/>
    <dgm:cxn modelId="{60162C8A-1CEE-4ABF-BB5C-0521976BD600}" type="presOf" srcId="{53B5ECFB-D35B-41B5-91A2-5A54D45B161B}" destId="{0080D738-CCDD-4E02-A45D-61ECF9739E1D}" srcOrd="0" destOrd="0" presId="urn:microsoft.com/office/officeart/2018/2/layout/IconCircleList"/>
    <dgm:cxn modelId="{6223398F-1427-4571-90FB-95F2FE3D31C3}" type="presOf" srcId="{0CBEE177-2F09-49C2-B40A-90E1526C4AD7}" destId="{2546C38E-9E8B-44BE-B0EE-C4880BFB8792}" srcOrd="0" destOrd="0" presId="urn:microsoft.com/office/officeart/2018/2/layout/IconCircleList"/>
    <dgm:cxn modelId="{CFAF6694-3682-4CDF-9DCC-EBA022D6739D}" type="presOf" srcId="{F41E5B58-38EB-4E14-811A-C51FF2A7E2D3}" destId="{E58BE136-D416-438A-9D25-B583151E1269}" srcOrd="0" destOrd="0" presId="urn:microsoft.com/office/officeart/2018/2/layout/IconCircleList"/>
    <dgm:cxn modelId="{E0FFFD9D-66B3-42AB-85CF-DFE0D82E7862}" type="presOf" srcId="{0AC6E904-2D4A-4285-859F-14255CB24563}" destId="{48723C2A-14B0-45F6-A79F-F0A3384E4804}" srcOrd="0" destOrd="0" presId="urn:microsoft.com/office/officeart/2018/2/layout/IconCircleList"/>
    <dgm:cxn modelId="{5FF4889F-B619-4A69-8469-54B568D8BA28}" srcId="{0AC6E904-2D4A-4285-859F-14255CB24563}" destId="{91A55899-BE01-40CC-8038-88BD9FA77D90}" srcOrd="1" destOrd="0" parTransId="{716B3B14-300C-44DB-A8C6-9A88A50F57E6}" sibTransId="{F41E5B58-38EB-4E14-811A-C51FF2A7E2D3}"/>
    <dgm:cxn modelId="{C6CA4AA0-AB79-4626-851F-F06A2F5BB727}" srcId="{0AC6E904-2D4A-4285-859F-14255CB24563}" destId="{581814EB-7F48-4810-82A5-C8DDA0F84D40}" srcOrd="4" destOrd="0" parTransId="{8082794C-30BD-4576-A328-581B1CEC6193}" sibTransId="{AEE4A1D9-9B32-4725-813B-EF8F5580FD58}"/>
    <dgm:cxn modelId="{468679A5-F4A3-4829-8B08-475969FAD04B}" type="presOf" srcId="{581814EB-7F48-4810-82A5-C8DDA0F84D40}" destId="{2AF5E50F-B45D-458B-98D0-BD6F325A3EAD}" srcOrd="0" destOrd="0" presId="urn:microsoft.com/office/officeart/2018/2/layout/IconCircleList"/>
    <dgm:cxn modelId="{438B7FA8-F1E9-4D1B-9680-DCC8AF5BDE5A}" type="presOf" srcId="{F2FEE956-100E-4FE1-8C84-F59084A060FD}" destId="{9B17F80D-F1D0-412C-844D-F2C5B9D72A5D}" srcOrd="0" destOrd="0" presId="urn:microsoft.com/office/officeart/2018/2/layout/IconCircleList"/>
    <dgm:cxn modelId="{08AEB9AE-1D37-4224-8363-0902E9B272DA}" type="presOf" srcId="{91A55899-BE01-40CC-8038-88BD9FA77D90}" destId="{89FF3D11-EBA8-42AD-A272-6D2421401F1B}" srcOrd="0" destOrd="0" presId="urn:microsoft.com/office/officeart/2018/2/layout/IconCircleList"/>
    <dgm:cxn modelId="{6556E87A-FB8D-45F2-8EFB-3CEE19504821}" type="presParOf" srcId="{48723C2A-14B0-45F6-A79F-F0A3384E4804}" destId="{7B62EE19-2485-4A64-87E3-DCAA4C896913}" srcOrd="0" destOrd="0" presId="urn:microsoft.com/office/officeart/2018/2/layout/IconCircleList"/>
    <dgm:cxn modelId="{D877CC88-3FEF-4A7F-B8FE-4C2A0EB3F228}" type="presParOf" srcId="{7B62EE19-2485-4A64-87E3-DCAA4C896913}" destId="{85D96D83-B5D1-4FDA-B0F6-90455EF2802F}" srcOrd="0" destOrd="0" presId="urn:microsoft.com/office/officeart/2018/2/layout/IconCircleList"/>
    <dgm:cxn modelId="{5CEBC4BE-B9FA-4378-B9CD-7A1AC32F3D3E}" type="presParOf" srcId="{85D96D83-B5D1-4FDA-B0F6-90455EF2802F}" destId="{0AD8F18F-F196-4D46-8E92-E70F6EB59F96}" srcOrd="0" destOrd="0" presId="urn:microsoft.com/office/officeart/2018/2/layout/IconCircleList"/>
    <dgm:cxn modelId="{C3FBBEC8-FDB3-4352-A517-CCF041FE5DA4}" type="presParOf" srcId="{85D96D83-B5D1-4FDA-B0F6-90455EF2802F}" destId="{7F215E19-2B52-48C9-959B-C0190126A37E}" srcOrd="1" destOrd="0" presId="urn:microsoft.com/office/officeart/2018/2/layout/IconCircleList"/>
    <dgm:cxn modelId="{67AB1094-3644-491D-B4F1-2B8E736FE670}" type="presParOf" srcId="{85D96D83-B5D1-4FDA-B0F6-90455EF2802F}" destId="{CE447363-33D9-4155-8549-722162C096D0}" srcOrd="2" destOrd="0" presId="urn:microsoft.com/office/officeart/2018/2/layout/IconCircleList"/>
    <dgm:cxn modelId="{9C1188D0-4DDA-4552-8028-DCE9E706B210}" type="presParOf" srcId="{85D96D83-B5D1-4FDA-B0F6-90455EF2802F}" destId="{B8890CCA-8126-400E-94EB-4E8E95F4F667}" srcOrd="3" destOrd="0" presId="urn:microsoft.com/office/officeart/2018/2/layout/IconCircleList"/>
    <dgm:cxn modelId="{C676F457-2864-420F-B59F-6E50DB5EF5F9}" type="presParOf" srcId="{7B62EE19-2485-4A64-87E3-DCAA4C896913}" destId="{9B17F80D-F1D0-412C-844D-F2C5B9D72A5D}" srcOrd="1" destOrd="0" presId="urn:microsoft.com/office/officeart/2018/2/layout/IconCircleList"/>
    <dgm:cxn modelId="{6DF14B34-1C58-43A8-B927-091AC85820A3}" type="presParOf" srcId="{7B62EE19-2485-4A64-87E3-DCAA4C896913}" destId="{6273EBE8-2252-4768-B04D-CC1D23D50AB6}" srcOrd="2" destOrd="0" presId="urn:microsoft.com/office/officeart/2018/2/layout/IconCircleList"/>
    <dgm:cxn modelId="{48CBE192-108D-4D04-80E7-617D1F720043}" type="presParOf" srcId="{6273EBE8-2252-4768-B04D-CC1D23D50AB6}" destId="{4CE0860F-C082-4D19-B40A-9E485FF07C92}" srcOrd="0" destOrd="0" presId="urn:microsoft.com/office/officeart/2018/2/layout/IconCircleList"/>
    <dgm:cxn modelId="{300573B9-8059-414F-AFF8-FFD2DB8CC03D}" type="presParOf" srcId="{6273EBE8-2252-4768-B04D-CC1D23D50AB6}" destId="{B498926E-8BEB-4115-A147-C54FE641EE92}" srcOrd="1" destOrd="0" presId="urn:microsoft.com/office/officeart/2018/2/layout/IconCircleList"/>
    <dgm:cxn modelId="{76DC29DD-F440-41AC-A592-0B36DADBBEC6}" type="presParOf" srcId="{6273EBE8-2252-4768-B04D-CC1D23D50AB6}" destId="{DE5B5D05-8065-4382-974D-1EBFE1598654}" srcOrd="2" destOrd="0" presId="urn:microsoft.com/office/officeart/2018/2/layout/IconCircleList"/>
    <dgm:cxn modelId="{728C9511-D2B5-48E8-85A3-D62165C124C5}" type="presParOf" srcId="{6273EBE8-2252-4768-B04D-CC1D23D50AB6}" destId="{89FF3D11-EBA8-42AD-A272-6D2421401F1B}" srcOrd="3" destOrd="0" presId="urn:microsoft.com/office/officeart/2018/2/layout/IconCircleList"/>
    <dgm:cxn modelId="{1E94A806-C25D-4072-A755-5B07DEA41426}" type="presParOf" srcId="{7B62EE19-2485-4A64-87E3-DCAA4C896913}" destId="{E58BE136-D416-438A-9D25-B583151E1269}" srcOrd="3" destOrd="0" presId="urn:microsoft.com/office/officeart/2018/2/layout/IconCircleList"/>
    <dgm:cxn modelId="{E6F01BE6-E3E6-4CC0-AF57-DBAFB2C39EB3}" type="presParOf" srcId="{7B62EE19-2485-4A64-87E3-DCAA4C896913}" destId="{B2370407-DE34-4EF7-9CA9-3458046A0FEE}" srcOrd="4" destOrd="0" presId="urn:microsoft.com/office/officeart/2018/2/layout/IconCircleList"/>
    <dgm:cxn modelId="{EC129A11-E176-41C2-9FAE-D904467EF784}" type="presParOf" srcId="{B2370407-DE34-4EF7-9CA9-3458046A0FEE}" destId="{B0E2CAA4-59D3-470A-8A43-27527C275F5D}" srcOrd="0" destOrd="0" presId="urn:microsoft.com/office/officeart/2018/2/layout/IconCircleList"/>
    <dgm:cxn modelId="{24530FD6-D921-4F57-B456-88BD949D0841}" type="presParOf" srcId="{B2370407-DE34-4EF7-9CA9-3458046A0FEE}" destId="{DD778C58-0B8A-43F3-B599-8AAE216A9BC6}" srcOrd="1" destOrd="0" presId="urn:microsoft.com/office/officeart/2018/2/layout/IconCircleList"/>
    <dgm:cxn modelId="{0E322CD6-E22D-4375-B5C2-F7D7E977375A}" type="presParOf" srcId="{B2370407-DE34-4EF7-9CA9-3458046A0FEE}" destId="{6FC3A7CF-A2B0-40B5-8563-DCD446EC395A}" srcOrd="2" destOrd="0" presId="urn:microsoft.com/office/officeart/2018/2/layout/IconCircleList"/>
    <dgm:cxn modelId="{41A0DCC2-9F0D-42A9-AE44-4D678267D9C8}" type="presParOf" srcId="{B2370407-DE34-4EF7-9CA9-3458046A0FEE}" destId="{B20035F0-371C-4E32-BF49-F35793817EDC}" srcOrd="3" destOrd="0" presId="urn:microsoft.com/office/officeart/2018/2/layout/IconCircleList"/>
    <dgm:cxn modelId="{B0512E6F-5C84-4621-AD1B-EB936CD1564C}" type="presParOf" srcId="{7B62EE19-2485-4A64-87E3-DCAA4C896913}" destId="{2546C38E-9E8B-44BE-B0EE-C4880BFB8792}" srcOrd="5" destOrd="0" presId="urn:microsoft.com/office/officeart/2018/2/layout/IconCircleList"/>
    <dgm:cxn modelId="{2FA0C100-EE0B-4C0D-B46D-2CD984E9C6E2}" type="presParOf" srcId="{7B62EE19-2485-4A64-87E3-DCAA4C896913}" destId="{122E27F1-9272-40A5-B1AD-A708ABDB99B7}" srcOrd="6" destOrd="0" presId="urn:microsoft.com/office/officeart/2018/2/layout/IconCircleList"/>
    <dgm:cxn modelId="{E9C3C4CF-32A7-4489-BB19-07B77F91254C}" type="presParOf" srcId="{122E27F1-9272-40A5-B1AD-A708ABDB99B7}" destId="{3A2F4CFB-177A-4C00-944D-18FB262CA7F4}" srcOrd="0" destOrd="0" presId="urn:microsoft.com/office/officeart/2018/2/layout/IconCircleList"/>
    <dgm:cxn modelId="{4811160A-A198-4E17-8627-6B4EA8B590FE}" type="presParOf" srcId="{122E27F1-9272-40A5-B1AD-A708ABDB99B7}" destId="{306A7022-F370-445F-BCE8-1D7B30F81F22}" srcOrd="1" destOrd="0" presId="urn:microsoft.com/office/officeart/2018/2/layout/IconCircleList"/>
    <dgm:cxn modelId="{EF5C4092-ABB2-4B35-B6ED-6863D1319ADD}" type="presParOf" srcId="{122E27F1-9272-40A5-B1AD-A708ABDB99B7}" destId="{52C00735-5A04-4B8B-88B4-3DE40A14D64F}" srcOrd="2" destOrd="0" presId="urn:microsoft.com/office/officeart/2018/2/layout/IconCircleList"/>
    <dgm:cxn modelId="{D3C883A5-18AB-44E3-9C29-73782B66168A}" type="presParOf" srcId="{122E27F1-9272-40A5-B1AD-A708ABDB99B7}" destId="{708D226A-A2CB-442B-A390-16EA7092FB10}" srcOrd="3" destOrd="0" presId="urn:microsoft.com/office/officeart/2018/2/layout/IconCircleList"/>
    <dgm:cxn modelId="{1B416A07-480A-4389-8585-BE9982751F34}" type="presParOf" srcId="{7B62EE19-2485-4A64-87E3-DCAA4C896913}" destId="{0080D738-CCDD-4E02-A45D-61ECF9739E1D}" srcOrd="7" destOrd="0" presId="urn:microsoft.com/office/officeart/2018/2/layout/IconCircleList"/>
    <dgm:cxn modelId="{731A6405-F80D-4361-A5B0-85E17BDC6E2A}" type="presParOf" srcId="{7B62EE19-2485-4A64-87E3-DCAA4C896913}" destId="{9CACF783-E695-4EFC-BFE3-2C9F4E2C56C6}" srcOrd="8" destOrd="0" presId="urn:microsoft.com/office/officeart/2018/2/layout/IconCircleList"/>
    <dgm:cxn modelId="{85E621B7-F49E-402B-A83C-51707C14EBD8}" type="presParOf" srcId="{9CACF783-E695-4EFC-BFE3-2C9F4E2C56C6}" destId="{7F447EC6-DE25-46E7-9FE5-B8926B8BE949}" srcOrd="0" destOrd="0" presId="urn:microsoft.com/office/officeart/2018/2/layout/IconCircleList"/>
    <dgm:cxn modelId="{FB67B91F-9443-4571-8DA0-2D0A16A6AA7A}" type="presParOf" srcId="{9CACF783-E695-4EFC-BFE3-2C9F4E2C56C6}" destId="{3616136B-8C6D-47AB-A222-5ED81082DD66}" srcOrd="1" destOrd="0" presId="urn:microsoft.com/office/officeart/2018/2/layout/IconCircleList"/>
    <dgm:cxn modelId="{9578D1A6-098B-40E6-84C0-7030CD76A19C}" type="presParOf" srcId="{9CACF783-E695-4EFC-BFE3-2C9F4E2C56C6}" destId="{E6BA3A68-A4DE-4FB9-9BCB-78A1AD52BC0D}" srcOrd="2" destOrd="0" presId="urn:microsoft.com/office/officeart/2018/2/layout/IconCircleList"/>
    <dgm:cxn modelId="{6DAECA9F-5135-44FB-A435-296A0E0C1691}" type="presParOf" srcId="{9CACF783-E695-4EFC-BFE3-2C9F4E2C56C6}" destId="{2AF5E50F-B45D-458B-98D0-BD6F325A3EA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63A78-5E98-4E76-B9E0-19D45235ED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082DEB-669B-491C-B629-5AD9B29DD7F5}">
      <dgm:prSet/>
      <dgm:spPr/>
      <dgm:t>
        <a:bodyPr/>
        <a:lstStyle/>
        <a:p>
          <a:r>
            <a:rPr lang="en-US" dirty="0" err="1"/>
            <a:t>Färre</a:t>
          </a:r>
          <a:r>
            <a:rPr lang="en-US" dirty="0"/>
            <a:t> </a:t>
          </a:r>
          <a:r>
            <a:rPr lang="en-US" dirty="0" err="1"/>
            <a:t>kommuner</a:t>
          </a:r>
          <a:r>
            <a:rPr lang="en-US" dirty="0"/>
            <a:t> </a:t>
          </a:r>
          <a:r>
            <a:rPr lang="en-US" dirty="0" err="1"/>
            <a:t>än</a:t>
          </a:r>
          <a:r>
            <a:rPr lang="en-US" dirty="0"/>
            <a:t> </a:t>
          </a:r>
          <a:r>
            <a:rPr lang="en-US" dirty="0" err="1"/>
            <a:t>tidigare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revisionsrapporterna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sina</a:t>
          </a:r>
          <a:r>
            <a:rPr lang="en-US" dirty="0"/>
            <a:t> </a:t>
          </a:r>
          <a:r>
            <a:rPr lang="en-US" dirty="0" err="1"/>
            <a:t>hemsidor</a:t>
          </a:r>
          <a:r>
            <a:rPr lang="en-US" dirty="0"/>
            <a:t>. </a:t>
          </a:r>
          <a:r>
            <a:rPr lang="en-US" dirty="0" err="1"/>
            <a:t>Tillgänglighet</a:t>
          </a:r>
          <a:r>
            <a:rPr lang="en-US" dirty="0"/>
            <a:t>!</a:t>
          </a:r>
        </a:p>
      </dgm:t>
    </dgm:pt>
    <dgm:pt modelId="{D6EE585C-3413-4343-B8F9-47444130046E}" type="parTrans" cxnId="{1A32CFD5-FFED-448B-ADC7-F4B8D236C2AE}">
      <dgm:prSet/>
      <dgm:spPr/>
      <dgm:t>
        <a:bodyPr/>
        <a:lstStyle/>
        <a:p>
          <a:endParaRPr lang="en-US"/>
        </a:p>
      </dgm:t>
    </dgm:pt>
    <dgm:pt modelId="{B2448D9F-373B-4B10-95AD-BBA216CBB981}" type="sibTrans" cxnId="{1A32CFD5-FFED-448B-ADC7-F4B8D236C2AE}">
      <dgm:prSet/>
      <dgm:spPr/>
      <dgm:t>
        <a:bodyPr/>
        <a:lstStyle/>
        <a:p>
          <a:endParaRPr lang="en-US"/>
        </a:p>
      </dgm:t>
    </dgm:pt>
    <dgm:pt modelId="{EADCA7D7-4828-4CA2-9BC5-8017ED1080E7}">
      <dgm:prSet/>
      <dgm:spPr/>
      <dgm:t>
        <a:bodyPr/>
        <a:lstStyle/>
        <a:p>
          <a:r>
            <a:rPr lang="en-US"/>
            <a:t>De flesta kommuner har en god spridning av granskningsområdena över en mandatperiod.</a:t>
          </a:r>
        </a:p>
      </dgm:t>
    </dgm:pt>
    <dgm:pt modelId="{2DC53FD0-4ED6-4369-B3E1-C819B4CE328A}" type="parTrans" cxnId="{9B63365B-C22B-4A63-A2B1-681E8D2D272A}">
      <dgm:prSet/>
      <dgm:spPr/>
      <dgm:t>
        <a:bodyPr/>
        <a:lstStyle/>
        <a:p>
          <a:endParaRPr lang="en-US"/>
        </a:p>
      </dgm:t>
    </dgm:pt>
    <dgm:pt modelId="{B735DE7F-2488-4C95-8014-648E4DF69562}" type="sibTrans" cxnId="{9B63365B-C22B-4A63-A2B1-681E8D2D272A}">
      <dgm:prSet/>
      <dgm:spPr/>
      <dgm:t>
        <a:bodyPr/>
        <a:lstStyle/>
        <a:p>
          <a:endParaRPr lang="en-US"/>
        </a:p>
      </dgm:t>
    </dgm:pt>
    <dgm:pt modelId="{03F7A942-5A37-48D7-B47C-0E56A647A94E}">
      <dgm:prSet/>
      <dgm:spPr/>
      <dgm:t>
        <a:bodyPr/>
        <a:lstStyle/>
        <a:p>
          <a:r>
            <a:rPr lang="en-US" dirty="0"/>
            <a:t>Den </a:t>
          </a:r>
          <a:r>
            <a:rPr lang="en-US" dirty="0" err="1"/>
            <a:t>gångna</a:t>
          </a:r>
          <a:r>
            <a:rPr lang="en-US" dirty="0"/>
            <a:t> </a:t>
          </a:r>
          <a:r>
            <a:rPr lang="en-US" dirty="0" err="1"/>
            <a:t>mandatperioden</a:t>
          </a:r>
          <a:r>
            <a:rPr lang="en-US" dirty="0"/>
            <a:t> </a:t>
          </a:r>
          <a:r>
            <a:rPr lang="en-US" dirty="0" err="1"/>
            <a:t>präglades</a:t>
          </a:r>
          <a:r>
            <a:rPr lang="en-US" dirty="0"/>
            <a:t> av </a:t>
          </a:r>
          <a:r>
            <a:rPr lang="en-US" dirty="0" err="1"/>
            <a:t>pandemi</a:t>
          </a:r>
          <a:r>
            <a:rPr lang="en-US" dirty="0"/>
            <a:t> och </a:t>
          </a:r>
          <a:r>
            <a:rPr lang="en-US" dirty="0" err="1"/>
            <a:t>krisberedskap</a:t>
          </a:r>
          <a:r>
            <a:rPr lang="en-US" dirty="0"/>
            <a:t>. </a:t>
          </a:r>
        </a:p>
      </dgm:t>
    </dgm:pt>
    <dgm:pt modelId="{442D3997-6E66-48EC-BEDC-AE094C157F62}" type="parTrans" cxnId="{B2290CA8-58BF-4A7E-ABC4-AC8DF70C7535}">
      <dgm:prSet/>
      <dgm:spPr/>
      <dgm:t>
        <a:bodyPr/>
        <a:lstStyle/>
        <a:p>
          <a:endParaRPr lang="en-US"/>
        </a:p>
      </dgm:t>
    </dgm:pt>
    <dgm:pt modelId="{DA317B37-36E7-4A2C-B620-F120075CFE1D}" type="sibTrans" cxnId="{B2290CA8-58BF-4A7E-ABC4-AC8DF70C7535}">
      <dgm:prSet/>
      <dgm:spPr/>
      <dgm:t>
        <a:bodyPr/>
        <a:lstStyle/>
        <a:p>
          <a:endParaRPr lang="en-US"/>
        </a:p>
      </dgm:t>
    </dgm:pt>
    <dgm:pt modelId="{3AC00FD2-9DCD-4E36-95E5-53510EB87E1D}">
      <dgm:prSet/>
      <dgm:spPr/>
      <dgm:t>
        <a:bodyPr/>
        <a:lstStyle/>
        <a:p>
          <a:r>
            <a:rPr lang="en-US" dirty="0"/>
            <a:t>25 </a:t>
          </a:r>
          <a:r>
            <a:rPr lang="en-US" dirty="0" err="1"/>
            <a:t>granskningar</a:t>
          </a:r>
          <a:r>
            <a:rPr lang="en-US" dirty="0"/>
            <a:t> </a:t>
          </a:r>
          <a:r>
            <a:rPr lang="en-US" dirty="0" err="1"/>
            <a:t>rör</a:t>
          </a:r>
          <a:r>
            <a:rPr lang="en-US" dirty="0"/>
            <a:t> </a:t>
          </a:r>
          <a:r>
            <a:rPr lang="en-US" dirty="0" err="1"/>
            <a:t>samverkan</a:t>
          </a:r>
          <a:r>
            <a:rPr lang="en-US" dirty="0"/>
            <a:t> </a:t>
          </a:r>
          <a:r>
            <a:rPr lang="en-US" dirty="0" err="1"/>
            <a:t>mellan</a:t>
          </a:r>
          <a:r>
            <a:rPr lang="en-US" dirty="0"/>
            <a:t> region och kommun. 15 av dessa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samgranskning</a:t>
          </a:r>
          <a:r>
            <a:rPr lang="en-US" dirty="0"/>
            <a:t> </a:t>
          </a:r>
          <a:r>
            <a:rPr lang="en-US" dirty="0" err="1"/>
            <a:t>mellan</a:t>
          </a:r>
          <a:r>
            <a:rPr lang="en-US" dirty="0"/>
            <a:t> region- och kommunrevisionen.</a:t>
          </a:r>
        </a:p>
      </dgm:t>
    </dgm:pt>
    <dgm:pt modelId="{DC5F3C26-DAB9-4601-A048-26FD25C21AC6}" type="parTrans" cxnId="{7850273D-4EE2-46A4-892F-77CBE346D4DA}">
      <dgm:prSet/>
      <dgm:spPr/>
      <dgm:t>
        <a:bodyPr/>
        <a:lstStyle/>
        <a:p>
          <a:endParaRPr lang="en-US"/>
        </a:p>
      </dgm:t>
    </dgm:pt>
    <dgm:pt modelId="{B32FC601-40E2-4A10-9B66-FE4E7D50B13F}" type="sibTrans" cxnId="{7850273D-4EE2-46A4-892F-77CBE346D4DA}">
      <dgm:prSet/>
      <dgm:spPr/>
      <dgm:t>
        <a:bodyPr/>
        <a:lstStyle/>
        <a:p>
          <a:endParaRPr lang="en-US"/>
        </a:p>
      </dgm:t>
    </dgm:pt>
    <dgm:pt modelId="{39898B3B-2114-4D98-8707-B142B720A07F}" type="pres">
      <dgm:prSet presAssocID="{0B063A78-5E98-4E76-B9E0-19D45235EDEE}" presName="root" presStyleCnt="0">
        <dgm:presLayoutVars>
          <dgm:dir/>
          <dgm:resizeHandles val="exact"/>
        </dgm:presLayoutVars>
      </dgm:prSet>
      <dgm:spPr/>
    </dgm:pt>
    <dgm:pt modelId="{66DDC7A7-1738-4FFB-B898-8E7AD7D75CCA}" type="pres">
      <dgm:prSet presAssocID="{10082DEB-669B-491C-B629-5AD9B29DD7F5}" presName="compNode" presStyleCnt="0"/>
      <dgm:spPr/>
    </dgm:pt>
    <dgm:pt modelId="{39B48997-F35D-406A-8414-274206C3929D}" type="pres">
      <dgm:prSet presAssocID="{10082DEB-669B-491C-B629-5AD9B29DD7F5}" presName="bgRect" presStyleLbl="bgShp" presStyleIdx="0" presStyleCnt="4"/>
      <dgm:spPr/>
    </dgm:pt>
    <dgm:pt modelId="{59D1A5EA-9E7F-424E-92F6-DE0A387D94CB}" type="pres">
      <dgm:prSet presAssocID="{10082DEB-669B-491C-B629-5AD9B29DD7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ldskärm med hel fyllning"/>
        </a:ext>
      </dgm:extLst>
    </dgm:pt>
    <dgm:pt modelId="{22A5FFC7-7DF9-476A-8838-7721868A9C74}" type="pres">
      <dgm:prSet presAssocID="{10082DEB-669B-491C-B629-5AD9B29DD7F5}" presName="spaceRect" presStyleCnt="0"/>
      <dgm:spPr/>
    </dgm:pt>
    <dgm:pt modelId="{4ACF2EE5-614B-4289-B0F4-B1D391247A28}" type="pres">
      <dgm:prSet presAssocID="{10082DEB-669B-491C-B629-5AD9B29DD7F5}" presName="parTx" presStyleLbl="revTx" presStyleIdx="0" presStyleCnt="4">
        <dgm:presLayoutVars>
          <dgm:chMax val="0"/>
          <dgm:chPref val="0"/>
        </dgm:presLayoutVars>
      </dgm:prSet>
      <dgm:spPr/>
    </dgm:pt>
    <dgm:pt modelId="{40B0D1F3-9314-448D-84C8-96486AE97489}" type="pres">
      <dgm:prSet presAssocID="{B2448D9F-373B-4B10-95AD-BBA216CBB981}" presName="sibTrans" presStyleCnt="0"/>
      <dgm:spPr/>
    </dgm:pt>
    <dgm:pt modelId="{AB57FE14-91F7-41A9-9D71-2F4B0CF840B5}" type="pres">
      <dgm:prSet presAssocID="{EADCA7D7-4828-4CA2-9BC5-8017ED1080E7}" presName="compNode" presStyleCnt="0"/>
      <dgm:spPr/>
    </dgm:pt>
    <dgm:pt modelId="{0ADF93C7-57DD-4C74-8D73-A2C6F2053256}" type="pres">
      <dgm:prSet presAssocID="{EADCA7D7-4828-4CA2-9BC5-8017ED1080E7}" presName="bgRect" presStyleLbl="bgShp" presStyleIdx="1" presStyleCnt="4"/>
      <dgm:spPr/>
    </dgm:pt>
    <dgm:pt modelId="{3EDF4185-4EC4-4438-B535-DE6ED6B9A280}" type="pres">
      <dgm:prSet presAssocID="{EADCA7D7-4828-4CA2-9BC5-8017ED1080E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 kontur"/>
        </a:ext>
      </dgm:extLst>
    </dgm:pt>
    <dgm:pt modelId="{5E9A76B6-071A-43B3-8B1A-D99D751DF120}" type="pres">
      <dgm:prSet presAssocID="{EADCA7D7-4828-4CA2-9BC5-8017ED1080E7}" presName="spaceRect" presStyleCnt="0"/>
      <dgm:spPr/>
    </dgm:pt>
    <dgm:pt modelId="{483E7B6C-BDFA-43FA-ACD6-154104F27AC6}" type="pres">
      <dgm:prSet presAssocID="{EADCA7D7-4828-4CA2-9BC5-8017ED1080E7}" presName="parTx" presStyleLbl="revTx" presStyleIdx="1" presStyleCnt="4">
        <dgm:presLayoutVars>
          <dgm:chMax val="0"/>
          <dgm:chPref val="0"/>
        </dgm:presLayoutVars>
      </dgm:prSet>
      <dgm:spPr/>
    </dgm:pt>
    <dgm:pt modelId="{3936292B-C7AD-4763-B45C-FDC26EFD888A}" type="pres">
      <dgm:prSet presAssocID="{B735DE7F-2488-4C95-8014-648E4DF69562}" presName="sibTrans" presStyleCnt="0"/>
      <dgm:spPr/>
    </dgm:pt>
    <dgm:pt modelId="{4525F374-953A-455B-BF51-5EDBADA85A71}" type="pres">
      <dgm:prSet presAssocID="{03F7A942-5A37-48D7-B47C-0E56A647A94E}" presName="compNode" presStyleCnt="0"/>
      <dgm:spPr/>
    </dgm:pt>
    <dgm:pt modelId="{459A34A5-70BD-475C-A9EC-8F4EFF5BAA69}" type="pres">
      <dgm:prSet presAssocID="{03F7A942-5A37-48D7-B47C-0E56A647A94E}" presName="bgRect" presStyleLbl="bgShp" presStyleIdx="2" presStyleCnt="4"/>
      <dgm:spPr/>
    </dgm:pt>
    <dgm:pt modelId="{1B5C9B8C-1796-448D-A4E7-AB2FA8233EAB}" type="pres">
      <dgm:prSet presAssocID="{03F7A942-5A37-48D7-B47C-0E56A647A9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ål med hel fyllning"/>
        </a:ext>
      </dgm:extLst>
    </dgm:pt>
    <dgm:pt modelId="{48BB735B-6F3C-46D5-BF04-40D07E03BD26}" type="pres">
      <dgm:prSet presAssocID="{03F7A942-5A37-48D7-B47C-0E56A647A94E}" presName="spaceRect" presStyleCnt="0"/>
      <dgm:spPr/>
    </dgm:pt>
    <dgm:pt modelId="{4B7F2F23-8387-4475-B7A8-2C33444EAE8A}" type="pres">
      <dgm:prSet presAssocID="{03F7A942-5A37-48D7-B47C-0E56A647A94E}" presName="parTx" presStyleLbl="revTx" presStyleIdx="2" presStyleCnt="4">
        <dgm:presLayoutVars>
          <dgm:chMax val="0"/>
          <dgm:chPref val="0"/>
        </dgm:presLayoutVars>
      </dgm:prSet>
      <dgm:spPr/>
    </dgm:pt>
    <dgm:pt modelId="{E5F27F4C-1DFB-435C-AE75-ED0C3C6459FD}" type="pres">
      <dgm:prSet presAssocID="{DA317B37-36E7-4A2C-B620-F120075CFE1D}" presName="sibTrans" presStyleCnt="0"/>
      <dgm:spPr/>
    </dgm:pt>
    <dgm:pt modelId="{504E1C8E-9CB4-4E25-80D6-01E99F7CEEFD}" type="pres">
      <dgm:prSet presAssocID="{3AC00FD2-9DCD-4E36-95E5-53510EB87E1D}" presName="compNode" presStyleCnt="0"/>
      <dgm:spPr/>
    </dgm:pt>
    <dgm:pt modelId="{4D36FBC0-C680-401C-813B-A55DAE8A6E9C}" type="pres">
      <dgm:prSet presAssocID="{3AC00FD2-9DCD-4E36-95E5-53510EB87E1D}" presName="bgRect" presStyleLbl="bgShp" presStyleIdx="3" presStyleCnt="4"/>
      <dgm:spPr/>
    </dgm:pt>
    <dgm:pt modelId="{56BC863C-C72E-4734-84EE-004DB16BBF05}" type="pres">
      <dgm:prSet presAssocID="{3AC00FD2-9DCD-4E36-95E5-53510EB87E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 kontur"/>
        </a:ext>
      </dgm:extLst>
    </dgm:pt>
    <dgm:pt modelId="{C96DE458-E3D2-4E62-886C-D08DF2513120}" type="pres">
      <dgm:prSet presAssocID="{3AC00FD2-9DCD-4E36-95E5-53510EB87E1D}" presName="spaceRect" presStyleCnt="0"/>
      <dgm:spPr/>
    </dgm:pt>
    <dgm:pt modelId="{3E08F215-F061-4410-994E-76402B4B4C03}" type="pres">
      <dgm:prSet presAssocID="{3AC00FD2-9DCD-4E36-95E5-53510EB87E1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EC601F-D82A-4E54-A217-72453C75223B}" type="presOf" srcId="{0B063A78-5E98-4E76-B9E0-19D45235EDEE}" destId="{39898B3B-2114-4D98-8707-B142B720A07F}" srcOrd="0" destOrd="0" presId="urn:microsoft.com/office/officeart/2018/2/layout/IconVerticalSolidList"/>
    <dgm:cxn modelId="{7850273D-4EE2-46A4-892F-77CBE346D4DA}" srcId="{0B063A78-5E98-4E76-B9E0-19D45235EDEE}" destId="{3AC00FD2-9DCD-4E36-95E5-53510EB87E1D}" srcOrd="3" destOrd="0" parTransId="{DC5F3C26-DAB9-4601-A048-26FD25C21AC6}" sibTransId="{B32FC601-40E2-4A10-9B66-FE4E7D50B13F}"/>
    <dgm:cxn modelId="{9B63365B-C22B-4A63-A2B1-681E8D2D272A}" srcId="{0B063A78-5E98-4E76-B9E0-19D45235EDEE}" destId="{EADCA7D7-4828-4CA2-9BC5-8017ED1080E7}" srcOrd="1" destOrd="0" parTransId="{2DC53FD0-4ED6-4369-B3E1-C819B4CE328A}" sibTransId="{B735DE7F-2488-4C95-8014-648E4DF69562}"/>
    <dgm:cxn modelId="{F0CF6571-62F8-46AA-AF42-0EF43270C1D8}" type="presOf" srcId="{EADCA7D7-4828-4CA2-9BC5-8017ED1080E7}" destId="{483E7B6C-BDFA-43FA-ACD6-154104F27AC6}" srcOrd="0" destOrd="0" presId="urn:microsoft.com/office/officeart/2018/2/layout/IconVerticalSolidList"/>
    <dgm:cxn modelId="{27B5FC75-DF22-4587-BE3C-B1BC4F661B4E}" type="presOf" srcId="{3AC00FD2-9DCD-4E36-95E5-53510EB87E1D}" destId="{3E08F215-F061-4410-994E-76402B4B4C03}" srcOrd="0" destOrd="0" presId="urn:microsoft.com/office/officeart/2018/2/layout/IconVerticalSolidList"/>
    <dgm:cxn modelId="{B2290CA8-58BF-4A7E-ABC4-AC8DF70C7535}" srcId="{0B063A78-5E98-4E76-B9E0-19D45235EDEE}" destId="{03F7A942-5A37-48D7-B47C-0E56A647A94E}" srcOrd="2" destOrd="0" parTransId="{442D3997-6E66-48EC-BEDC-AE094C157F62}" sibTransId="{DA317B37-36E7-4A2C-B620-F120075CFE1D}"/>
    <dgm:cxn modelId="{1A32CFD5-FFED-448B-ADC7-F4B8D236C2AE}" srcId="{0B063A78-5E98-4E76-B9E0-19D45235EDEE}" destId="{10082DEB-669B-491C-B629-5AD9B29DD7F5}" srcOrd="0" destOrd="0" parTransId="{D6EE585C-3413-4343-B8F9-47444130046E}" sibTransId="{B2448D9F-373B-4B10-95AD-BBA216CBB981}"/>
    <dgm:cxn modelId="{C7E4E7EA-4331-4A98-A98D-F7E7C2E9A405}" type="presOf" srcId="{03F7A942-5A37-48D7-B47C-0E56A647A94E}" destId="{4B7F2F23-8387-4475-B7A8-2C33444EAE8A}" srcOrd="0" destOrd="0" presId="urn:microsoft.com/office/officeart/2018/2/layout/IconVerticalSolidList"/>
    <dgm:cxn modelId="{38106DF9-71AD-4D77-BBFB-8CF9869E7C9D}" type="presOf" srcId="{10082DEB-669B-491C-B629-5AD9B29DD7F5}" destId="{4ACF2EE5-614B-4289-B0F4-B1D391247A28}" srcOrd="0" destOrd="0" presId="urn:microsoft.com/office/officeart/2018/2/layout/IconVerticalSolidList"/>
    <dgm:cxn modelId="{9EB6311B-67AE-45A3-BE37-1C90F31BBED2}" type="presParOf" srcId="{39898B3B-2114-4D98-8707-B142B720A07F}" destId="{66DDC7A7-1738-4FFB-B898-8E7AD7D75CCA}" srcOrd="0" destOrd="0" presId="urn:microsoft.com/office/officeart/2018/2/layout/IconVerticalSolidList"/>
    <dgm:cxn modelId="{4CCF9680-BD9A-425E-8E17-E96C13A8CAB5}" type="presParOf" srcId="{66DDC7A7-1738-4FFB-B898-8E7AD7D75CCA}" destId="{39B48997-F35D-406A-8414-274206C3929D}" srcOrd="0" destOrd="0" presId="urn:microsoft.com/office/officeart/2018/2/layout/IconVerticalSolidList"/>
    <dgm:cxn modelId="{122A6F21-4A7C-43C8-B434-B0BCB99C922D}" type="presParOf" srcId="{66DDC7A7-1738-4FFB-B898-8E7AD7D75CCA}" destId="{59D1A5EA-9E7F-424E-92F6-DE0A387D94CB}" srcOrd="1" destOrd="0" presId="urn:microsoft.com/office/officeart/2018/2/layout/IconVerticalSolidList"/>
    <dgm:cxn modelId="{40F106E5-108C-42C9-B5C8-2FF17C1A0C03}" type="presParOf" srcId="{66DDC7A7-1738-4FFB-B898-8E7AD7D75CCA}" destId="{22A5FFC7-7DF9-476A-8838-7721868A9C74}" srcOrd="2" destOrd="0" presId="urn:microsoft.com/office/officeart/2018/2/layout/IconVerticalSolidList"/>
    <dgm:cxn modelId="{57E84997-4399-4F03-9533-EB80A88256A7}" type="presParOf" srcId="{66DDC7A7-1738-4FFB-B898-8E7AD7D75CCA}" destId="{4ACF2EE5-614B-4289-B0F4-B1D391247A28}" srcOrd="3" destOrd="0" presId="urn:microsoft.com/office/officeart/2018/2/layout/IconVerticalSolidList"/>
    <dgm:cxn modelId="{40FFEFFF-83AC-4D20-A9CD-10B19F2EB981}" type="presParOf" srcId="{39898B3B-2114-4D98-8707-B142B720A07F}" destId="{40B0D1F3-9314-448D-84C8-96486AE97489}" srcOrd="1" destOrd="0" presId="urn:microsoft.com/office/officeart/2018/2/layout/IconVerticalSolidList"/>
    <dgm:cxn modelId="{FC8D7837-D065-4DBB-99AA-F37A976C0066}" type="presParOf" srcId="{39898B3B-2114-4D98-8707-B142B720A07F}" destId="{AB57FE14-91F7-41A9-9D71-2F4B0CF840B5}" srcOrd="2" destOrd="0" presId="urn:microsoft.com/office/officeart/2018/2/layout/IconVerticalSolidList"/>
    <dgm:cxn modelId="{CBC52346-C6BF-44B9-A4E7-39DA497F862E}" type="presParOf" srcId="{AB57FE14-91F7-41A9-9D71-2F4B0CF840B5}" destId="{0ADF93C7-57DD-4C74-8D73-A2C6F2053256}" srcOrd="0" destOrd="0" presId="urn:microsoft.com/office/officeart/2018/2/layout/IconVerticalSolidList"/>
    <dgm:cxn modelId="{B23BA509-E2FB-40EF-B425-F39C8C952FB3}" type="presParOf" srcId="{AB57FE14-91F7-41A9-9D71-2F4B0CF840B5}" destId="{3EDF4185-4EC4-4438-B535-DE6ED6B9A280}" srcOrd="1" destOrd="0" presId="urn:microsoft.com/office/officeart/2018/2/layout/IconVerticalSolidList"/>
    <dgm:cxn modelId="{4E957E56-1FDC-4BEA-9EC8-31C8EC97E8AA}" type="presParOf" srcId="{AB57FE14-91F7-41A9-9D71-2F4B0CF840B5}" destId="{5E9A76B6-071A-43B3-8B1A-D99D751DF120}" srcOrd="2" destOrd="0" presId="urn:microsoft.com/office/officeart/2018/2/layout/IconVerticalSolidList"/>
    <dgm:cxn modelId="{D05194A8-7740-4060-B6C9-BDE5661666A5}" type="presParOf" srcId="{AB57FE14-91F7-41A9-9D71-2F4B0CF840B5}" destId="{483E7B6C-BDFA-43FA-ACD6-154104F27AC6}" srcOrd="3" destOrd="0" presId="urn:microsoft.com/office/officeart/2018/2/layout/IconVerticalSolidList"/>
    <dgm:cxn modelId="{088CEFF3-5A3F-4A48-90CC-44FE57442EA0}" type="presParOf" srcId="{39898B3B-2114-4D98-8707-B142B720A07F}" destId="{3936292B-C7AD-4763-B45C-FDC26EFD888A}" srcOrd="3" destOrd="0" presId="urn:microsoft.com/office/officeart/2018/2/layout/IconVerticalSolidList"/>
    <dgm:cxn modelId="{AB683529-8CB2-4EC0-81EF-20F507FE3E3F}" type="presParOf" srcId="{39898B3B-2114-4D98-8707-B142B720A07F}" destId="{4525F374-953A-455B-BF51-5EDBADA85A71}" srcOrd="4" destOrd="0" presId="urn:microsoft.com/office/officeart/2018/2/layout/IconVerticalSolidList"/>
    <dgm:cxn modelId="{0F294D88-0AF8-46EA-89C0-CF0AD5CBE4F7}" type="presParOf" srcId="{4525F374-953A-455B-BF51-5EDBADA85A71}" destId="{459A34A5-70BD-475C-A9EC-8F4EFF5BAA69}" srcOrd="0" destOrd="0" presId="urn:microsoft.com/office/officeart/2018/2/layout/IconVerticalSolidList"/>
    <dgm:cxn modelId="{1F317E39-53E4-4F0A-BD96-7F3D79A139A8}" type="presParOf" srcId="{4525F374-953A-455B-BF51-5EDBADA85A71}" destId="{1B5C9B8C-1796-448D-A4E7-AB2FA8233EAB}" srcOrd="1" destOrd="0" presId="urn:microsoft.com/office/officeart/2018/2/layout/IconVerticalSolidList"/>
    <dgm:cxn modelId="{DE8427FF-0C0D-49E1-8084-2E2991E3AB6D}" type="presParOf" srcId="{4525F374-953A-455B-BF51-5EDBADA85A71}" destId="{48BB735B-6F3C-46D5-BF04-40D07E03BD26}" srcOrd="2" destOrd="0" presId="urn:microsoft.com/office/officeart/2018/2/layout/IconVerticalSolidList"/>
    <dgm:cxn modelId="{0386F51A-E395-4C52-8349-7284F88045A6}" type="presParOf" srcId="{4525F374-953A-455B-BF51-5EDBADA85A71}" destId="{4B7F2F23-8387-4475-B7A8-2C33444EAE8A}" srcOrd="3" destOrd="0" presId="urn:microsoft.com/office/officeart/2018/2/layout/IconVerticalSolidList"/>
    <dgm:cxn modelId="{8C40423A-4920-444F-90FF-57147BADA97E}" type="presParOf" srcId="{39898B3B-2114-4D98-8707-B142B720A07F}" destId="{E5F27F4C-1DFB-435C-AE75-ED0C3C6459FD}" srcOrd="5" destOrd="0" presId="urn:microsoft.com/office/officeart/2018/2/layout/IconVerticalSolidList"/>
    <dgm:cxn modelId="{D0892C2B-E2E2-4E31-8F95-9CD85773AA8C}" type="presParOf" srcId="{39898B3B-2114-4D98-8707-B142B720A07F}" destId="{504E1C8E-9CB4-4E25-80D6-01E99F7CEEFD}" srcOrd="6" destOrd="0" presId="urn:microsoft.com/office/officeart/2018/2/layout/IconVerticalSolidList"/>
    <dgm:cxn modelId="{FE40B312-6E77-4E2C-B7E6-C6B07C46F1A3}" type="presParOf" srcId="{504E1C8E-9CB4-4E25-80D6-01E99F7CEEFD}" destId="{4D36FBC0-C680-401C-813B-A55DAE8A6E9C}" srcOrd="0" destOrd="0" presId="urn:microsoft.com/office/officeart/2018/2/layout/IconVerticalSolidList"/>
    <dgm:cxn modelId="{CA2BB497-03A8-4FE2-9FE7-3A08C2621495}" type="presParOf" srcId="{504E1C8E-9CB4-4E25-80D6-01E99F7CEEFD}" destId="{56BC863C-C72E-4734-84EE-004DB16BBF05}" srcOrd="1" destOrd="0" presId="urn:microsoft.com/office/officeart/2018/2/layout/IconVerticalSolidList"/>
    <dgm:cxn modelId="{BE49AC11-DEB4-4FAD-8D7C-511E4B41FAAC}" type="presParOf" srcId="{504E1C8E-9CB4-4E25-80D6-01E99F7CEEFD}" destId="{C96DE458-E3D2-4E62-886C-D08DF2513120}" srcOrd="2" destOrd="0" presId="urn:microsoft.com/office/officeart/2018/2/layout/IconVerticalSolidList"/>
    <dgm:cxn modelId="{C41647AE-9386-426D-8D72-A41ADDB2CB63}" type="presParOf" srcId="{504E1C8E-9CB4-4E25-80D6-01E99F7CEEFD}" destId="{3E08F215-F061-4410-994E-76402B4B4C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2D758-1563-45A2-8FE7-447EA97F52E9}">
      <dsp:nvSpPr>
        <dsp:cNvPr id="0" name=""/>
        <dsp:cNvSpPr/>
      </dsp:nvSpPr>
      <dsp:spPr>
        <a:xfrm>
          <a:off x="638372" y="1323214"/>
          <a:ext cx="963979" cy="963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59528-846C-476E-8141-8E4F2387D4C7}">
      <dsp:nvSpPr>
        <dsp:cNvPr id="0" name=""/>
        <dsp:cNvSpPr/>
      </dsp:nvSpPr>
      <dsp:spPr>
        <a:xfrm>
          <a:off x="49273" y="2584372"/>
          <a:ext cx="2142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Uppdrag</a:t>
          </a:r>
        </a:p>
      </dsp:txBody>
      <dsp:txXfrm>
        <a:off x="49273" y="2584372"/>
        <a:ext cx="2142177" cy="720000"/>
      </dsp:txXfrm>
    </dsp:sp>
    <dsp:sp modelId="{5678C3F9-2242-44AB-BB90-DC9868023404}">
      <dsp:nvSpPr>
        <dsp:cNvPr id="0" name=""/>
        <dsp:cNvSpPr/>
      </dsp:nvSpPr>
      <dsp:spPr>
        <a:xfrm>
          <a:off x="3155431" y="1323214"/>
          <a:ext cx="963979" cy="963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F82DA-CE06-479C-829A-6998E53ADE6E}">
      <dsp:nvSpPr>
        <dsp:cNvPr id="0" name=""/>
        <dsp:cNvSpPr/>
      </dsp:nvSpPr>
      <dsp:spPr>
        <a:xfrm>
          <a:off x="2566332" y="2584372"/>
          <a:ext cx="2142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Målgrupper</a:t>
          </a:r>
        </a:p>
      </dsp:txBody>
      <dsp:txXfrm>
        <a:off x="2566332" y="2584372"/>
        <a:ext cx="2142177" cy="720000"/>
      </dsp:txXfrm>
    </dsp:sp>
    <dsp:sp modelId="{F34087C6-0109-433F-BB3F-D5D0C396512A}">
      <dsp:nvSpPr>
        <dsp:cNvPr id="0" name=""/>
        <dsp:cNvSpPr/>
      </dsp:nvSpPr>
      <dsp:spPr>
        <a:xfrm>
          <a:off x="5672489" y="1323214"/>
          <a:ext cx="963979" cy="963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D7446-A0C5-4ECD-9EE9-A4108826038F}">
      <dsp:nvSpPr>
        <dsp:cNvPr id="0" name=""/>
        <dsp:cNvSpPr/>
      </dsp:nvSpPr>
      <dsp:spPr>
        <a:xfrm>
          <a:off x="5083390" y="2584372"/>
          <a:ext cx="2142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Förankring</a:t>
          </a:r>
        </a:p>
      </dsp:txBody>
      <dsp:txXfrm>
        <a:off x="5083390" y="2584372"/>
        <a:ext cx="214217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F18F-F196-4D46-8E92-E70F6EB59F96}">
      <dsp:nvSpPr>
        <dsp:cNvPr id="0" name=""/>
        <dsp:cNvSpPr/>
      </dsp:nvSpPr>
      <dsp:spPr>
        <a:xfrm>
          <a:off x="121325" y="886339"/>
          <a:ext cx="901790" cy="90179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15E19-2B52-48C9-959B-C0190126A37E}">
      <dsp:nvSpPr>
        <dsp:cNvPr id="0" name=""/>
        <dsp:cNvSpPr/>
      </dsp:nvSpPr>
      <dsp:spPr>
        <a:xfrm>
          <a:off x="320858" y="1126513"/>
          <a:ext cx="523038" cy="523038"/>
        </a:xfrm>
        <a:prstGeom prst="don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90CCA-8126-400E-94EB-4E8E95F4F667}">
      <dsp:nvSpPr>
        <dsp:cNvPr id="0" name=""/>
        <dsp:cNvSpPr/>
      </dsp:nvSpPr>
      <dsp:spPr>
        <a:xfrm>
          <a:off x="1220055" y="353002"/>
          <a:ext cx="2727846" cy="161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Tydlighet</a:t>
          </a:r>
          <a:r>
            <a:rPr lang="en-US" sz="1600" kern="1200" dirty="0"/>
            <a:t> </a:t>
          </a:r>
          <a:r>
            <a:rPr lang="en-US" sz="1600" kern="1200" dirty="0" err="1"/>
            <a:t>när</a:t>
          </a:r>
          <a:r>
            <a:rPr lang="en-US" sz="1600" kern="1200" dirty="0"/>
            <a:t> </a:t>
          </a:r>
          <a:r>
            <a:rPr lang="en-US" sz="1600" kern="1200" dirty="0" err="1"/>
            <a:t>räkenskapsrevisionen</a:t>
          </a:r>
          <a:r>
            <a:rPr lang="en-US" sz="1600" kern="1200" dirty="0"/>
            <a:t> ska </a:t>
          </a:r>
          <a:r>
            <a:rPr lang="en-US" sz="1600" kern="1200" dirty="0" err="1"/>
            <a:t>genomföras</a:t>
          </a:r>
          <a:endParaRPr lang="en-US" sz="1600" kern="1200" dirty="0"/>
        </a:p>
      </dsp:txBody>
      <dsp:txXfrm>
        <a:off x="1220055" y="353002"/>
        <a:ext cx="2727846" cy="1615540"/>
      </dsp:txXfrm>
    </dsp:sp>
    <dsp:sp modelId="{4CE0860F-C082-4D19-B40A-9E485FF07C92}">
      <dsp:nvSpPr>
        <dsp:cNvPr id="0" name=""/>
        <dsp:cNvSpPr/>
      </dsp:nvSpPr>
      <dsp:spPr>
        <a:xfrm>
          <a:off x="4013483" y="886339"/>
          <a:ext cx="901790" cy="90179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8926E-8BEB-4115-A147-C54FE641EE92}">
      <dsp:nvSpPr>
        <dsp:cNvPr id="0" name=""/>
        <dsp:cNvSpPr/>
      </dsp:nvSpPr>
      <dsp:spPr>
        <a:xfrm>
          <a:off x="4202859" y="1075715"/>
          <a:ext cx="523038" cy="52303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3D11-EBA8-42AD-A272-6D2421401F1B}">
      <dsp:nvSpPr>
        <dsp:cNvPr id="0" name=""/>
        <dsp:cNvSpPr/>
      </dsp:nvSpPr>
      <dsp:spPr>
        <a:xfrm>
          <a:off x="5239263" y="874868"/>
          <a:ext cx="2125649" cy="90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Revisionsuppdraget</a:t>
          </a:r>
          <a:r>
            <a:rPr lang="en-US" sz="1600" kern="1200" dirty="0"/>
            <a:t> </a:t>
          </a:r>
          <a:r>
            <a:rPr lang="en-US" sz="1600" kern="1200" dirty="0" err="1"/>
            <a:t>har</a:t>
          </a:r>
          <a:r>
            <a:rPr lang="en-US" sz="1600" kern="1200" dirty="0"/>
            <a:t> </a:t>
          </a:r>
          <a:r>
            <a:rPr lang="en-US" sz="1600" kern="1200" dirty="0" err="1"/>
            <a:t>inte</a:t>
          </a:r>
          <a:r>
            <a:rPr lang="en-US" sz="1600" kern="1200" dirty="0"/>
            <a:t> </a:t>
          </a:r>
          <a:r>
            <a:rPr lang="en-US" sz="1600" kern="1200" dirty="0" err="1"/>
            <a:t>ändrats</a:t>
          </a:r>
          <a:r>
            <a:rPr lang="en-US" sz="1600" kern="1200" dirty="0"/>
            <a:t>, </a:t>
          </a:r>
          <a:r>
            <a:rPr lang="en-US" sz="1600" kern="1200" dirty="0" err="1"/>
            <a:t>uttalandena</a:t>
          </a:r>
          <a:r>
            <a:rPr lang="en-US" sz="1600" kern="1200" dirty="0"/>
            <a:t> </a:t>
          </a:r>
          <a:r>
            <a:rPr lang="en-US" sz="1600" kern="1200" dirty="0" err="1"/>
            <a:t>förförtroendevalda</a:t>
          </a:r>
          <a:r>
            <a:rPr lang="en-US" sz="1600" kern="1200" dirty="0"/>
            <a:t> </a:t>
          </a:r>
          <a:r>
            <a:rPr lang="en-US" sz="1600" kern="1200" dirty="0" err="1"/>
            <a:t>revisorerna</a:t>
          </a:r>
          <a:r>
            <a:rPr lang="en-US" sz="1600" kern="1200" dirty="0"/>
            <a:t> </a:t>
          </a:r>
          <a:r>
            <a:rPr lang="en-US" sz="1600" kern="1200" dirty="0" err="1"/>
            <a:t>är</a:t>
          </a:r>
          <a:r>
            <a:rPr lang="en-US" sz="1600" kern="1200" dirty="0"/>
            <a:t> </a:t>
          </a:r>
          <a:r>
            <a:rPr lang="en-US" sz="1600" kern="1200" dirty="0" err="1"/>
            <a:t>desamma</a:t>
          </a:r>
          <a:endParaRPr lang="en-US" sz="1600" kern="1200" dirty="0"/>
        </a:p>
      </dsp:txBody>
      <dsp:txXfrm>
        <a:off x="5239263" y="874868"/>
        <a:ext cx="2125649" cy="901790"/>
      </dsp:txXfrm>
    </dsp:sp>
    <dsp:sp modelId="{B0E2CAA4-59D3-470A-8A43-27527C275F5D}">
      <dsp:nvSpPr>
        <dsp:cNvPr id="0" name=""/>
        <dsp:cNvSpPr/>
      </dsp:nvSpPr>
      <dsp:spPr>
        <a:xfrm>
          <a:off x="121325" y="2877492"/>
          <a:ext cx="901790" cy="90179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78C58-0B8A-43F3-B599-8AAE216A9BC6}">
      <dsp:nvSpPr>
        <dsp:cNvPr id="0" name=""/>
        <dsp:cNvSpPr/>
      </dsp:nvSpPr>
      <dsp:spPr>
        <a:xfrm>
          <a:off x="310701" y="3066868"/>
          <a:ext cx="523038" cy="5230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035F0-371C-4E32-BF49-F35793817EDC}">
      <dsp:nvSpPr>
        <dsp:cNvPr id="0" name=""/>
        <dsp:cNvSpPr/>
      </dsp:nvSpPr>
      <dsp:spPr>
        <a:xfrm>
          <a:off x="1216357" y="2877492"/>
          <a:ext cx="2125649" cy="90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Ansvaret</a:t>
          </a:r>
          <a:r>
            <a:rPr lang="en-US" sz="1600" kern="1200" dirty="0"/>
            <a:t> för </a:t>
          </a:r>
          <a:r>
            <a:rPr lang="en-US" sz="1600" kern="1200" dirty="0" err="1"/>
            <a:t>revisionen</a:t>
          </a:r>
          <a:r>
            <a:rPr lang="en-US" sz="1600" kern="1200" dirty="0"/>
            <a:t> </a:t>
          </a:r>
          <a:r>
            <a:rPr lang="en-US" sz="1600" kern="1200" dirty="0" err="1"/>
            <a:t>har</a:t>
          </a:r>
          <a:r>
            <a:rPr lang="en-US" sz="1600" kern="1200" dirty="0"/>
            <a:t> </a:t>
          </a:r>
          <a:r>
            <a:rPr lang="en-US" sz="1600" kern="1200" dirty="0" err="1"/>
            <a:t>inte</a:t>
          </a:r>
          <a:r>
            <a:rPr lang="en-US" sz="1600" kern="1200" dirty="0"/>
            <a:t> </a:t>
          </a:r>
          <a:r>
            <a:rPr lang="en-US" sz="1600" kern="1200" dirty="0" err="1"/>
            <a:t>flyttats</a:t>
          </a:r>
          <a:r>
            <a:rPr lang="en-US" sz="1600" kern="1200" dirty="0"/>
            <a:t> – dock </a:t>
          </a:r>
          <a:r>
            <a:rPr lang="en-US" sz="1600" kern="1200" dirty="0" err="1"/>
            <a:t>ges</a:t>
          </a:r>
          <a:r>
            <a:rPr lang="en-US" sz="1600" kern="1200" dirty="0"/>
            <a:t> </a:t>
          </a:r>
          <a:r>
            <a:rPr lang="en-US" sz="1600" kern="1200" dirty="0" err="1"/>
            <a:t>sakkunnigt</a:t>
          </a:r>
          <a:r>
            <a:rPr lang="en-US" sz="1600" kern="1200" dirty="0"/>
            <a:t> </a:t>
          </a:r>
          <a:r>
            <a:rPr lang="en-US" sz="1600" kern="1200" dirty="0" err="1"/>
            <a:t>biträde</a:t>
          </a:r>
          <a:r>
            <a:rPr lang="en-US" sz="1600" kern="1200" dirty="0"/>
            <a:t> </a:t>
          </a:r>
          <a:r>
            <a:rPr lang="en-US" sz="1600" kern="1200" dirty="0" err="1"/>
            <a:t>utrymme</a:t>
          </a:r>
          <a:r>
            <a:rPr lang="en-US" sz="1600" kern="1200" dirty="0"/>
            <a:t> </a:t>
          </a:r>
          <a:r>
            <a:rPr lang="en-US" sz="1600" kern="1200" dirty="0" err="1"/>
            <a:t>att</a:t>
          </a:r>
          <a:r>
            <a:rPr lang="en-US" sz="1600" kern="1200" dirty="0"/>
            <a:t> </a:t>
          </a:r>
          <a:r>
            <a:rPr lang="en-US" sz="1600" kern="1200" dirty="0" err="1"/>
            <a:t>arbeta</a:t>
          </a:r>
          <a:r>
            <a:rPr lang="en-US" sz="1600" kern="1200" dirty="0"/>
            <a:t> </a:t>
          </a:r>
          <a:r>
            <a:rPr lang="en-US" sz="1600" kern="1200" dirty="0" err="1"/>
            <a:t>självständigt</a:t>
          </a:r>
          <a:r>
            <a:rPr lang="en-US" sz="1600" kern="1200" dirty="0"/>
            <a:t> </a:t>
          </a:r>
          <a:r>
            <a:rPr lang="en-US" sz="1600" kern="1200" dirty="0" err="1"/>
            <a:t>inom</a:t>
          </a:r>
          <a:r>
            <a:rPr lang="en-US" sz="1600" kern="1200" dirty="0"/>
            <a:t> ramen för </a:t>
          </a:r>
          <a:r>
            <a:rPr lang="en-US" sz="1600" kern="1200" dirty="0" err="1"/>
            <a:t>standarden</a:t>
          </a:r>
          <a:endParaRPr lang="en-US" sz="1600" kern="1200" dirty="0"/>
        </a:p>
      </dsp:txBody>
      <dsp:txXfrm>
        <a:off x="1216357" y="2877492"/>
        <a:ext cx="2125649" cy="901790"/>
      </dsp:txXfrm>
    </dsp:sp>
    <dsp:sp modelId="{3A2F4CFB-177A-4C00-944D-18FB262CA7F4}">
      <dsp:nvSpPr>
        <dsp:cNvPr id="0" name=""/>
        <dsp:cNvSpPr/>
      </dsp:nvSpPr>
      <dsp:spPr>
        <a:xfrm>
          <a:off x="3712385" y="2877492"/>
          <a:ext cx="901790" cy="90179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A7022-F370-445F-BCE8-1D7B30F81F22}">
      <dsp:nvSpPr>
        <dsp:cNvPr id="0" name=""/>
        <dsp:cNvSpPr/>
      </dsp:nvSpPr>
      <dsp:spPr>
        <a:xfrm>
          <a:off x="3901761" y="3066868"/>
          <a:ext cx="523038" cy="5230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D226A-A2CB-442B-A390-16EA7092FB10}">
      <dsp:nvSpPr>
        <dsp:cNvPr id="0" name=""/>
        <dsp:cNvSpPr/>
      </dsp:nvSpPr>
      <dsp:spPr>
        <a:xfrm>
          <a:off x="4807416" y="2877492"/>
          <a:ext cx="2125649" cy="90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Mer </a:t>
          </a:r>
          <a:r>
            <a:rPr lang="en-US" sz="1600" kern="1200" dirty="0" err="1"/>
            <a:t>resurser</a:t>
          </a:r>
          <a:r>
            <a:rPr lang="en-US" sz="1600" kern="1200" dirty="0"/>
            <a:t> till revision </a:t>
          </a:r>
        </a:p>
      </dsp:txBody>
      <dsp:txXfrm>
        <a:off x="4807416" y="2877492"/>
        <a:ext cx="2125649" cy="901790"/>
      </dsp:txXfrm>
    </dsp:sp>
    <dsp:sp modelId="{7F447EC6-DE25-46E7-9FE5-B8926B8BE949}">
      <dsp:nvSpPr>
        <dsp:cNvPr id="0" name=""/>
        <dsp:cNvSpPr/>
      </dsp:nvSpPr>
      <dsp:spPr>
        <a:xfrm>
          <a:off x="7303445" y="2877492"/>
          <a:ext cx="901790" cy="90179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6136B-8C6D-47AB-A222-5ED81082DD66}">
      <dsp:nvSpPr>
        <dsp:cNvPr id="0" name=""/>
        <dsp:cNvSpPr/>
      </dsp:nvSpPr>
      <dsp:spPr>
        <a:xfrm>
          <a:off x="7492821" y="3066868"/>
          <a:ext cx="523038" cy="5230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5E50F-B45D-458B-98D0-BD6F325A3EAD}">
      <dsp:nvSpPr>
        <dsp:cNvPr id="0" name=""/>
        <dsp:cNvSpPr/>
      </dsp:nvSpPr>
      <dsp:spPr>
        <a:xfrm>
          <a:off x="8398476" y="2877492"/>
          <a:ext cx="2125649" cy="90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Ökad kvalitet i revisionen och i förlängningen även i redovisningen</a:t>
          </a:r>
        </a:p>
      </dsp:txBody>
      <dsp:txXfrm>
        <a:off x="8398476" y="2877492"/>
        <a:ext cx="2125649" cy="901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48997-F35D-406A-8414-274206C3929D}">
      <dsp:nvSpPr>
        <dsp:cNvPr id="0" name=""/>
        <dsp:cNvSpPr/>
      </dsp:nvSpPr>
      <dsp:spPr>
        <a:xfrm>
          <a:off x="0" y="1551"/>
          <a:ext cx="9609825" cy="7864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1A5EA-9E7F-424E-92F6-DE0A387D94CB}">
      <dsp:nvSpPr>
        <dsp:cNvPr id="0" name=""/>
        <dsp:cNvSpPr/>
      </dsp:nvSpPr>
      <dsp:spPr>
        <a:xfrm>
          <a:off x="237892" y="178496"/>
          <a:ext cx="432530" cy="432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F2EE5-614B-4289-B0F4-B1D391247A28}">
      <dsp:nvSpPr>
        <dsp:cNvPr id="0" name=""/>
        <dsp:cNvSpPr/>
      </dsp:nvSpPr>
      <dsp:spPr>
        <a:xfrm>
          <a:off x="908315" y="1551"/>
          <a:ext cx="8701509" cy="78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29" tIns="83229" rIns="83229" bIns="832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Färre</a:t>
          </a:r>
          <a:r>
            <a:rPr lang="en-US" sz="2200" kern="1200" dirty="0"/>
            <a:t> </a:t>
          </a:r>
          <a:r>
            <a:rPr lang="en-US" sz="2200" kern="1200" dirty="0" err="1"/>
            <a:t>kommuner</a:t>
          </a:r>
          <a:r>
            <a:rPr lang="en-US" sz="2200" kern="1200" dirty="0"/>
            <a:t> </a:t>
          </a:r>
          <a:r>
            <a:rPr lang="en-US" sz="2200" kern="1200" dirty="0" err="1"/>
            <a:t>än</a:t>
          </a:r>
          <a:r>
            <a:rPr lang="en-US" sz="2200" kern="1200" dirty="0"/>
            <a:t> </a:t>
          </a:r>
          <a:r>
            <a:rPr lang="en-US" sz="2200" kern="1200" dirty="0" err="1"/>
            <a:t>tidigare</a:t>
          </a:r>
          <a:r>
            <a:rPr lang="en-US" sz="2200" kern="1200" dirty="0"/>
            <a:t> </a:t>
          </a:r>
          <a:r>
            <a:rPr lang="en-US" sz="2200" kern="1200" dirty="0" err="1"/>
            <a:t>har</a:t>
          </a:r>
          <a:r>
            <a:rPr lang="en-US" sz="2200" kern="1200" dirty="0"/>
            <a:t> </a:t>
          </a:r>
          <a:r>
            <a:rPr lang="en-US" sz="2200" kern="1200" dirty="0" err="1"/>
            <a:t>revisionsrapporterna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sina</a:t>
          </a:r>
          <a:r>
            <a:rPr lang="en-US" sz="2200" kern="1200" dirty="0"/>
            <a:t> </a:t>
          </a:r>
          <a:r>
            <a:rPr lang="en-US" sz="2200" kern="1200" dirty="0" err="1"/>
            <a:t>hemsidor</a:t>
          </a:r>
          <a:r>
            <a:rPr lang="en-US" sz="2200" kern="1200" dirty="0"/>
            <a:t>. </a:t>
          </a:r>
          <a:r>
            <a:rPr lang="en-US" sz="2200" kern="1200" dirty="0" err="1"/>
            <a:t>Tillgänglighet</a:t>
          </a:r>
          <a:r>
            <a:rPr lang="en-US" sz="2200" kern="1200" dirty="0"/>
            <a:t>!</a:t>
          </a:r>
        </a:p>
      </dsp:txBody>
      <dsp:txXfrm>
        <a:off x="908315" y="1551"/>
        <a:ext cx="8701509" cy="786419"/>
      </dsp:txXfrm>
    </dsp:sp>
    <dsp:sp modelId="{0ADF93C7-57DD-4C74-8D73-A2C6F2053256}">
      <dsp:nvSpPr>
        <dsp:cNvPr id="0" name=""/>
        <dsp:cNvSpPr/>
      </dsp:nvSpPr>
      <dsp:spPr>
        <a:xfrm>
          <a:off x="0" y="984576"/>
          <a:ext cx="9609825" cy="7864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F4185-4EC4-4438-B535-DE6ED6B9A280}">
      <dsp:nvSpPr>
        <dsp:cNvPr id="0" name=""/>
        <dsp:cNvSpPr/>
      </dsp:nvSpPr>
      <dsp:spPr>
        <a:xfrm>
          <a:off x="237892" y="1161521"/>
          <a:ext cx="432530" cy="432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E7B6C-BDFA-43FA-ACD6-154104F27AC6}">
      <dsp:nvSpPr>
        <dsp:cNvPr id="0" name=""/>
        <dsp:cNvSpPr/>
      </dsp:nvSpPr>
      <dsp:spPr>
        <a:xfrm>
          <a:off x="908315" y="984576"/>
          <a:ext cx="8701509" cy="78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29" tIns="83229" rIns="83229" bIns="832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 flesta kommuner har en god spridning av granskningsområdena över en mandatperiod.</a:t>
          </a:r>
        </a:p>
      </dsp:txBody>
      <dsp:txXfrm>
        <a:off x="908315" y="984576"/>
        <a:ext cx="8701509" cy="786419"/>
      </dsp:txXfrm>
    </dsp:sp>
    <dsp:sp modelId="{459A34A5-70BD-475C-A9EC-8F4EFF5BAA69}">
      <dsp:nvSpPr>
        <dsp:cNvPr id="0" name=""/>
        <dsp:cNvSpPr/>
      </dsp:nvSpPr>
      <dsp:spPr>
        <a:xfrm>
          <a:off x="0" y="1967601"/>
          <a:ext cx="9609825" cy="7864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9B8C-1796-448D-A4E7-AB2FA8233EAB}">
      <dsp:nvSpPr>
        <dsp:cNvPr id="0" name=""/>
        <dsp:cNvSpPr/>
      </dsp:nvSpPr>
      <dsp:spPr>
        <a:xfrm>
          <a:off x="237892" y="2144545"/>
          <a:ext cx="432530" cy="4325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F2F23-8387-4475-B7A8-2C33444EAE8A}">
      <dsp:nvSpPr>
        <dsp:cNvPr id="0" name=""/>
        <dsp:cNvSpPr/>
      </dsp:nvSpPr>
      <dsp:spPr>
        <a:xfrm>
          <a:off x="908315" y="1967601"/>
          <a:ext cx="8701509" cy="78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29" tIns="83229" rIns="83229" bIns="832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Den </a:t>
          </a:r>
          <a:r>
            <a:rPr lang="en-US" sz="2200" kern="1200" dirty="0" err="1"/>
            <a:t>gångna</a:t>
          </a:r>
          <a:r>
            <a:rPr lang="en-US" sz="2200" kern="1200" dirty="0"/>
            <a:t> </a:t>
          </a:r>
          <a:r>
            <a:rPr lang="en-US" sz="2200" kern="1200" dirty="0" err="1"/>
            <a:t>mandatperioden</a:t>
          </a:r>
          <a:r>
            <a:rPr lang="en-US" sz="2200" kern="1200" dirty="0"/>
            <a:t> </a:t>
          </a:r>
          <a:r>
            <a:rPr lang="en-US" sz="2200" kern="1200" dirty="0" err="1"/>
            <a:t>präglades</a:t>
          </a:r>
          <a:r>
            <a:rPr lang="en-US" sz="2200" kern="1200" dirty="0"/>
            <a:t> av </a:t>
          </a:r>
          <a:r>
            <a:rPr lang="en-US" sz="2200" kern="1200" dirty="0" err="1"/>
            <a:t>pandemi</a:t>
          </a:r>
          <a:r>
            <a:rPr lang="en-US" sz="2200" kern="1200" dirty="0"/>
            <a:t> och </a:t>
          </a:r>
          <a:r>
            <a:rPr lang="en-US" sz="2200" kern="1200" dirty="0" err="1"/>
            <a:t>krisberedskap</a:t>
          </a:r>
          <a:r>
            <a:rPr lang="en-US" sz="2200" kern="1200" dirty="0"/>
            <a:t>. </a:t>
          </a:r>
        </a:p>
      </dsp:txBody>
      <dsp:txXfrm>
        <a:off x="908315" y="1967601"/>
        <a:ext cx="8701509" cy="786419"/>
      </dsp:txXfrm>
    </dsp:sp>
    <dsp:sp modelId="{4D36FBC0-C680-401C-813B-A55DAE8A6E9C}">
      <dsp:nvSpPr>
        <dsp:cNvPr id="0" name=""/>
        <dsp:cNvSpPr/>
      </dsp:nvSpPr>
      <dsp:spPr>
        <a:xfrm>
          <a:off x="0" y="2950626"/>
          <a:ext cx="9609825" cy="7864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C863C-C72E-4734-84EE-004DB16BBF05}">
      <dsp:nvSpPr>
        <dsp:cNvPr id="0" name=""/>
        <dsp:cNvSpPr/>
      </dsp:nvSpPr>
      <dsp:spPr>
        <a:xfrm>
          <a:off x="237892" y="3127570"/>
          <a:ext cx="432530" cy="4325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8F215-F061-4410-994E-76402B4B4C03}">
      <dsp:nvSpPr>
        <dsp:cNvPr id="0" name=""/>
        <dsp:cNvSpPr/>
      </dsp:nvSpPr>
      <dsp:spPr>
        <a:xfrm>
          <a:off x="908315" y="2950626"/>
          <a:ext cx="8701509" cy="78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29" tIns="83229" rIns="83229" bIns="832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25 </a:t>
          </a:r>
          <a:r>
            <a:rPr lang="en-US" sz="2200" kern="1200" dirty="0" err="1"/>
            <a:t>granskningar</a:t>
          </a:r>
          <a:r>
            <a:rPr lang="en-US" sz="2200" kern="1200" dirty="0"/>
            <a:t> </a:t>
          </a:r>
          <a:r>
            <a:rPr lang="en-US" sz="2200" kern="1200" dirty="0" err="1"/>
            <a:t>rör</a:t>
          </a:r>
          <a:r>
            <a:rPr lang="en-US" sz="2200" kern="1200" dirty="0"/>
            <a:t> </a:t>
          </a:r>
          <a:r>
            <a:rPr lang="en-US" sz="2200" kern="1200" dirty="0" err="1"/>
            <a:t>samverkan</a:t>
          </a:r>
          <a:r>
            <a:rPr lang="en-US" sz="2200" kern="1200" dirty="0"/>
            <a:t> </a:t>
          </a:r>
          <a:r>
            <a:rPr lang="en-US" sz="2200" kern="1200" dirty="0" err="1"/>
            <a:t>mellan</a:t>
          </a:r>
          <a:r>
            <a:rPr lang="en-US" sz="2200" kern="1200" dirty="0"/>
            <a:t> region och kommun. 15 av dessa </a:t>
          </a:r>
          <a:r>
            <a:rPr lang="en-US" sz="2200" kern="1200" dirty="0" err="1"/>
            <a:t>är</a:t>
          </a:r>
          <a:r>
            <a:rPr lang="en-US" sz="2200" kern="1200" dirty="0"/>
            <a:t> </a:t>
          </a:r>
          <a:r>
            <a:rPr lang="en-US" sz="2200" kern="1200" dirty="0" err="1"/>
            <a:t>samgranskning</a:t>
          </a:r>
          <a:r>
            <a:rPr lang="en-US" sz="2200" kern="1200" dirty="0"/>
            <a:t> </a:t>
          </a:r>
          <a:r>
            <a:rPr lang="en-US" sz="2200" kern="1200" dirty="0" err="1"/>
            <a:t>mellan</a:t>
          </a:r>
          <a:r>
            <a:rPr lang="en-US" sz="2200" kern="1200" dirty="0"/>
            <a:t> region- och kommunrevisionen.</a:t>
          </a:r>
        </a:p>
      </dsp:txBody>
      <dsp:txXfrm>
        <a:off x="908315" y="2950626"/>
        <a:ext cx="8701509" cy="786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437DC38-9DDF-4A41-863E-E85B31871A95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F47EC63-9300-4DEB-9603-5C0AD5F490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1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presenterar oss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61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75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8F6A595-858A-4B45-8A4F-19FF9EA52FAE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13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986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EB1CD-2CA7-491C-8DB0-674873D0A02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898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8F6A595-858A-4B45-8A4F-19FF9EA52FAE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23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03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41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860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LÄGGS UTSKRIVEN PÅ BORDET</a:t>
            </a:r>
          </a:p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595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Färre kommuner än tidigare har revisionsrapporterna på sina hemsidor.</a:t>
            </a:r>
          </a:p>
          <a:p>
            <a:r>
              <a:rPr lang="sv-SE" dirty="0"/>
              <a:t>De flesta kommuner har en god spridning av granskningsområdena över en mandatperiod. Särskilt: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Hylte,</a:t>
            </a:r>
            <a:r>
              <a:rPr lang="sv-SE" dirty="0"/>
              <a:t>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Bräcke,</a:t>
            </a:r>
            <a:r>
              <a:rPr lang="sv-SE" dirty="0"/>
              <a:t>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Vetlanda, </a:t>
            </a:r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Kalmar,</a:t>
            </a:r>
            <a:r>
              <a:rPr lang="sv-SE" dirty="0"/>
              <a:t> </a:t>
            </a:r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Linköping,</a:t>
            </a:r>
            <a:r>
              <a:rPr lang="sv-SE" dirty="0"/>
              <a:t> </a:t>
            </a:r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Lund, Halmstad,</a:t>
            </a:r>
            <a:r>
              <a:rPr lang="sv-SE" dirty="0"/>
              <a:t> </a:t>
            </a:r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Västervik,</a:t>
            </a:r>
            <a:r>
              <a:rPr lang="sv-SE" dirty="0"/>
              <a:t> </a:t>
            </a:r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Helsingborg</a:t>
            </a:r>
          </a:p>
          <a:p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Förhållandevis många granskningar av kärnverksamheten: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Forshaga,</a:t>
            </a:r>
            <a:r>
              <a:rPr lang="sv-SE" dirty="0"/>
              <a:t>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Åre</a:t>
            </a:r>
            <a:r>
              <a:rPr lang="sv-SE" dirty="0"/>
              <a:t> </a:t>
            </a:r>
          </a:p>
          <a:p>
            <a:r>
              <a:rPr lang="sv-SE" dirty="0"/>
              <a:t>Den gångna mandatperioden präglades av pandemi och krisberedskap. 16 kommuner (30 procent) gjorde en eller flera granskningar inom det området.</a:t>
            </a:r>
          </a:p>
          <a:p>
            <a:r>
              <a:rPr lang="sv-SE" dirty="0"/>
              <a:t>25 granskningar rör samverkan mellan Regionen, skolan och omsorgen. Hälften rör vårdkedjan för äldre och hälften rör barn som riskerar att fara illa. Flertalet är </a:t>
            </a:r>
            <a:r>
              <a:rPr lang="sv-SE" dirty="0" err="1"/>
              <a:t>samgranskningar</a:t>
            </a:r>
            <a:r>
              <a:rPr lang="sv-SE" dirty="0"/>
              <a:t> med både Region- och kommunrevisionen.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635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C838B-32BB-4E0F-ADB0-EE5705ED4DDF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40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2016A-3929-4398-8AAB-1A761AA823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8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66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9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42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7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5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7EC63-9300-4DEB-9603-5C0AD5F490C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9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247EC38-CF7B-DF2C-B84A-0019C277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68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04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3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38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59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74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14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457DAEE-8716-FC16-0CE7-B6E25F6D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79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35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699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225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166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9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6B07FC5-EC85-B7B6-5E62-A7123BF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309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126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5203B53-9639-4137-43CB-AE840847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010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507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55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3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24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619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598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5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16EBB-6F74-3CA5-4094-A2F442FE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5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054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197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669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860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65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6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89248C0-A8F4-4340-A64C-DEF74DCC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8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488185-4BC9-8B75-62B1-F28C09C2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938211"/>
          </a:xfrm>
        </p:spPr>
        <p:txBody>
          <a:bodyPr/>
          <a:lstStyle/>
          <a:p>
            <a:r>
              <a:rPr lang="sv-SE" dirty="0"/>
              <a:t>Fullmäktige och revisionen</a:t>
            </a:r>
            <a:br>
              <a:rPr lang="sv-SE" dirty="0"/>
            </a:br>
            <a:endParaRPr lang="sv-SE" sz="32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C7694AA-B9A9-DBC2-69B4-8157EE10D9AF}"/>
              </a:ext>
            </a:extLst>
          </p:cNvPr>
          <p:cNvSpPr txBox="1"/>
          <p:nvPr/>
        </p:nvSpPr>
        <p:spPr>
          <a:xfrm>
            <a:off x="2636570" y="3871732"/>
            <a:ext cx="5684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/>
              <a:t>Anna Eklöf och Lotta Ricklander</a:t>
            </a:r>
          </a:p>
          <a:p>
            <a:pPr algn="ctr"/>
            <a:r>
              <a:rPr lang="sv-SE" sz="2800" dirty="0"/>
              <a:t>Sveriges Kommuner och Regioner</a:t>
            </a:r>
          </a:p>
        </p:txBody>
      </p:sp>
    </p:spTree>
    <p:extLst>
      <p:ext uri="{BB962C8B-B14F-4D97-AF65-F5344CB8AC3E}">
        <p14:creationId xmlns:p14="http://schemas.microsoft.com/office/powerpoint/2010/main" val="345353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436938"/>
            <a:ext cx="9609825" cy="1231392"/>
          </a:xfrm>
        </p:spPr>
        <p:txBody>
          <a:bodyPr/>
          <a:lstStyle/>
          <a:p>
            <a:r>
              <a:rPr lang="sv-SE" sz="4000" dirty="0"/>
              <a:t>Revisorernas uppdrag</a:t>
            </a:r>
            <a:br>
              <a:rPr lang="sv-SE" dirty="0"/>
            </a:br>
            <a:r>
              <a:rPr lang="sv-SE" sz="2400" dirty="0"/>
              <a:t>regleras i Kommunallagen kap 12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1" y="2169776"/>
            <a:ext cx="9609825" cy="3738598"/>
          </a:xfrm>
        </p:spPr>
        <p:txBody>
          <a:bodyPr/>
          <a:lstStyle/>
          <a:p>
            <a:pPr>
              <a:buClr>
                <a:srgbClr val="C00000"/>
              </a:buClr>
              <a:buFont typeface="Georgia" panose="02040502050405020303" pitchFamily="18" charset="0"/>
              <a:buChar char="●"/>
            </a:pPr>
            <a:r>
              <a:rPr lang="sv-SE" sz="2200" dirty="0"/>
              <a:t>Revisorerna granskar all verksamhet inom nämnderna, årligen</a:t>
            </a:r>
            <a:br>
              <a:rPr lang="sv-SE" sz="2200" dirty="0"/>
            </a:br>
            <a:r>
              <a:rPr lang="sv-SE" sz="2200" dirty="0"/>
              <a:t>	- är verksamheten ändamålsenlig?</a:t>
            </a:r>
            <a:br>
              <a:rPr lang="sv-SE" sz="2200" dirty="0"/>
            </a:br>
            <a:r>
              <a:rPr lang="sv-SE" sz="2200" dirty="0"/>
              <a:t>	- är räkenskaperna rättvisande?</a:t>
            </a:r>
            <a:br>
              <a:rPr lang="sv-SE" sz="2200" dirty="0"/>
            </a:br>
            <a:r>
              <a:rPr lang="sv-SE" sz="2200" dirty="0"/>
              <a:t>	- är den interna kontrollen tillräcklig?</a:t>
            </a:r>
          </a:p>
          <a:p>
            <a:pPr>
              <a:buClr>
                <a:srgbClr val="C00000"/>
              </a:buClr>
              <a:buFont typeface="Georgia" panose="02040502050405020303" pitchFamily="18" charset="0"/>
              <a:buChar char="●"/>
            </a:pPr>
            <a:r>
              <a:rPr lang="sv-SE" sz="2200" dirty="0"/>
              <a:t>Revisorerna granskar inte ärenden som avser myndighetsutövning</a:t>
            </a:r>
          </a:p>
          <a:p>
            <a:pPr>
              <a:buClr>
                <a:srgbClr val="C00000"/>
              </a:buClr>
              <a:buFont typeface="Georgia" panose="02040502050405020303" pitchFamily="18" charset="0"/>
              <a:buChar char="●"/>
            </a:pPr>
            <a:r>
              <a:rPr lang="sv-SE" sz="2200" dirty="0"/>
              <a:t>Granskningen ska ske enligt god revisionssed i kommunal verksamhet</a:t>
            </a:r>
          </a:p>
          <a:p>
            <a:pPr marL="30163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00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678659"/>
            <a:ext cx="9609825" cy="1231392"/>
          </a:xfrm>
        </p:spPr>
        <p:txBody>
          <a:bodyPr/>
          <a:lstStyle/>
          <a:p>
            <a:r>
              <a:rPr lang="sv-SE" sz="3200" dirty="0"/>
              <a:t>Oberoendet är centralt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910051"/>
            <a:ext cx="10510803" cy="4373184"/>
          </a:xfrm>
        </p:spPr>
        <p:txBody>
          <a:bodyPr>
            <a:noAutofit/>
          </a:bodyPr>
          <a:lstStyle/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Valbarhets- och jävsregler.</a:t>
            </a:r>
          </a:p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Revisorerna är självständiga – individuellt och i grupp</a:t>
            </a:r>
          </a:p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Revisorerna anlitar sakkunniga  - som de själva väljer</a:t>
            </a:r>
          </a:p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Rätt till upplysningar de behöver. Gäller även sekretessbelagd information.</a:t>
            </a:r>
          </a:p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Initiativrätt i fullmäktige, styrelse och nämnder. </a:t>
            </a:r>
          </a:p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Yttranderätt i fullmäktige när revisionsberättelsen behandlas. </a:t>
            </a:r>
            <a:br>
              <a:rPr lang="sv-SE" sz="2200" dirty="0"/>
            </a:br>
            <a:r>
              <a:rPr lang="sv-SE" sz="2200" dirty="0"/>
              <a:t>Revisorerna och de sakkunniga</a:t>
            </a:r>
          </a:p>
          <a:p>
            <a:pPr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Fullmäktiges presidium bereder revisionens budget.</a:t>
            </a:r>
          </a:p>
          <a:p>
            <a:pPr marL="30163" indent="0">
              <a:buClr>
                <a:srgbClr val="FF6699"/>
              </a:buClr>
              <a:buNone/>
            </a:pPr>
            <a:endParaRPr lang="sv-SE" sz="2200" dirty="0"/>
          </a:p>
          <a:p>
            <a:pPr marL="30163" indent="0">
              <a:buClr>
                <a:srgbClr val="FF6699"/>
              </a:buClr>
              <a:buNone/>
            </a:pPr>
            <a:endParaRPr lang="sv-SE" sz="1800" dirty="0"/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43820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5A69B197-CDE1-ADE2-DF85-6A82DDC4E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4" y="1227006"/>
            <a:ext cx="5836501" cy="5136833"/>
          </a:xfr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8106" y="312899"/>
            <a:ext cx="9609825" cy="1231392"/>
          </a:xfrm>
        </p:spPr>
        <p:txBody>
          <a:bodyPr/>
          <a:lstStyle/>
          <a:p>
            <a:r>
              <a:rPr lang="sv-SE" sz="3600" dirty="0"/>
              <a:t>Revisionsprocessen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0E5675A-A35B-EAD3-856E-DD4228056C75}"/>
              </a:ext>
            </a:extLst>
          </p:cNvPr>
          <p:cNvSpPr txBox="1"/>
          <p:nvPr/>
        </p:nvSpPr>
        <p:spPr>
          <a:xfrm>
            <a:off x="6609806" y="1227006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Riskanalys</a:t>
            </a:r>
          </a:p>
          <a:p>
            <a:r>
              <a:rPr lang="sv-SE" b="1" dirty="0"/>
              <a:t>Revisionsplan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721D172-7247-CFE6-C1AF-A9DBCC21F9DE}"/>
              </a:ext>
            </a:extLst>
          </p:cNvPr>
          <p:cNvSpPr txBox="1"/>
          <p:nvPr/>
        </p:nvSpPr>
        <p:spPr>
          <a:xfrm>
            <a:off x="7759337" y="3599669"/>
            <a:ext cx="2913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Revisorer ger uppdrag till sakkunniga: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Grundläggande granskning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Fördjupad granskning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Räkenskaperna enligt standard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9A96CCC-7C13-527F-D218-0177080633E6}"/>
              </a:ext>
            </a:extLst>
          </p:cNvPr>
          <p:cNvSpPr txBox="1"/>
          <p:nvPr/>
        </p:nvSpPr>
        <p:spPr>
          <a:xfrm>
            <a:off x="379011" y="4707664"/>
            <a:ext cx="3219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Samla ihop årets revision</a:t>
            </a:r>
          </a:p>
          <a:p>
            <a:r>
              <a:rPr lang="sv-SE" b="1" dirty="0"/>
              <a:t>Ta ställning i ansvarsfrågan</a:t>
            </a:r>
          </a:p>
          <a:p>
            <a:r>
              <a:rPr lang="sv-SE" b="1" dirty="0"/>
              <a:t>Ta fram revisionsberättelse</a:t>
            </a:r>
          </a:p>
        </p:txBody>
      </p:sp>
    </p:spTree>
    <p:extLst>
      <p:ext uri="{BB962C8B-B14F-4D97-AF65-F5344CB8AC3E}">
        <p14:creationId xmlns:p14="http://schemas.microsoft.com/office/powerpoint/2010/main" val="353547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976202"/>
            <a:ext cx="9609825" cy="1231392"/>
          </a:xfrm>
        </p:spPr>
        <p:txBody>
          <a:bodyPr/>
          <a:lstStyle/>
          <a:p>
            <a:r>
              <a:rPr lang="sv-SE" sz="4000" dirty="0"/>
              <a:t>Fullmäktiges ansvarsprövning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934551"/>
            <a:ext cx="12045928" cy="373859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b="1" dirty="0"/>
              <a:t> Fullmäktige ska</a:t>
            </a:r>
            <a:br>
              <a:rPr lang="sv-SE" dirty="0"/>
            </a:br>
            <a:r>
              <a:rPr lang="sv-SE" dirty="0"/>
              <a:t>- bevilja eller vägra ansvarsfrihet årligen</a:t>
            </a:r>
            <a:br>
              <a:rPr lang="sv-SE" dirty="0"/>
            </a:br>
            <a:r>
              <a:rPr lang="sv-SE" dirty="0"/>
              <a:t>- ta egen ställning till anmärkning från revisorerna</a:t>
            </a:r>
            <a:br>
              <a:rPr lang="sv-SE" dirty="0"/>
            </a:br>
            <a:r>
              <a:rPr lang="sv-SE" dirty="0"/>
              <a:t>- inhämta förklaring vid anmärkning/avstyrkt från revisorerna</a:t>
            </a:r>
            <a:br>
              <a:rPr lang="sv-SE" dirty="0"/>
            </a:br>
            <a:r>
              <a:rPr lang="sv-SE" dirty="0"/>
              <a:t>- motivera sina beslut skriftligen i protokollet</a:t>
            </a:r>
            <a:br>
              <a:rPr lang="sv-SE" sz="2000" dirty="0"/>
            </a:br>
            <a:endParaRPr lang="sv-SE" sz="2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b="1" dirty="0"/>
              <a:t> Fullmäktige kan</a:t>
            </a:r>
            <a:br>
              <a:rPr lang="sv-SE" dirty="0"/>
            </a:br>
            <a:r>
              <a:rPr lang="sv-SE" dirty="0"/>
              <a:t>- rikta anmärkning eller vägra ansvarsfrihet självmant</a:t>
            </a:r>
            <a:br>
              <a:rPr lang="sv-SE" dirty="0"/>
            </a:br>
            <a:r>
              <a:rPr lang="sv-SE" dirty="0"/>
              <a:t>- återkalla uppdrag om ansvarsfrihet vägrats</a:t>
            </a:r>
            <a:br>
              <a:rPr lang="sv-SE" dirty="0"/>
            </a:br>
            <a:r>
              <a:rPr lang="sv-SE" dirty="0"/>
              <a:t>- väcka skadeståndstalan (-”-)</a:t>
            </a:r>
            <a:br>
              <a:rPr lang="sv-SE" sz="2000" dirty="0"/>
            </a:br>
            <a:endParaRPr lang="sv-SE" sz="2000" dirty="0"/>
          </a:p>
        </p:txBody>
      </p:sp>
      <p:pic>
        <p:nvPicPr>
          <p:cNvPr id="9218" name="Picture 2" descr="Gavel, Hammare, Bedöma, Rättvisa, Domstol, Lag">
            <a:extLst>
              <a:ext uri="{FF2B5EF4-FFF2-40B4-BE49-F238E27FC236}">
                <a16:creationId xmlns:a16="http://schemas.microsoft.com/office/drawing/2014/main" id="{9C71BC15-303A-6BDB-5DFD-C6593F0E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2688" y="704452"/>
            <a:ext cx="2605346" cy="17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2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4221" y="557808"/>
            <a:ext cx="8229600" cy="1143000"/>
          </a:xfrm>
        </p:spPr>
        <p:txBody>
          <a:bodyPr/>
          <a:lstStyle/>
          <a:p>
            <a:r>
              <a:rPr lang="sv-SE" sz="3600"/>
              <a:t>Revisorerna ska anlita sakkunniga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4221" y="1700808"/>
            <a:ext cx="6931029" cy="417536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sv-SE" dirty="0"/>
              <a:t>Sakkunniga ska ha ”insikt och erfarenhet av kommunal verksamhet”.</a:t>
            </a:r>
          </a:p>
          <a:p>
            <a:pPr>
              <a:buClr>
                <a:srgbClr val="C00000"/>
              </a:buClr>
            </a:pPr>
            <a:r>
              <a:rPr lang="sv-SE" dirty="0"/>
              <a:t>SKYREV har en Certifiering av sakkunniga som liknar auktoriserade revisorer</a:t>
            </a:r>
          </a:p>
          <a:p>
            <a:pPr>
              <a:buClr>
                <a:srgbClr val="C00000"/>
              </a:buClr>
            </a:pPr>
            <a:r>
              <a:rPr lang="sv-SE" dirty="0"/>
              <a:t>FAR samlar de auktoriserade revisorerna </a:t>
            </a:r>
            <a:r>
              <a:rPr lang="sv-SE" dirty="0" err="1"/>
              <a:t>m.fl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ADC2A73-5471-BAD3-2E6B-A78C007D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10" y="3788491"/>
            <a:ext cx="4500381" cy="22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9C53A46-7EE9-436E-991C-91D35F3E8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000" y="1704975"/>
            <a:ext cx="4723200" cy="609600"/>
          </a:xfrm>
        </p:spPr>
        <p:txBody>
          <a:bodyPr/>
          <a:lstStyle/>
          <a:p>
            <a:r>
              <a:rPr lang="sv-SE" dirty="0"/>
              <a:t>Antal anbud per upphandling minskar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E5C086-74B0-9D1C-35D3-AC86E2D7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0610FE-EE1C-CF3F-F42A-11769F31E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200" y="2978133"/>
            <a:ext cx="135173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50EF0BB0-BF65-DCA0-DCDE-971407D7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5" y="711062"/>
            <a:ext cx="8969537" cy="5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9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765E4C0-12D5-4071-A7FB-BF2AFA60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Ny standard för kommunal räkenskapsrevision</a:t>
            </a:r>
          </a:p>
        </p:txBody>
      </p:sp>
      <p:graphicFrame>
        <p:nvGraphicFramePr>
          <p:cNvPr id="5" name="Platshållare för innehåll 1">
            <a:extLst>
              <a:ext uri="{FF2B5EF4-FFF2-40B4-BE49-F238E27FC236}">
                <a16:creationId xmlns:a16="http://schemas.microsoft.com/office/drawing/2014/main" id="{4CAE8D1D-D854-5431-54D3-BABB1E1F58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4232" y="1925053"/>
          <a:ext cx="10645452" cy="430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253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7DFE5-2F56-C602-6A69-84536F2C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Revisorsinspektionens ställningstagande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A41A64-C9EE-D63A-5865-127ABAFAA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Sakkunniga inom räkenskapsrevisionen måste enligt RI följa revisorslagen</a:t>
            </a:r>
          </a:p>
          <a:p>
            <a:r>
              <a:rPr lang="sv-SE" dirty="0"/>
              <a:t>Svårigheter i upphandlingar</a:t>
            </a:r>
          </a:p>
          <a:p>
            <a:r>
              <a:rPr lang="sv-SE" dirty="0"/>
              <a:t>Krock mellan kommunallagen och revisorslagen</a:t>
            </a:r>
          </a:p>
          <a:p>
            <a:r>
              <a:rPr lang="sv-SE" dirty="0"/>
              <a:t>Kan behövas en statlig utredning</a:t>
            </a:r>
          </a:p>
        </p:txBody>
      </p:sp>
    </p:spTree>
    <p:extLst>
      <p:ext uri="{BB962C8B-B14F-4D97-AF65-F5344CB8AC3E}">
        <p14:creationId xmlns:p14="http://schemas.microsoft.com/office/powerpoint/2010/main" val="232059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Lekmannarevisorer i aktiebolag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901166"/>
            <a:ext cx="9609825" cy="373859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sz="2000" dirty="0"/>
              <a:t>Skall utses i helägda kommunala aktiebolag och eftersträvas i delägda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sz="2000" dirty="0"/>
              <a:t>Väljs ur gruppen kommunens förtroendevalda revisorer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sz="2000" dirty="0"/>
              <a:t>Uppdraget regleras i aktiebolagslagen och kommunallagen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sz="2000" dirty="0"/>
              <a:t>Lekmannarevisorerna anlitar sakkunniga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1578633" y="4090630"/>
            <a:ext cx="7966816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Lekmannarevisorernas granskning syftar till att stärka den demokratiska insynen och fullmäktiges kontroll i kommunala aktiebolag.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80800" y="6213903"/>
            <a:ext cx="3547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God revisionssed 2018 s.23</a:t>
            </a:r>
          </a:p>
        </p:txBody>
      </p:sp>
    </p:spTree>
    <p:extLst>
      <p:ext uri="{BB962C8B-B14F-4D97-AF65-F5344CB8AC3E}">
        <p14:creationId xmlns:p14="http://schemas.microsoft.com/office/powerpoint/2010/main" val="217825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0" y="613346"/>
            <a:ext cx="9981997" cy="1231392"/>
          </a:xfrm>
        </p:spPr>
        <p:txBody>
          <a:bodyPr/>
          <a:lstStyle/>
          <a:p>
            <a:r>
              <a:rPr lang="sv-SE" sz="3200" dirty="0"/>
              <a:t>Lekmannarevisorernas uppdrag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72" y="1064391"/>
            <a:ext cx="5426911" cy="5120673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r="60612" b="63490"/>
          <a:stretch/>
        </p:blipFill>
        <p:spPr>
          <a:xfrm>
            <a:off x="906401" y="1229042"/>
            <a:ext cx="1793200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9346040" cy="1228518"/>
          </a:xfrm>
        </p:spPr>
        <p:txBody>
          <a:bodyPr anchor="t">
            <a:normAutofit/>
          </a:bodyPr>
          <a:lstStyle/>
          <a:p>
            <a:r>
              <a:rPr lang="sv-SE" sz="3700" dirty="0"/>
              <a:t>SKR:s arbete med kommunal revision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FC42672D-DA43-741F-3216-4B7C7EC6470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885200" y="874602"/>
          <a:ext cx="7274842" cy="46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64121C1-6AC5-8D32-49B5-6855BD21FBC1}"/>
              </a:ext>
            </a:extLst>
          </p:cNvPr>
          <p:cNvSpPr txBox="1"/>
          <p:nvPr/>
        </p:nvSpPr>
        <p:spPr>
          <a:xfrm>
            <a:off x="4326489" y="3964477"/>
            <a:ext cx="242723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dirty="0"/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1800" dirty="0"/>
              <a:t>Förtroendevalda revisorer, sakkunniga.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dirty="0"/>
              <a:t>F</a:t>
            </a:r>
            <a:r>
              <a:rPr lang="sv-SE" sz="1800" dirty="0"/>
              <a:t>ullmäktige, nämnder och styrelser samt bolagsledningar och styrelser.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dirty="0"/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4586922-15A2-CBD8-3145-1D5D1D79C593}"/>
              </a:ext>
            </a:extLst>
          </p:cNvPr>
          <p:cNvSpPr txBox="1"/>
          <p:nvPr/>
        </p:nvSpPr>
        <p:spPr>
          <a:xfrm>
            <a:off x="7068059" y="3964477"/>
            <a:ext cx="347322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dirty="0"/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1800" dirty="0"/>
              <a:t>SKR:s styrelse och Revisionsdelegation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1800" dirty="0"/>
              <a:t>Nätverk för revisionschefer.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1800" dirty="0"/>
              <a:t>Branschråd med revisionsföretag</a:t>
            </a: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82B95D1-1C27-978E-A4ED-60D77BC951DF}"/>
              </a:ext>
            </a:extLst>
          </p:cNvPr>
          <p:cNvSpPr txBox="1"/>
          <p:nvPr/>
        </p:nvSpPr>
        <p:spPr>
          <a:xfrm>
            <a:off x="1650711" y="4273792"/>
            <a:ext cx="2675778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dirty="0"/>
              <a:t>G</a:t>
            </a:r>
            <a:r>
              <a:rPr lang="sv-SE" sz="1800" dirty="0"/>
              <a:t>od </a:t>
            </a:r>
            <a:r>
              <a:rPr lang="sv-SE" dirty="0"/>
              <a:t>revisionssed, Intressebevakning R</a:t>
            </a:r>
            <a:r>
              <a:rPr lang="sv-SE" sz="1800" dirty="0"/>
              <a:t>ådgivning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b="1" i="1" dirty="0"/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b="1" i="1" dirty="0"/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b="1" i="1" dirty="0"/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b="1" i="1" dirty="0"/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sv-SE" sz="1800" b="1" i="1" dirty="0"/>
          </a:p>
          <a:p>
            <a:pPr marL="30163" indent="0">
              <a:lnSpc>
                <a:spcPct val="90000"/>
              </a:lnSpc>
              <a:buNone/>
            </a:pP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668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diagram&#10;&#10;Automatiskt genererad beskrivning">
            <a:extLst>
              <a:ext uri="{FF2B5EF4-FFF2-40B4-BE49-F238E27FC236}">
                <a16:creationId xmlns:a16="http://schemas.microsoft.com/office/drawing/2014/main" id="{ECE9F952-313D-C01C-3D9A-80DE63F88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0"/>
            <a:ext cx="6648994" cy="7448316"/>
          </a:xfrm>
        </p:spPr>
      </p:pic>
    </p:spTree>
    <p:extLst>
      <p:ext uri="{BB962C8B-B14F-4D97-AF65-F5344CB8AC3E}">
        <p14:creationId xmlns:p14="http://schemas.microsoft.com/office/powerpoint/2010/main" val="3595128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38507"/>
            <a:ext cx="9609825" cy="1231392"/>
          </a:xfrm>
        </p:spPr>
        <p:txBody>
          <a:bodyPr/>
          <a:lstStyle/>
          <a:p>
            <a:r>
              <a:rPr lang="sv-SE" sz="3600" dirty="0"/>
              <a:t>Vad ser vi i samverkansorgan?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739699"/>
            <a:ext cx="9609825" cy="373859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Revisionsuppdragen blir ibland oklara för revisorerna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Budget och ersättningar, sakkunniga inte alltid på plats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Olika arbetssätt möts. Geografiska avstånd.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Risk att det inte blir någon granskning alls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Förankring och kommunikation med huvudmän missas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Utspridd, </a:t>
            </a:r>
            <a:r>
              <a:rPr lang="sv-SE" sz="2000" dirty="0" err="1"/>
              <a:t>osynkad</a:t>
            </a:r>
            <a:r>
              <a:rPr lang="sv-SE" sz="2000" dirty="0"/>
              <a:t> ansvarsprövning</a:t>
            </a:r>
          </a:p>
        </p:txBody>
      </p:sp>
    </p:spTree>
    <p:extLst>
      <p:ext uri="{BB962C8B-B14F-4D97-AF65-F5344CB8AC3E}">
        <p14:creationId xmlns:p14="http://schemas.microsoft.com/office/powerpoint/2010/main" val="27143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78594-3CDE-344F-4CDF-CAAAD48A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1"/>
            <a:ext cx="5607845" cy="2267991"/>
          </a:xfrm>
        </p:spPr>
        <p:txBody>
          <a:bodyPr/>
          <a:lstStyle/>
          <a:p>
            <a:r>
              <a:rPr lang="sv-SE" dirty="0"/>
              <a:t>Hur stärker vi samspelet mellan fullmäktige och revisionen?</a:t>
            </a:r>
          </a:p>
        </p:txBody>
      </p:sp>
      <p:pic>
        <p:nvPicPr>
          <p:cNvPr id="5" name="Platshållare för innehåll 4" descr="Personer som höjer tummen upp">
            <a:extLst>
              <a:ext uri="{FF2B5EF4-FFF2-40B4-BE49-F238E27FC236}">
                <a16:creationId xmlns:a16="http://schemas.microsoft.com/office/drawing/2014/main" id="{43CE667C-09CA-B94C-9F4E-F9DE6CCD7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57" y="1696763"/>
            <a:ext cx="5607844" cy="3738563"/>
          </a:xfrm>
        </p:spPr>
      </p:pic>
    </p:spTree>
    <p:extLst>
      <p:ext uri="{BB962C8B-B14F-4D97-AF65-F5344CB8AC3E}">
        <p14:creationId xmlns:p14="http://schemas.microsoft.com/office/powerpoint/2010/main" val="8792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Samspel mellan fullmäktige och revisionen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0393" y="2105994"/>
            <a:ext cx="10863534" cy="404661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b="1" i="1" dirty="0"/>
              <a:t>Fullmäktige</a:t>
            </a:r>
            <a:r>
              <a:rPr lang="sv-SE" dirty="0"/>
              <a:t> behöver revisionen för att följa upp, prioritera och pröva ansvar.</a:t>
            </a:r>
            <a:br>
              <a:rPr lang="sv-SE" dirty="0"/>
            </a:br>
            <a:endParaRPr lang="sv-SE" i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b="1" i="1" dirty="0"/>
              <a:t>Revisionen</a:t>
            </a:r>
            <a:r>
              <a:rPr lang="sv-SE" dirty="0"/>
              <a:t> behöver fullmäktiges erfarenheter och insikter för bland annat riskanalys.</a:t>
            </a:r>
            <a:br>
              <a:rPr lang="sv-SE" i="1" dirty="0"/>
            </a:br>
            <a:endParaRPr lang="sv-SE" i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dirty="0"/>
              <a:t>Ett närmare utbyte gynnar verksamheten och dess utveckling. </a:t>
            </a:r>
          </a:p>
          <a:p>
            <a:r>
              <a:rPr lang="sv-SE" dirty="0"/>
              <a:t>Hur ofta ska revisionen vara i fullmäktige?</a:t>
            </a:r>
          </a:p>
          <a:p>
            <a:r>
              <a:rPr lang="sv-SE" dirty="0"/>
              <a:t>Hur ska informationen i fullmäktige gestaltas?</a:t>
            </a:r>
          </a:p>
          <a:p>
            <a:r>
              <a:rPr lang="sv-SE" dirty="0"/>
              <a:t>Hur ska fullmäktiges presidium och revisionens samspel se ut?</a:t>
            </a:r>
          </a:p>
          <a:p>
            <a:pPr marL="30163" indent="0">
              <a:buClr>
                <a:srgbClr val="C00000"/>
              </a:buClr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DBD52D-EEED-D36E-C8DC-128129AF1F23}"/>
              </a:ext>
            </a:extLst>
          </p:cNvPr>
          <p:cNvSpPr txBox="1"/>
          <p:nvPr/>
        </p:nvSpPr>
        <p:spPr>
          <a:xfrm>
            <a:off x="8299179" y="6400800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400" b="1" dirty="0">
                <a:solidFill>
                  <a:schemeClr val="bg1"/>
                </a:solidFill>
              </a:rPr>
              <a:t>Fullmäktiges uppdrag</a:t>
            </a:r>
          </a:p>
        </p:txBody>
      </p:sp>
    </p:spTree>
    <p:extLst>
      <p:ext uri="{BB962C8B-B14F-4D97-AF65-F5344CB8AC3E}">
        <p14:creationId xmlns:p14="http://schemas.microsoft.com/office/powerpoint/2010/main" val="274565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5A69B197-CDE1-ADE2-DF85-6A82DDC4E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4" y="1227006"/>
            <a:ext cx="5836501" cy="5136833"/>
          </a:xfr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8106" y="312899"/>
            <a:ext cx="9609825" cy="1231392"/>
          </a:xfrm>
        </p:spPr>
        <p:txBody>
          <a:bodyPr/>
          <a:lstStyle/>
          <a:p>
            <a:r>
              <a:rPr lang="sv-SE" sz="3600" dirty="0"/>
              <a:t>Revisionsprocessen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0E5675A-A35B-EAD3-856E-DD4228056C75}"/>
              </a:ext>
            </a:extLst>
          </p:cNvPr>
          <p:cNvSpPr txBox="1"/>
          <p:nvPr/>
        </p:nvSpPr>
        <p:spPr>
          <a:xfrm>
            <a:off x="6609806" y="1227006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Riskanalys</a:t>
            </a:r>
          </a:p>
          <a:p>
            <a:r>
              <a:rPr lang="sv-SE" b="1" dirty="0"/>
              <a:t>Revisionsplan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721D172-7247-CFE6-C1AF-A9DBCC21F9DE}"/>
              </a:ext>
            </a:extLst>
          </p:cNvPr>
          <p:cNvSpPr txBox="1"/>
          <p:nvPr/>
        </p:nvSpPr>
        <p:spPr>
          <a:xfrm>
            <a:off x="7759337" y="3599669"/>
            <a:ext cx="2913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Revisorer ger uppdrag till sakkunniga: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Grundläggande granskning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Fördjupad granskning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Räkenskaperna enligt standard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9A96CCC-7C13-527F-D218-0177080633E6}"/>
              </a:ext>
            </a:extLst>
          </p:cNvPr>
          <p:cNvSpPr txBox="1"/>
          <p:nvPr/>
        </p:nvSpPr>
        <p:spPr>
          <a:xfrm>
            <a:off x="379011" y="4707664"/>
            <a:ext cx="3219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Samla ihop årets revision</a:t>
            </a:r>
          </a:p>
          <a:p>
            <a:r>
              <a:rPr lang="sv-SE" b="1" dirty="0"/>
              <a:t>Ta ställning i ansvarsfrågan</a:t>
            </a:r>
          </a:p>
          <a:p>
            <a:r>
              <a:rPr lang="sv-SE" b="1" dirty="0"/>
              <a:t>Ta fram revisionsberättelse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18651673-E046-4DBE-4246-7CFCAA5FCA87}"/>
              </a:ext>
            </a:extLst>
          </p:cNvPr>
          <p:cNvSpPr/>
          <p:nvPr/>
        </p:nvSpPr>
        <p:spPr>
          <a:xfrm>
            <a:off x="6956438" y="1227006"/>
            <a:ext cx="2357499" cy="18026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Gemensam riskanalys?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78DD18D1-C8DA-C7F2-1140-AA55585667DE}"/>
              </a:ext>
            </a:extLst>
          </p:cNvPr>
          <p:cNvSpPr/>
          <p:nvPr/>
        </p:nvSpPr>
        <p:spPr>
          <a:xfrm>
            <a:off x="7414577" y="3729205"/>
            <a:ext cx="2357499" cy="1716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Rapportering i fullmäktige?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8A40C45-C181-B63A-E8EC-4ABA323621B5}"/>
              </a:ext>
            </a:extLst>
          </p:cNvPr>
          <p:cNvSpPr/>
          <p:nvPr/>
        </p:nvSpPr>
        <p:spPr>
          <a:xfrm>
            <a:off x="638107" y="3284837"/>
            <a:ext cx="2931104" cy="20313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Dialog kring ansvarsprövning?</a:t>
            </a:r>
          </a:p>
        </p:txBody>
      </p:sp>
    </p:spTree>
    <p:extLst>
      <p:ext uri="{BB962C8B-B14F-4D97-AF65-F5344CB8AC3E}">
        <p14:creationId xmlns:p14="http://schemas.microsoft.com/office/powerpoint/2010/main" val="23509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A2B8C6-BEFA-ED9E-D850-8D91F5E0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20" y="3129993"/>
            <a:ext cx="140501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A38E9AD-9F58-2990-C8D9-61A547EA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0" y="139873"/>
            <a:ext cx="9643327" cy="57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7CD2A7-35F4-7359-9135-F65AC76758D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91857" y="3006007"/>
            <a:ext cx="13429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086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870E3B-B9D7-B0C6-31AD-6C78C9BD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3364167"/>
            <a:ext cx="14301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02755597-590B-4452-3E43-D0C83C53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0" y="585705"/>
            <a:ext cx="9427003" cy="56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AE7A1F0-54D0-E1FA-F4F0-0DE92358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199" y="2830829"/>
            <a:ext cx="141347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837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670066"/>
            <a:ext cx="9609825" cy="1231392"/>
          </a:xfrm>
        </p:spPr>
        <p:txBody>
          <a:bodyPr/>
          <a:lstStyle/>
          <a:p>
            <a:r>
              <a:rPr lang="sv-SE" sz="2000" dirty="0"/>
              <a:t>Undersökning SKR</a:t>
            </a:r>
            <a:br>
              <a:rPr lang="sv-SE" sz="4000" dirty="0"/>
            </a:br>
            <a:r>
              <a:rPr lang="sv-SE" sz="4000" dirty="0"/>
              <a:t>Arbetssätt och samspel </a:t>
            </a:r>
            <a:br>
              <a:rPr lang="sv-SE" sz="4000" dirty="0"/>
            </a:br>
            <a:r>
              <a:rPr lang="sv-SE" sz="4000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901458"/>
            <a:ext cx="9868301" cy="4332343"/>
          </a:xfrm>
        </p:spPr>
        <p:txBody>
          <a:bodyPr/>
          <a:lstStyle/>
          <a:p>
            <a:pPr marL="30163" indent="0">
              <a:buClr>
                <a:srgbClr val="C00000"/>
              </a:buClr>
              <a:buNone/>
            </a:pPr>
            <a:r>
              <a:rPr lang="sv-SE" sz="2200" dirty="0"/>
              <a:t>Vad leder förändringar i arbetssätt och samspel mellan revisorerna och</a:t>
            </a:r>
            <a:br>
              <a:rPr lang="sv-SE" sz="2200" dirty="0"/>
            </a:br>
            <a:r>
              <a:rPr lang="sv-SE" sz="2200" dirty="0"/>
              <a:t>fullmäktige till? </a:t>
            </a:r>
          </a:p>
          <a:p>
            <a:pPr marL="30163" indent="0">
              <a:buClr>
                <a:srgbClr val="C00000"/>
              </a:buClr>
              <a:buNone/>
            </a:pPr>
            <a:r>
              <a:rPr lang="sv-SE" sz="2200" dirty="0"/>
              <a:t>Undersökning av 4 kommuner och 1 region som infört tätare samarbete mellan KF och revisionen.</a:t>
            </a:r>
            <a:br>
              <a:rPr lang="sv-SE" sz="2200" dirty="0"/>
            </a:br>
            <a:endParaRPr lang="sv-SE" sz="2200" dirty="0"/>
          </a:p>
          <a:p>
            <a:pPr>
              <a:buClr>
                <a:srgbClr val="C00000"/>
              </a:buClr>
              <a:buFont typeface="Symbol" panose="05050102010706020507" pitchFamily="18" charset="2"/>
              <a:buChar char=""/>
            </a:pPr>
            <a:r>
              <a:rPr lang="sv-SE" sz="1800" dirty="0"/>
              <a:t>Vilka förändringar har skett och vilket var syftet</a:t>
            </a:r>
          </a:p>
          <a:p>
            <a:pPr>
              <a:buClr>
                <a:srgbClr val="C00000"/>
              </a:buClr>
              <a:buFont typeface="Symbol" panose="05050102010706020507" pitchFamily="18" charset="2"/>
              <a:buChar char=""/>
            </a:pPr>
            <a:r>
              <a:rPr lang="sv-SE" sz="1800" dirty="0"/>
              <a:t>Vem/vilka tog initiativ</a:t>
            </a:r>
          </a:p>
          <a:p>
            <a:pPr>
              <a:buClr>
                <a:srgbClr val="C00000"/>
              </a:buClr>
              <a:buFont typeface="Symbol" panose="05050102010706020507" pitchFamily="18" charset="2"/>
              <a:buChar char=""/>
            </a:pPr>
            <a:r>
              <a:rPr lang="sv-SE" sz="1800" dirty="0"/>
              <a:t>Vilka effekter har det givit - önskade och andra</a:t>
            </a:r>
          </a:p>
          <a:p>
            <a:pPr marL="30163" indent="0">
              <a:buClr>
                <a:srgbClr val="C00000"/>
              </a:buClr>
              <a:buNone/>
            </a:pPr>
            <a:br>
              <a:rPr lang="sv-SE" sz="1800" dirty="0"/>
            </a:br>
            <a:endParaRPr lang="sv-SE" sz="1800" dirty="0"/>
          </a:p>
          <a:p>
            <a:pPr marL="30163" indent="0">
              <a:buClr>
                <a:srgbClr val="C00000"/>
              </a:buClr>
              <a:buNone/>
            </a:pPr>
            <a:br>
              <a:rPr lang="sv-SE" sz="1800" dirty="0"/>
            </a:br>
            <a:endParaRPr lang="sv-SE" sz="1800" dirty="0"/>
          </a:p>
          <a:p>
            <a:pPr marL="30163" indent="0">
              <a:buClr>
                <a:srgbClr val="C00000"/>
              </a:buClr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31376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652017"/>
            <a:ext cx="9609825" cy="1231392"/>
          </a:xfrm>
        </p:spPr>
        <p:txBody>
          <a:bodyPr/>
          <a:lstStyle/>
          <a:p>
            <a:r>
              <a:rPr lang="sv-SE" sz="2000" dirty="0"/>
              <a:t>Undersökning SKR</a:t>
            </a:r>
            <a:br>
              <a:rPr lang="sv-SE" sz="2000" dirty="0"/>
            </a:br>
            <a:r>
              <a:rPr lang="sv-SE" sz="4000" dirty="0"/>
              <a:t>Resultat och effekter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745743"/>
            <a:ext cx="10489189" cy="3738598"/>
          </a:xfrm>
        </p:spPr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2000" dirty="0"/>
              <a:t>Det tar tid för nya fullmäktigeledamöter att förstå revisionens roll. </a:t>
            </a:r>
            <a:br>
              <a:rPr lang="sv-SE" sz="2000" dirty="0"/>
            </a:br>
            <a:r>
              <a:rPr lang="sv-SE" sz="2000" dirty="0"/>
              <a:t>Information och utbildning behövs återkommande.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2000" dirty="0"/>
              <a:t>Löpande information och presentation av revisionens uppdrag och resultat i fullmäktige. </a:t>
            </a:r>
            <a:br>
              <a:rPr lang="sv-SE" sz="2000" dirty="0"/>
            </a:br>
            <a:r>
              <a:rPr lang="sv-SE" sz="2000" dirty="0"/>
              <a:t>Gärna tidigt på dagordningen.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2000" dirty="0"/>
              <a:t>Rapporteringen har utvecklats – mer lättillgänglig, bättre språk och presentationer, fler perspektiv.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2000" dirty="0"/>
              <a:t>Tydlig önskan om att revisorernas granskning ska vara stöd i utvecklingen och kvalitetssäkringen, inte bara underlag för ansvarsprövning.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2000" dirty="0"/>
              <a:t>Större förståelse för ansvarsprövningen, vad en anmärkning kan betyda etc.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3852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10755606" cy="1116758"/>
          </a:xfrm>
        </p:spPr>
        <p:txBody>
          <a:bodyPr anchor="t">
            <a:normAutofit/>
          </a:bodyPr>
          <a:lstStyle/>
          <a:p>
            <a:r>
              <a:rPr lang="sv-SE" dirty="0"/>
              <a:t>Ett bra samspel leder till att: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92EE45-6AE9-4482-965A-81B45D5A1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4" y="1864880"/>
            <a:ext cx="11190720" cy="3740400"/>
          </a:xfrm>
        </p:spPr>
        <p:txBody>
          <a:bodyPr/>
          <a:lstStyle/>
          <a:p>
            <a:r>
              <a:rPr lang="sv-SE" dirty="0"/>
              <a:t>Nämnder och styrelser ser positivt på revisionen</a:t>
            </a:r>
          </a:p>
          <a:p>
            <a:r>
              <a:rPr lang="sv-SE" dirty="0"/>
              <a:t>Revisionsrapporterna är efterfrågade</a:t>
            </a:r>
          </a:p>
          <a:p>
            <a:r>
              <a:rPr lang="sv-SE" dirty="0"/>
              <a:t>Revisionens resultat når ut i organisationen</a:t>
            </a:r>
          </a:p>
          <a:p>
            <a:r>
              <a:rPr lang="sv-SE" dirty="0"/>
              <a:t>Det finns en grundläggande kunskap i stora delar av organisationen om revisionen</a:t>
            </a:r>
          </a:p>
          <a:p>
            <a:r>
              <a:rPr lang="sv-SE" dirty="0"/>
              <a:t>Revisorerna upplever att de har bra förutsättningar för att genomföra uppdraget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03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Ansvarssystemet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978174"/>
            <a:ext cx="10729673" cy="373859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200" b="1" dirty="0"/>
              <a:t>Fullmäktige</a:t>
            </a:r>
            <a:r>
              <a:rPr lang="sv-SE" sz="2200" dirty="0"/>
              <a:t> – beslutsfattare, uppdragsgivare, ansvarsprövare</a:t>
            </a:r>
            <a:br>
              <a:rPr lang="sv-SE" sz="2200" dirty="0"/>
            </a:br>
            <a:endParaRPr lang="sv-SE" sz="22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200" b="1" dirty="0"/>
              <a:t>Styrelse, nämnder, beredningar </a:t>
            </a:r>
            <a:r>
              <a:rPr lang="sv-SE" sz="2200" dirty="0"/>
              <a:t>– beredande och verkställande uppdragstagare </a:t>
            </a:r>
            <a:br>
              <a:rPr lang="sv-SE" sz="2200" dirty="0"/>
            </a:br>
            <a:r>
              <a:rPr lang="sv-SE" sz="2200" dirty="0"/>
              <a:t>- styrelsen har särskilda uppdrag – leda, samordna och ha uppsikt</a:t>
            </a:r>
            <a:br>
              <a:rPr lang="sv-SE" sz="2200" dirty="0"/>
            </a:br>
            <a:endParaRPr lang="sv-SE" sz="22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200" b="1" dirty="0"/>
              <a:t>Revisionen</a:t>
            </a:r>
            <a:r>
              <a:rPr lang="sv-SE" sz="2200" dirty="0"/>
              <a:t> – granskare; rapporterar och bedömer</a:t>
            </a:r>
            <a:br>
              <a:rPr lang="sv-SE" sz="2200" dirty="0"/>
            </a:br>
            <a:endParaRPr lang="sv-SE" sz="22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2200" b="1" dirty="0"/>
              <a:t>Företag, kommunalförbund, finansiella samordningsförbund </a:t>
            </a:r>
            <a:br>
              <a:rPr lang="sv-SE" sz="2200" dirty="0"/>
            </a:br>
            <a:r>
              <a:rPr lang="sv-SE" sz="2200" dirty="0"/>
              <a:t>- fler uppdragstagare i ansvarssystemet </a:t>
            </a:r>
          </a:p>
        </p:txBody>
      </p:sp>
    </p:spTree>
    <p:extLst>
      <p:ext uri="{BB962C8B-B14F-4D97-AF65-F5344CB8AC3E}">
        <p14:creationId xmlns:p14="http://schemas.microsoft.com/office/powerpoint/2010/main" val="3485164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4000700" y="1432958"/>
            <a:ext cx="4034172" cy="399644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7" name="Ellips 6"/>
          <p:cNvSpPr/>
          <p:nvPr/>
        </p:nvSpPr>
        <p:spPr>
          <a:xfrm>
            <a:off x="4885267" y="2358596"/>
            <a:ext cx="2218345" cy="2197204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Ellips 1"/>
          <p:cNvSpPr/>
          <p:nvPr/>
        </p:nvSpPr>
        <p:spPr>
          <a:xfrm>
            <a:off x="5336770" y="2775607"/>
            <a:ext cx="1362032" cy="134397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1" name="textruta 30"/>
          <p:cNvSpPr txBox="1"/>
          <p:nvPr/>
        </p:nvSpPr>
        <p:spPr>
          <a:xfrm rot="1213967">
            <a:off x="6165254" y="2480358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solidFill>
                  <a:schemeClr val="tx2">
                    <a:lumMod val="75000"/>
                  </a:schemeClr>
                </a:solidFill>
              </a:rPr>
              <a:t>jan</a:t>
            </a:r>
          </a:p>
        </p:txBody>
      </p:sp>
      <p:sp>
        <p:nvSpPr>
          <p:cNvPr id="32" name="textruta 31"/>
          <p:cNvSpPr txBox="1"/>
          <p:nvPr/>
        </p:nvSpPr>
        <p:spPr>
          <a:xfrm rot="2939539">
            <a:off x="6445735" y="2697462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feb</a:t>
            </a:r>
          </a:p>
        </p:txBody>
      </p:sp>
      <p:sp>
        <p:nvSpPr>
          <p:cNvPr id="33" name="textruta 32"/>
          <p:cNvSpPr txBox="1"/>
          <p:nvPr/>
        </p:nvSpPr>
        <p:spPr>
          <a:xfrm rot="4104770">
            <a:off x="6659581" y="3044389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mar</a:t>
            </a:r>
          </a:p>
        </p:txBody>
      </p:sp>
      <p:sp>
        <p:nvSpPr>
          <p:cNvPr id="35" name="textruta 34"/>
          <p:cNvSpPr txBox="1"/>
          <p:nvPr/>
        </p:nvSpPr>
        <p:spPr>
          <a:xfrm rot="17195793">
            <a:off x="6694580" y="3472510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solidFill>
                  <a:schemeClr val="tx2">
                    <a:lumMod val="75000"/>
                  </a:schemeClr>
                </a:solidFill>
              </a:rPr>
              <a:t>apr</a:t>
            </a:r>
          </a:p>
        </p:txBody>
      </p:sp>
      <p:sp>
        <p:nvSpPr>
          <p:cNvPr id="36" name="textruta 35"/>
          <p:cNvSpPr txBox="1"/>
          <p:nvPr/>
        </p:nvSpPr>
        <p:spPr>
          <a:xfrm rot="18525542">
            <a:off x="6533382" y="3826932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maj</a:t>
            </a:r>
          </a:p>
        </p:txBody>
      </p:sp>
      <p:sp>
        <p:nvSpPr>
          <p:cNvPr id="37" name="textruta 36"/>
          <p:cNvSpPr txBox="1"/>
          <p:nvPr/>
        </p:nvSpPr>
        <p:spPr>
          <a:xfrm rot="20109513">
            <a:off x="6254044" y="4109073"/>
            <a:ext cx="396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juni</a:t>
            </a:r>
          </a:p>
        </p:txBody>
      </p:sp>
      <p:sp>
        <p:nvSpPr>
          <p:cNvPr id="38" name="textruta 37"/>
          <p:cNvSpPr txBox="1"/>
          <p:nvPr/>
        </p:nvSpPr>
        <p:spPr>
          <a:xfrm rot="1524319">
            <a:off x="5487094" y="4161619"/>
            <a:ext cx="494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juli</a:t>
            </a:r>
          </a:p>
        </p:txBody>
      </p:sp>
      <p:sp>
        <p:nvSpPr>
          <p:cNvPr id="39" name="textruta 38"/>
          <p:cNvSpPr txBox="1"/>
          <p:nvPr/>
        </p:nvSpPr>
        <p:spPr>
          <a:xfrm rot="2826235">
            <a:off x="5169794" y="3906678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aug</a:t>
            </a:r>
          </a:p>
        </p:txBody>
      </p:sp>
      <p:sp>
        <p:nvSpPr>
          <p:cNvPr id="40" name="textruta 39"/>
          <p:cNvSpPr txBox="1"/>
          <p:nvPr/>
        </p:nvSpPr>
        <p:spPr>
          <a:xfrm rot="4095715">
            <a:off x="4966622" y="3550531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sep</a:t>
            </a:r>
          </a:p>
        </p:txBody>
      </p:sp>
      <p:sp>
        <p:nvSpPr>
          <p:cNvPr id="43" name="textruta 42"/>
          <p:cNvSpPr txBox="1"/>
          <p:nvPr/>
        </p:nvSpPr>
        <p:spPr>
          <a:xfrm rot="16909422">
            <a:off x="4912356" y="3029061"/>
            <a:ext cx="524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okt</a:t>
            </a:r>
          </a:p>
        </p:txBody>
      </p:sp>
      <p:sp>
        <p:nvSpPr>
          <p:cNvPr id="44" name="textruta 43"/>
          <p:cNvSpPr txBox="1"/>
          <p:nvPr/>
        </p:nvSpPr>
        <p:spPr>
          <a:xfrm rot="18489573">
            <a:off x="5115888" y="275327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nov</a:t>
            </a:r>
          </a:p>
        </p:txBody>
      </p:sp>
      <p:sp>
        <p:nvSpPr>
          <p:cNvPr id="45" name="textruta 44"/>
          <p:cNvSpPr txBox="1"/>
          <p:nvPr/>
        </p:nvSpPr>
        <p:spPr>
          <a:xfrm rot="20366613">
            <a:off x="5412302" y="2498951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dec</a:t>
            </a:r>
          </a:p>
        </p:txBody>
      </p:sp>
      <p:pic>
        <p:nvPicPr>
          <p:cNvPr id="1026" name="Picture 2" descr="C:\Users\kten1\AppData\Local\Microsoft\Windows\Temporary Internet Files\Content.IE5\DMQ9M9XZ\MC900336124[1].wm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36" y="2350752"/>
            <a:ext cx="329485" cy="4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ten1\AppData\Local\Microsoft\Windows\Temporary Internet Files\Content.IE5\56DMOFUG\MC900412464[1].wm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148">
            <a:off x="5829346" y="4136453"/>
            <a:ext cx="393818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28697" y="197847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årshjul</a:t>
            </a:r>
            <a:br>
              <a:rPr lang="sv-SE" sz="13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Fullmäktige och revisorern</a:t>
            </a:r>
            <a:r>
              <a:rPr lang="sv-SE" sz="1400" b="1" dirty="0"/>
              <a:t>a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828627" y="2330832"/>
            <a:ext cx="21816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latin typeface="Arial Rounded MT Bold" panose="020F0704030504030204" pitchFamily="34" charset="0"/>
              </a:rPr>
              <a:t>Återrapportering/dialog</a:t>
            </a:r>
            <a:br>
              <a:rPr lang="sv-SE" sz="1350" dirty="0">
                <a:latin typeface="Arial Rounded MT Bold" panose="020F0704030504030204" pitchFamily="34" charset="0"/>
              </a:rPr>
            </a:br>
            <a:r>
              <a:rPr lang="sv-SE" sz="1350" dirty="0">
                <a:latin typeface="Arial Rounded MT Bold" panose="020F0704030504030204" pitchFamily="34" charset="0"/>
              </a:rPr>
              <a:t>   nämnder och bolag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2005059" y="2894723"/>
            <a:ext cx="2131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Gemensam riskanalys?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021073" y="1250389"/>
            <a:ext cx="261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Revisionsplanen presenteras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947511" y="4250614"/>
            <a:ext cx="18607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Bolagsstämmor mm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7920248" y="3689999"/>
            <a:ext cx="2777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Granskningsrapporter bolagen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7907797" y="2771415"/>
            <a:ext cx="26530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Årsredovisning från styrelsen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3745430" y="2539542"/>
            <a:ext cx="14547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latin typeface="Arial Rounded MT Bold" panose="020F0704030504030204" pitchFamily="34" charset="0"/>
              </a:rPr>
              <a:t>Budgetbeslut 2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6673349" y="4574641"/>
            <a:ext cx="14547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latin typeface="Arial Rounded MT Bold" panose="020F0704030504030204" pitchFamily="34" charset="0"/>
              </a:rPr>
              <a:t>Budgetbeslut 1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7948177" y="2969026"/>
            <a:ext cx="2217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Årsredovisning bolagen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7976338" y="3279425"/>
            <a:ext cx="1944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Revisionsberättelse</a:t>
            </a:r>
            <a:br>
              <a:rPr lang="sv-SE" sz="1350" dirty="0">
                <a:solidFill>
                  <a:schemeClr val="accent3"/>
                </a:solidFill>
                <a:latin typeface="Arial Rounded MT Bold" panose="020F0704030504030204" pitchFamily="34" charset="0"/>
              </a:rPr>
            </a:br>
            <a:r>
              <a:rPr lang="sv-SE" sz="135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 </a:t>
            </a:r>
            <a:r>
              <a:rPr lang="sv-SE" sz="1000" dirty="0">
                <a:latin typeface="Arial Rounded MT Bold" panose="020F0704030504030204" pitchFamily="34" charset="0"/>
              </a:rPr>
              <a:t>beredning ansvarsprövning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3554999" y="3297552"/>
            <a:ext cx="13621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latin typeface="Arial Rounded MT Bold" panose="020F0704030504030204" pitchFamily="34" charset="0"/>
              </a:rPr>
              <a:t>Delårsrapport</a:t>
            </a:r>
          </a:p>
        </p:txBody>
      </p:sp>
      <p:sp>
        <p:nvSpPr>
          <p:cNvPr id="49" name="textruta 48"/>
          <p:cNvSpPr txBox="1"/>
          <p:nvPr/>
        </p:nvSpPr>
        <p:spPr>
          <a:xfrm>
            <a:off x="7137966" y="3956139"/>
            <a:ext cx="3252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latin typeface="Arial Rounded MT Bold" panose="020F0704030504030204" pitchFamily="34" charset="0"/>
              </a:rPr>
              <a:t>Ansvarsprövning och årsredovisning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6251176" y="987907"/>
            <a:ext cx="36340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Revisionsrapporter tas upp löpande i </a:t>
            </a:r>
            <a:r>
              <a:rPr lang="sv-SE" sz="135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fme</a:t>
            </a:r>
            <a:endParaRPr lang="sv-SE" sz="135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textruta 53"/>
          <p:cNvSpPr txBox="1"/>
          <p:nvPr/>
        </p:nvSpPr>
        <p:spPr>
          <a:xfrm>
            <a:off x="1930262" y="3793774"/>
            <a:ext cx="218162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latin typeface="Arial Rounded MT Bold" panose="020F0704030504030204" pitchFamily="34" charset="0"/>
              </a:rPr>
              <a:t>Återrapportering/dialog</a:t>
            </a:r>
            <a:br>
              <a:rPr lang="sv-SE" sz="1350" dirty="0">
                <a:latin typeface="Arial Rounded MT Bold" panose="020F0704030504030204" pitchFamily="34" charset="0"/>
              </a:rPr>
            </a:br>
            <a:r>
              <a:rPr lang="sv-SE" sz="1350" dirty="0">
                <a:latin typeface="Arial Rounded MT Bold" panose="020F0704030504030204" pitchFamily="34" charset="0"/>
              </a:rPr>
              <a:t>nämnder och bolag</a:t>
            </a:r>
            <a:br>
              <a:rPr lang="sv-SE" sz="1350" dirty="0">
                <a:latin typeface="Arial Rounded MT Bold" panose="020F0704030504030204" pitchFamily="34" charset="0"/>
              </a:rPr>
            </a:br>
            <a:r>
              <a:rPr lang="sv-SE" sz="1350" dirty="0">
                <a:latin typeface="Arial Rounded MT Bold" panose="020F0704030504030204" pitchFamily="34" charset="0"/>
              </a:rPr>
              <a:t>bolag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7548709" y="1919394"/>
            <a:ext cx="261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Dialog presidiet - revisorerna</a:t>
            </a:r>
          </a:p>
        </p:txBody>
      </p:sp>
      <p:sp>
        <p:nvSpPr>
          <p:cNvPr id="60" name="textruta 59"/>
          <p:cNvSpPr txBox="1"/>
          <p:nvPr/>
        </p:nvSpPr>
        <p:spPr>
          <a:xfrm>
            <a:off x="7172138" y="4957516"/>
            <a:ext cx="261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Dialog presidiet - revisorerna</a:t>
            </a:r>
          </a:p>
        </p:txBody>
      </p:sp>
      <p:sp>
        <p:nvSpPr>
          <p:cNvPr id="61" name="textruta 60"/>
          <p:cNvSpPr txBox="1"/>
          <p:nvPr/>
        </p:nvSpPr>
        <p:spPr>
          <a:xfrm>
            <a:off x="1539024" y="3547671"/>
            <a:ext cx="261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Dialog presidiet - revisorerna</a:t>
            </a:r>
          </a:p>
        </p:txBody>
      </p:sp>
      <p:sp>
        <p:nvSpPr>
          <p:cNvPr id="62" name="textruta 61"/>
          <p:cNvSpPr txBox="1"/>
          <p:nvPr/>
        </p:nvSpPr>
        <p:spPr>
          <a:xfrm>
            <a:off x="1955443" y="1834487"/>
            <a:ext cx="261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Dialog presidiet - revisorerna</a:t>
            </a:r>
          </a:p>
        </p:txBody>
      </p:sp>
    </p:spTree>
    <p:extLst>
      <p:ext uri="{BB962C8B-B14F-4D97-AF65-F5344CB8AC3E}">
        <p14:creationId xmlns:p14="http://schemas.microsoft.com/office/powerpoint/2010/main" val="536771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06CFD0-AE15-173B-D829-888DD54E4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Studie 2023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6315509-A592-9F9D-990D-FE0712F1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granskas i verksamhetsrevisionen?</a:t>
            </a:r>
          </a:p>
        </p:txBody>
      </p:sp>
    </p:spTree>
    <p:extLst>
      <p:ext uri="{BB962C8B-B14F-4D97-AF65-F5344CB8AC3E}">
        <p14:creationId xmlns:p14="http://schemas.microsoft.com/office/powerpoint/2010/main" val="313141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223E920-6161-A161-D4AB-1135400CB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28"/>
          <a:stretch/>
        </p:blipFill>
        <p:spPr>
          <a:xfrm>
            <a:off x="473226" y="4499374"/>
            <a:ext cx="4171301" cy="12313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400728-8FBE-1105-9F5A-D5CF2EF2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4400" dirty="0">
                <a:solidFill>
                  <a:schemeClr val="tx1"/>
                </a:solidFill>
              </a:rPr>
              <a:t>Totalt 769 fördjupade granskningar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9AC2E0-08A6-5185-ACD2-F71B9D8D3C8A}"/>
              </a:ext>
            </a:extLst>
          </p:cNvPr>
          <p:cNvGraphicFramePr>
            <a:graphicFrameLocks/>
          </p:cNvGraphicFramePr>
          <p:nvPr/>
        </p:nvGraphicFramePr>
        <p:xfrm>
          <a:off x="4754880" y="1849120"/>
          <a:ext cx="7122160" cy="355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85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C2A23-C641-0FD7-9BDE-1E55D62A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4400" b="1" dirty="0">
                <a:solidFill>
                  <a:schemeClr val="tx1"/>
                </a:solidFill>
              </a:rPr>
              <a:t>Iakttagelser </a:t>
            </a:r>
          </a:p>
        </p:txBody>
      </p:sp>
      <p:graphicFrame>
        <p:nvGraphicFramePr>
          <p:cNvPr id="5" name="Platshållare för text 2">
            <a:extLst>
              <a:ext uri="{FF2B5EF4-FFF2-40B4-BE49-F238E27FC236}">
                <a16:creationId xmlns:a16="http://schemas.microsoft.com/office/drawing/2014/main" id="{368B911C-CD0E-A1F3-745A-6185965BC7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4232" y="2018953"/>
          <a:ext cx="9609825" cy="373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861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118BA2-AB20-79A9-697D-14E7EB6C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granskar revisionen välfärdsbrott?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6B3666-979E-4764-C2F9-AE3FD537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Undersökning revision inom välfärdsbrottlighet, korruption och otillåten påverkan 2021-2022</a:t>
            </a:r>
          </a:p>
          <a:p>
            <a:r>
              <a:rPr lang="sv-SE" dirty="0"/>
              <a:t>Samtliga kommuner och regioner</a:t>
            </a:r>
          </a:p>
          <a:p>
            <a:r>
              <a:rPr lang="sv-SE" dirty="0"/>
              <a:t>Totalt 42 rapporter (32 kommun, 10 region)</a:t>
            </a:r>
          </a:p>
        </p:txBody>
      </p:sp>
    </p:spTree>
    <p:extLst>
      <p:ext uri="{BB962C8B-B14F-4D97-AF65-F5344CB8AC3E}">
        <p14:creationId xmlns:p14="http://schemas.microsoft.com/office/powerpoint/2010/main" val="266556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4233" y="727119"/>
            <a:ext cx="10377147" cy="1231392"/>
          </a:xfrm>
        </p:spPr>
        <p:txBody>
          <a:bodyPr>
            <a:normAutofit/>
          </a:bodyPr>
          <a:lstStyle/>
          <a:p>
            <a:pPr eaLnBrk="1" hangingPunct="1"/>
            <a:r>
              <a:rPr lang="sv-SE" sz="3600" dirty="0"/>
              <a:t>Ansvaret i styrelse, nämnder och beredningar </a:t>
            </a:r>
            <a:endParaRPr lang="en-US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64233" y="2223982"/>
            <a:ext cx="10207984" cy="437710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Det är de förtroendevalda som har ansvar.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Ansvaret är kollektivt men kan i undantagsfall prövas individuellt.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Ansvaret följer</a:t>
            </a:r>
            <a:r>
              <a:rPr lang="sv-SE" b="1" dirty="0"/>
              <a:t> </a:t>
            </a:r>
            <a:r>
              <a:rPr lang="sv-SE" dirty="0"/>
              <a:t>med det uppdrag som ges av fullmäktige</a:t>
            </a:r>
            <a:endParaRPr lang="sv-SE" i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Ansvaret preciseras i beslut och reglementen</a:t>
            </a:r>
            <a:endParaRPr lang="sv-SE" b="1" i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Ansvaret granskas av revisionen och prövas av fullmäktige</a:t>
            </a:r>
          </a:p>
          <a:p>
            <a:pPr marL="30163" indent="0">
              <a:buClr>
                <a:srgbClr val="C00000"/>
              </a:buClr>
              <a:buNone/>
              <a:defRPr/>
            </a:pPr>
            <a:endParaRPr lang="sv-SE" sz="1600" dirty="0"/>
          </a:p>
          <a:p>
            <a:pPr marL="30163" indent="0" eaLnBrk="1" hangingPunct="1">
              <a:buClr>
                <a:srgbClr val="C00000"/>
              </a:buClr>
              <a:buNone/>
              <a:defRPr/>
            </a:pPr>
            <a:endParaRPr lang="sv-SE" sz="1600" i="1" dirty="0"/>
          </a:p>
          <a:p>
            <a:pPr eaLnBrk="1" hangingPunct="1">
              <a:buClr>
                <a:srgbClr val="CC3300"/>
              </a:buClr>
              <a:buFont typeface="Verdana" pitchFamily="34" charset="0"/>
              <a:buNone/>
              <a:defRPr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7328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4000" dirty="0"/>
              <a:t>Varför finns det revision?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2283452"/>
            <a:ext cx="9609825" cy="373859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Revision bidrar till att göra tydligt och synligt hur uppdrag genomförts samt om verksamheten fungerar som tänkt.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Revision ger fullmäktige och medborgarna information att använda för att pröva och utkräva ansvar.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Revisionen verifierar system och rutiner och skapar därmed en trygghet i organisationen – och för medborgarna.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sv-SE" dirty="0"/>
              <a:t>Revisionen bidrar till utveckling av verksamheten – skapar nytta.</a:t>
            </a:r>
          </a:p>
          <a:p>
            <a:pPr marL="30163" indent="0">
              <a:buClr>
                <a:srgbClr val="C00000"/>
              </a:buClr>
              <a:buNone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000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0" y="719727"/>
            <a:ext cx="9609825" cy="807296"/>
          </a:xfrm>
        </p:spPr>
        <p:txBody>
          <a:bodyPr/>
          <a:lstStyle/>
          <a:p>
            <a:r>
              <a:rPr lang="sv-SE" sz="4000" dirty="0"/>
              <a:t>Revisionens grundförutsättningar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2889" y="2146455"/>
            <a:ext cx="9609825" cy="3738598"/>
          </a:xfrm>
        </p:spPr>
        <p:txBody>
          <a:bodyPr/>
          <a:lstStyle/>
          <a:p>
            <a:pPr>
              <a:buClr>
                <a:srgbClr val="C00000"/>
              </a:buClr>
              <a:buFont typeface="Georgia" panose="02040502050405020303" pitchFamily="18" charset="0"/>
              <a:buChar char="●"/>
            </a:pPr>
            <a:r>
              <a:rPr lang="sv-SE" dirty="0"/>
              <a:t>Fullmäktige väljer minst 5 revisorer </a:t>
            </a:r>
          </a:p>
          <a:p>
            <a:pPr>
              <a:buClr>
                <a:srgbClr val="C00000"/>
              </a:buClr>
              <a:buFont typeface="Georgia" panose="02040502050405020303" pitchFamily="18" charset="0"/>
              <a:buChar char="●"/>
            </a:pPr>
            <a:r>
              <a:rPr lang="sv-SE" dirty="0"/>
              <a:t>Fullmäktige kan besluta om revisionsreglemente</a:t>
            </a:r>
          </a:p>
          <a:p>
            <a:pPr>
              <a:buClr>
                <a:srgbClr val="C00000"/>
              </a:buClr>
              <a:buFont typeface="Georgia" panose="02040502050405020303" pitchFamily="18" charset="0"/>
              <a:buChar char="●"/>
            </a:pPr>
            <a:r>
              <a:rPr lang="sv-SE" dirty="0"/>
              <a:t>Fullmäktiges presidium bereder revisionens budget och fullmäktige fattar beslut om budgeten (som en del i kommunens budget)</a:t>
            </a:r>
          </a:p>
        </p:txBody>
      </p:sp>
    </p:spTree>
    <p:extLst>
      <p:ext uri="{BB962C8B-B14F-4D97-AF65-F5344CB8AC3E}">
        <p14:creationId xmlns:p14="http://schemas.microsoft.com/office/powerpoint/2010/main" val="259358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75C7D-E824-6F21-19FE-B13342F1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omfattar revisionens budget?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E0F5F8-C021-83EC-2E5B-E0E9E869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105994"/>
            <a:ext cx="9609825" cy="3738598"/>
          </a:xfrm>
        </p:spPr>
        <p:txBody>
          <a:bodyPr/>
          <a:lstStyle/>
          <a:p>
            <a:r>
              <a:rPr lang="sv-SE" dirty="0"/>
              <a:t>Revisorer</a:t>
            </a:r>
          </a:p>
          <a:p>
            <a:pPr lvl="1"/>
            <a:r>
              <a:rPr lang="sv-SE" dirty="0"/>
              <a:t>Arvoden, utbildning/konferens, resor, lokaler etc.</a:t>
            </a:r>
          </a:p>
          <a:p>
            <a:r>
              <a:rPr lang="sv-SE" dirty="0"/>
              <a:t>Sakkunniga</a:t>
            </a:r>
          </a:p>
          <a:p>
            <a:pPr lvl="1"/>
            <a:r>
              <a:rPr lang="sv-SE" dirty="0"/>
              <a:t>Uppdragsledning</a:t>
            </a:r>
          </a:p>
          <a:p>
            <a:pPr lvl="1"/>
            <a:r>
              <a:rPr lang="sv-SE" dirty="0"/>
              <a:t>Administrativt stöd</a:t>
            </a:r>
          </a:p>
          <a:p>
            <a:pPr lvl="1"/>
            <a:r>
              <a:rPr lang="sv-SE" dirty="0"/>
              <a:t> Granskning: riskanalys, grundläggande granskning, räkenskapsrevision (delårsrapport och årsredovisning), fördjupade granskningar, stöd vid framtagande av revisionsberättelse mm.</a:t>
            </a:r>
          </a:p>
          <a:p>
            <a:pPr marL="30163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7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8233CD-3C1C-4A53-AD56-15B98F60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Förutsättningar och arbetsformer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90B8222-2999-4B35-9E0F-B7A291AC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70" y="1847850"/>
            <a:ext cx="6991350" cy="41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C169430-3F37-1EFF-E1BA-EBAD6A47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och arbetsformer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3D8D851-AAB6-B893-8394-376CC2C7C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075" y="1914525"/>
            <a:ext cx="7429500" cy="37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14254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01F93999-08CE-41FA-883E-1669D7EB9E7B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1AA3F3F2-E1F6-4BDC-9014-4C60F25729FC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A02260FF-F8BB-40F7-ADC8-3E0340951A3A}"/>
    </a:ext>
  </a:extLst>
</a:theme>
</file>

<file path=ppt/theme/theme4.xml><?xml version="1.0" encoding="utf-8"?>
<a:theme xmlns:a="http://schemas.openxmlformats.org/drawingml/2006/main" name="SKL PPT Mörk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EDDBDDDF-3891-42A2-AB83-82AAAD6634BA}"/>
    </a:ext>
  </a:extLst>
</a:theme>
</file>

<file path=ppt/theme/theme5.xml><?xml version="1.0" encoding="utf-8"?>
<a:theme xmlns:a="http://schemas.openxmlformats.org/drawingml/2006/main" name="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D2379710-E034-4836-B277-CA16D73A5516}"/>
    </a:ext>
  </a:extLst>
</a:theme>
</file>

<file path=ppt/theme/theme6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6ABA7A87-D65F-407C-944F-2403548ED770}"/>
    </a:ext>
  </a:extLst>
</a:theme>
</file>

<file path=ppt/theme/theme7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8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21737DD-E578-46C8-9886-86CEC654586F}"/>
    </a:ext>
  </a:extLst>
</a:theme>
</file>

<file path=ppt/theme/theme9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D1C31D0-6525-41C9-89A4-7732D582AA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BA1582E593841BBD1B0B2B78E6F5F" ma:contentTypeVersion="2" ma:contentTypeDescription="Create a new document." ma:contentTypeScope="" ma:versionID="7e5f47863c31a301192a050933e3d589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8ef25727ce8446e1e191010e05359b4c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2C8A4A-7A9E-44B0-94E2-F6F4B5981D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F66ACC-D136-4651-A6DE-B4A1BF8C5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DF193E-878D-4275-B13F-FF8B00D19F8A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af9b82fd-bfdc-4181-a204-e623554e49e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2595</TotalTime>
  <Words>1369</Words>
  <Application>Microsoft Office PowerPoint</Application>
  <PresentationFormat>Bredbild</PresentationFormat>
  <Paragraphs>242</Paragraphs>
  <Slides>34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34</vt:i4>
      </vt:variant>
    </vt:vector>
  </HeadingPairs>
  <TitlesOfParts>
    <vt:vector size="50" baseType="lpstr">
      <vt:lpstr>Arial</vt:lpstr>
      <vt:lpstr>Arial Rounded MT Bold</vt:lpstr>
      <vt:lpstr>Calibri</vt:lpstr>
      <vt:lpstr>Georgia</vt:lpstr>
      <vt:lpstr>Symbol</vt:lpstr>
      <vt:lpstr>Verdana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Vit SKL PPT</vt:lpstr>
      <vt:lpstr>SKL PPT Röd</vt:lpstr>
      <vt:lpstr>SKL PPT Gul</vt:lpstr>
      <vt:lpstr>Fullmäktige och revisionen </vt:lpstr>
      <vt:lpstr>SKR:s arbete med kommunal revision</vt:lpstr>
      <vt:lpstr>Ansvarssystemet  </vt:lpstr>
      <vt:lpstr>Ansvaret i styrelse, nämnder och beredningar </vt:lpstr>
      <vt:lpstr>Varför finns det revision?</vt:lpstr>
      <vt:lpstr>Revisionens grundförutsättningar </vt:lpstr>
      <vt:lpstr>Vad omfattar revisionens budget?</vt:lpstr>
      <vt:lpstr>Förutsättningar och arbetsformer</vt:lpstr>
      <vt:lpstr>Förutsättningar och arbetsformer</vt:lpstr>
      <vt:lpstr>Revisorernas uppdrag regleras i Kommunallagen kap 12</vt:lpstr>
      <vt:lpstr>Oberoendet är centralt</vt:lpstr>
      <vt:lpstr>Revisionsprocessen</vt:lpstr>
      <vt:lpstr>Fullmäktiges ansvarsprövning</vt:lpstr>
      <vt:lpstr>Revisorerna ska anlita sakkunniga</vt:lpstr>
      <vt:lpstr>PowerPoint-presentation</vt:lpstr>
      <vt:lpstr>Ny standard för kommunal räkenskapsrevision</vt:lpstr>
      <vt:lpstr>Revisorsinspektionens ställningstagande</vt:lpstr>
      <vt:lpstr>Lekmannarevisorer i aktiebolag</vt:lpstr>
      <vt:lpstr>Lekmannarevisorernas uppdrag </vt:lpstr>
      <vt:lpstr>PowerPoint-presentation</vt:lpstr>
      <vt:lpstr>Vad ser vi i samverkansorgan?</vt:lpstr>
      <vt:lpstr>Hur stärker vi samspelet mellan fullmäktige och revisionen?</vt:lpstr>
      <vt:lpstr>Samspel mellan fullmäktige och revisionen</vt:lpstr>
      <vt:lpstr>Revisionsprocessen</vt:lpstr>
      <vt:lpstr>PowerPoint-presentation</vt:lpstr>
      <vt:lpstr>PowerPoint-presentation</vt:lpstr>
      <vt:lpstr>Undersökning SKR Arbetssätt och samspel    </vt:lpstr>
      <vt:lpstr>Undersökning SKR Resultat och effekter</vt:lpstr>
      <vt:lpstr>Ett bra samspel leder till att:</vt:lpstr>
      <vt:lpstr>PowerPoint-presentation</vt:lpstr>
      <vt:lpstr>Vad granskas i verksamhetsrevisionen?</vt:lpstr>
      <vt:lpstr>Totalt 769 fördjupade granskningar</vt:lpstr>
      <vt:lpstr>Iakttagelser </vt:lpstr>
      <vt:lpstr>Hur granskar revisionen välfärdsbrott?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av God revisionssed 2018</dc:title>
  <dc:creator>Eklöf Anna</dc:creator>
  <cp:lastModifiedBy>Eklöf Anna</cp:lastModifiedBy>
  <cp:revision>77</cp:revision>
  <cp:lastPrinted>2023-11-13T08:49:08Z</cp:lastPrinted>
  <dcterms:created xsi:type="dcterms:W3CDTF">2023-01-20T13:41:58Z</dcterms:created>
  <dcterms:modified xsi:type="dcterms:W3CDTF">2023-11-28T08:34:37Z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