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5" r:id="rId2"/>
    <p:sldMasterId id="2147483746" r:id="rId3"/>
    <p:sldMasterId id="2147483759" r:id="rId4"/>
    <p:sldMasterId id="2147483773" r:id="rId5"/>
    <p:sldMasterId id="2147483787" r:id="rId6"/>
    <p:sldMasterId id="2147483836" r:id="rId7"/>
  </p:sldMasterIdLst>
  <p:notesMasterIdLst>
    <p:notesMasterId r:id="rId40"/>
  </p:notesMasterIdLst>
  <p:sldIdLst>
    <p:sldId id="258" r:id="rId8"/>
    <p:sldId id="460" r:id="rId9"/>
    <p:sldId id="442" r:id="rId10"/>
    <p:sldId id="424" r:id="rId11"/>
    <p:sldId id="354" r:id="rId12"/>
    <p:sldId id="472" r:id="rId13"/>
    <p:sldId id="473" r:id="rId14"/>
    <p:sldId id="439" r:id="rId15"/>
    <p:sldId id="474" r:id="rId16"/>
    <p:sldId id="425" r:id="rId17"/>
    <p:sldId id="456" r:id="rId18"/>
    <p:sldId id="428" r:id="rId19"/>
    <p:sldId id="467" r:id="rId20"/>
    <p:sldId id="457" r:id="rId21"/>
    <p:sldId id="476" r:id="rId22"/>
    <p:sldId id="477" r:id="rId23"/>
    <p:sldId id="408" r:id="rId24"/>
    <p:sldId id="388" r:id="rId25"/>
    <p:sldId id="479" r:id="rId26"/>
    <p:sldId id="415" r:id="rId27"/>
    <p:sldId id="465" r:id="rId28"/>
    <p:sldId id="459" r:id="rId29"/>
    <p:sldId id="469" r:id="rId30"/>
    <p:sldId id="468" r:id="rId31"/>
    <p:sldId id="463" r:id="rId32"/>
    <p:sldId id="466" r:id="rId33"/>
    <p:sldId id="395" r:id="rId34"/>
    <p:sldId id="471" r:id="rId35"/>
    <p:sldId id="423" r:id="rId36"/>
    <p:sldId id="431" r:id="rId37"/>
    <p:sldId id="464" r:id="rId38"/>
    <p:sldId id="46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trand Sofia" initials="LS" lastIdx="5" clrIdx="0">
    <p:extLst>
      <p:ext uri="{19B8F6BF-5375-455C-9EA6-DF929625EA0E}">
        <p15:presenceInfo xmlns:p15="http://schemas.microsoft.com/office/powerpoint/2012/main" userId="S-1-5-21-3333221951-3734500458-1540040394-21703" providerId="AD"/>
      </p:ext>
    </p:extLst>
  </p:cmAuthor>
  <p:cmAuthor id="2" name="Frielingsdorf Lundqvist Helena" initials="FLH" lastIdx="10" clrIdx="1">
    <p:extLst>
      <p:ext uri="{19B8F6BF-5375-455C-9EA6-DF929625EA0E}">
        <p15:presenceInfo xmlns:p15="http://schemas.microsoft.com/office/powerpoint/2012/main" userId="S-1-5-21-3333221951-3734500458-1540040394-300215" providerId="AD"/>
      </p:ext>
    </p:extLst>
  </p:cmAuthor>
  <p:cmAuthor id="3" name="Larsson Annika" initials="LA" lastIdx="1" clrIdx="2">
    <p:extLst>
      <p:ext uri="{19B8F6BF-5375-455C-9EA6-DF929625EA0E}">
        <p15:presenceInfo xmlns:p15="http://schemas.microsoft.com/office/powerpoint/2012/main" userId="S-1-5-21-3333221951-3734500458-1540040394-26897" providerId="AD"/>
      </p:ext>
    </p:extLst>
  </p:cmAuthor>
  <p:cmAuthor id="4" name="Hjälte Emma" initials="HE" lastIdx="34" clrIdx="3">
    <p:extLst>
      <p:ext uri="{19B8F6BF-5375-455C-9EA6-DF929625EA0E}">
        <p15:presenceInfo xmlns:p15="http://schemas.microsoft.com/office/powerpoint/2012/main" userId="S-1-5-21-3333221951-3734500458-1540040394-2836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575C"/>
    <a:srgbClr val="9D1E52"/>
    <a:srgbClr val="D47800"/>
    <a:srgbClr val="4D648A"/>
    <a:srgbClr val="2A6C81"/>
    <a:srgbClr val="6F122E"/>
    <a:srgbClr val="092D59"/>
    <a:srgbClr val="BCC811"/>
    <a:srgbClr val="817D0F"/>
    <a:srgbClr val="92A9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6BA6C-C3F6-4A0F-9DB1-2F69E11B438E}" v="6" dt="2023-04-03T08:30:20.89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58" autoAdjust="0"/>
    <p:restoredTop sz="95301" autoAdjust="0"/>
  </p:normalViewPr>
  <p:slideViewPr>
    <p:cSldViewPr snapToGrid="0">
      <p:cViewPr varScale="1">
        <p:scale>
          <a:sx n="65" d="100"/>
          <a:sy n="65" d="100"/>
        </p:scale>
        <p:origin x="908" y="4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arina Åsberg" userId="07e83af1-fa7e-4bc3-8185-b5c87bd5d695" providerId="ADAL" clId="{63F8249C-77E0-44DC-A655-5F63C70FB670}"/>
    <pc:docChg chg="custSel modSld">
      <pc:chgData name="Katarina Åsberg" userId="07e83af1-fa7e-4bc3-8185-b5c87bd5d695" providerId="ADAL" clId="{63F8249C-77E0-44DC-A655-5F63C70FB670}" dt="2023-02-27T19:20:56.517" v="159" actId="20577"/>
      <pc:docMkLst>
        <pc:docMk/>
      </pc:docMkLst>
      <pc:sldChg chg="addSp delSp modSp mod modNotesTx">
        <pc:chgData name="Katarina Åsberg" userId="07e83af1-fa7e-4bc3-8185-b5c87bd5d695" providerId="ADAL" clId="{63F8249C-77E0-44DC-A655-5F63C70FB670}" dt="2023-02-27T19:20:56.517" v="159" actId="20577"/>
        <pc:sldMkLst>
          <pc:docMk/>
          <pc:sldMk cId="869344455" sldId="373"/>
        </pc:sldMkLst>
        <pc:spChg chg="mod">
          <ac:chgData name="Katarina Åsberg" userId="07e83af1-fa7e-4bc3-8185-b5c87bd5d695" providerId="ADAL" clId="{63F8249C-77E0-44DC-A655-5F63C70FB670}" dt="2023-02-27T19:20:56.517" v="159" actId="20577"/>
          <ac:spMkLst>
            <pc:docMk/>
            <pc:sldMk cId="869344455" sldId="373"/>
            <ac:spMk id="3" creationId="{00000000-0000-0000-0000-000000000000}"/>
          </ac:spMkLst>
        </pc:spChg>
        <pc:spChg chg="del mod">
          <ac:chgData name="Katarina Åsberg" userId="07e83af1-fa7e-4bc3-8185-b5c87bd5d695" providerId="ADAL" clId="{63F8249C-77E0-44DC-A655-5F63C70FB670}" dt="2023-02-27T19:20:25.350" v="122" actId="478"/>
          <ac:spMkLst>
            <pc:docMk/>
            <pc:sldMk cId="869344455" sldId="373"/>
            <ac:spMk id="5" creationId="{00000000-0000-0000-0000-000000000000}"/>
          </ac:spMkLst>
        </pc:spChg>
        <pc:picChg chg="add mod">
          <ac:chgData name="Katarina Åsberg" userId="07e83af1-fa7e-4bc3-8185-b5c87bd5d695" providerId="ADAL" clId="{63F8249C-77E0-44DC-A655-5F63C70FB670}" dt="2023-02-27T19:10:49.076" v="7" actId="1076"/>
          <ac:picMkLst>
            <pc:docMk/>
            <pc:sldMk cId="869344455" sldId="373"/>
            <ac:picMk id="6" creationId="{12AD4965-8DE4-E450-09B1-8C84A4FC2DAA}"/>
          </ac:picMkLst>
        </pc:picChg>
        <pc:picChg chg="del">
          <ac:chgData name="Katarina Åsberg" userId="07e83af1-fa7e-4bc3-8185-b5c87bd5d695" providerId="ADAL" clId="{63F8249C-77E0-44DC-A655-5F63C70FB670}" dt="2023-02-27T19:10:01.631" v="0" actId="478"/>
          <ac:picMkLst>
            <pc:docMk/>
            <pc:sldMk cId="869344455" sldId="373"/>
            <ac:picMk id="8" creationId="{00000000-0000-0000-0000-000000000000}"/>
          </ac:picMkLst>
        </pc:picChg>
      </pc:sldChg>
      <pc:sldChg chg="modNotesTx">
        <pc:chgData name="Katarina Åsberg" userId="07e83af1-fa7e-4bc3-8185-b5c87bd5d695" providerId="ADAL" clId="{63F8249C-77E0-44DC-A655-5F63C70FB670}" dt="2023-02-27T19:17:58.465" v="100" actId="6549"/>
        <pc:sldMkLst>
          <pc:docMk/>
          <pc:sldMk cId="4265943157" sldId="409"/>
        </pc:sldMkLst>
      </pc:sldChg>
      <pc:sldChg chg="addSp modSp">
        <pc:chgData name="Katarina Åsberg" userId="07e83af1-fa7e-4bc3-8185-b5c87bd5d695" providerId="ADAL" clId="{63F8249C-77E0-44DC-A655-5F63C70FB670}" dt="2023-02-27T19:12:54.083" v="28" actId="1076"/>
        <pc:sldMkLst>
          <pc:docMk/>
          <pc:sldMk cId="442508788" sldId="411"/>
        </pc:sldMkLst>
        <pc:picChg chg="add mod">
          <ac:chgData name="Katarina Åsberg" userId="07e83af1-fa7e-4bc3-8185-b5c87bd5d695" providerId="ADAL" clId="{63F8249C-77E0-44DC-A655-5F63C70FB670}" dt="2023-02-27T19:12:54.083" v="28" actId="1076"/>
          <ac:picMkLst>
            <pc:docMk/>
            <pc:sldMk cId="442508788" sldId="411"/>
            <ac:picMk id="1026" creationId="{7041D8CE-A29A-1AAA-6F28-0BDF11BD7D33}"/>
          </ac:picMkLst>
        </pc:picChg>
      </pc:sldChg>
    </pc:docChg>
  </pc:docChgLst>
  <pc:docChgLst>
    <pc:chgData name="Katarina Åsberg" userId="07e83af1-fa7e-4bc3-8185-b5c87bd5d695" providerId="ADAL" clId="{6166BA6C-C3F6-4A0F-9DB1-2F69E11B438E}"/>
    <pc:docChg chg="undo custSel modSld">
      <pc:chgData name="Katarina Åsberg" userId="07e83af1-fa7e-4bc3-8185-b5c87bd5d695" providerId="ADAL" clId="{6166BA6C-C3F6-4A0F-9DB1-2F69E11B438E}" dt="2023-04-03T09:19:57.560" v="1323" actId="255"/>
      <pc:docMkLst>
        <pc:docMk/>
      </pc:docMkLst>
      <pc:sldChg chg="modNotesTx">
        <pc:chgData name="Katarina Åsberg" userId="07e83af1-fa7e-4bc3-8185-b5c87bd5d695" providerId="ADAL" clId="{6166BA6C-C3F6-4A0F-9DB1-2F69E11B438E}" dt="2023-04-03T07:46:56.187" v="500" actId="12"/>
        <pc:sldMkLst>
          <pc:docMk/>
          <pc:sldMk cId="1654316894" sldId="258"/>
        </pc:sldMkLst>
      </pc:sldChg>
      <pc:sldChg chg="modNotesTx">
        <pc:chgData name="Katarina Åsberg" userId="07e83af1-fa7e-4bc3-8185-b5c87bd5d695" providerId="ADAL" clId="{6166BA6C-C3F6-4A0F-9DB1-2F69E11B438E}" dt="2023-04-03T07:53:58.957" v="622" actId="20577"/>
        <pc:sldMkLst>
          <pc:docMk/>
          <pc:sldMk cId="1407377784" sldId="354"/>
        </pc:sldMkLst>
      </pc:sldChg>
      <pc:sldChg chg="modNotesTx">
        <pc:chgData name="Katarina Åsberg" userId="07e83af1-fa7e-4bc3-8185-b5c87bd5d695" providerId="ADAL" clId="{6166BA6C-C3F6-4A0F-9DB1-2F69E11B438E}" dt="2023-04-03T08:33:14.941" v="1165" actId="6549"/>
        <pc:sldMkLst>
          <pc:docMk/>
          <pc:sldMk cId="330434489" sldId="388"/>
        </pc:sldMkLst>
      </pc:sldChg>
      <pc:sldChg chg="modNotesTx">
        <pc:chgData name="Katarina Åsberg" userId="07e83af1-fa7e-4bc3-8185-b5c87bd5d695" providerId="ADAL" clId="{6166BA6C-C3F6-4A0F-9DB1-2F69E11B438E}" dt="2023-04-03T09:16:50.558" v="1301" actId="20577"/>
        <pc:sldMkLst>
          <pc:docMk/>
          <pc:sldMk cId="520650148" sldId="395"/>
        </pc:sldMkLst>
      </pc:sldChg>
      <pc:sldChg chg="modNotesTx">
        <pc:chgData name="Katarina Åsberg" userId="07e83af1-fa7e-4bc3-8185-b5c87bd5d695" providerId="ADAL" clId="{6166BA6C-C3F6-4A0F-9DB1-2F69E11B438E}" dt="2023-04-03T08:22:47.847" v="869" actId="114"/>
        <pc:sldMkLst>
          <pc:docMk/>
          <pc:sldMk cId="892909385" sldId="407"/>
        </pc:sldMkLst>
      </pc:sldChg>
      <pc:sldChg chg="modNotesTx">
        <pc:chgData name="Katarina Åsberg" userId="07e83af1-fa7e-4bc3-8185-b5c87bd5d695" providerId="ADAL" clId="{6166BA6C-C3F6-4A0F-9DB1-2F69E11B438E}" dt="2023-04-03T08:25:03.297" v="883" actId="20577"/>
        <pc:sldMkLst>
          <pc:docMk/>
          <pc:sldMk cId="522711090" sldId="408"/>
        </pc:sldMkLst>
      </pc:sldChg>
      <pc:sldChg chg="modNotesTx">
        <pc:chgData name="Katarina Åsberg" userId="07e83af1-fa7e-4bc3-8185-b5c87bd5d695" providerId="ADAL" clId="{6166BA6C-C3F6-4A0F-9DB1-2F69E11B438E}" dt="2023-04-03T09:12:24.492" v="1235" actId="20577"/>
        <pc:sldMkLst>
          <pc:docMk/>
          <pc:sldMk cId="3337191811" sldId="415"/>
        </pc:sldMkLst>
      </pc:sldChg>
      <pc:sldChg chg="modNotesTx">
        <pc:chgData name="Katarina Åsberg" userId="07e83af1-fa7e-4bc3-8185-b5c87bd5d695" providerId="ADAL" clId="{6166BA6C-C3F6-4A0F-9DB1-2F69E11B438E}" dt="2023-04-03T09:14:20.944" v="1248" actId="6549"/>
        <pc:sldMkLst>
          <pc:docMk/>
          <pc:sldMk cId="1200117457" sldId="417"/>
        </pc:sldMkLst>
      </pc:sldChg>
      <pc:sldChg chg="modNotesTx">
        <pc:chgData name="Katarina Åsberg" userId="07e83af1-fa7e-4bc3-8185-b5c87bd5d695" providerId="ADAL" clId="{6166BA6C-C3F6-4A0F-9DB1-2F69E11B438E}" dt="2023-04-03T08:21:54.996" v="860" actId="6549"/>
        <pc:sldMkLst>
          <pc:docMk/>
          <pc:sldMk cId="3821512202" sldId="421"/>
        </pc:sldMkLst>
      </pc:sldChg>
      <pc:sldChg chg="modNotesTx">
        <pc:chgData name="Katarina Åsberg" userId="07e83af1-fa7e-4bc3-8185-b5c87bd5d695" providerId="ADAL" clId="{6166BA6C-C3F6-4A0F-9DB1-2F69E11B438E}" dt="2023-04-03T09:16:13.252" v="1295" actId="12"/>
        <pc:sldMkLst>
          <pc:docMk/>
          <pc:sldMk cId="2016244104" sldId="422"/>
        </pc:sldMkLst>
      </pc:sldChg>
      <pc:sldChg chg="modNotesTx">
        <pc:chgData name="Katarina Åsberg" userId="07e83af1-fa7e-4bc3-8185-b5c87bd5d695" providerId="ADAL" clId="{6166BA6C-C3F6-4A0F-9DB1-2F69E11B438E}" dt="2023-04-03T09:19:32.694" v="1321" actId="12"/>
        <pc:sldMkLst>
          <pc:docMk/>
          <pc:sldMk cId="4291539106" sldId="423"/>
        </pc:sldMkLst>
      </pc:sldChg>
      <pc:sldChg chg="modNotesTx">
        <pc:chgData name="Katarina Åsberg" userId="07e83af1-fa7e-4bc3-8185-b5c87bd5d695" providerId="ADAL" clId="{6166BA6C-C3F6-4A0F-9DB1-2F69E11B438E}" dt="2023-04-03T07:51:38.714" v="599" actId="114"/>
        <pc:sldMkLst>
          <pc:docMk/>
          <pc:sldMk cId="676704198" sldId="424"/>
        </pc:sldMkLst>
      </pc:sldChg>
      <pc:sldChg chg="modNotesTx">
        <pc:chgData name="Katarina Åsberg" userId="07e83af1-fa7e-4bc3-8185-b5c87bd5d695" providerId="ADAL" clId="{6166BA6C-C3F6-4A0F-9DB1-2F69E11B438E}" dt="2023-04-03T08:03:22.514" v="825" actId="20577"/>
        <pc:sldMkLst>
          <pc:docMk/>
          <pc:sldMk cId="1623518467" sldId="425"/>
        </pc:sldMkLst>
      </pc:sldChg>
      <pc:sldChg chg="modNotesTx">
        <pc:chgData name="Katarina Åsberg" userId="07e83af1-fa7e-4bc3-8185-b5c87bd5d695" providerId="ADAL" clId="{6166BA6C-C3F6-4A0F-9DB1-2F69E11B438E}" dt="2023-04-03T08:19:43.075" v="839" actId="5793"/>
        <pc:sldMkLst>
          <pc:docMk/>
          <pc:sldMk cId="87363621" sldId="428"/>
        </pc:sldMkLst>
      </pc:sldChg>
      <pc:sldChg chg="modNotesTx">
        <pc:chgData name="Katarina Åsberg" userId="07e83af1-fa7e-4bc3-8185-b5c87bd5d695" providerId="ADAL" clId="{6166BA6C-C3F6-4A0F-9DB1-2F69E11B438E}" dt="2023-04-03T09:19:57.560" v="1323" actId="255"/>
        <pc:sldMkLst>
          <pc:docMk/>
          <pc:sldMk cId="642641428" sldId="431"/>
        </pc:sldMkLst>
      </pc:sldChg>
      <pc:sldChg chg="modNotesTx">
        <pc:chgData name="Katarina Åsberg" userId="07e83af1-fa7e-4bc3-8185-b5c87bd5d695" providerId="ADAL" clId="{6166BA6C-C3F6-4A0F-9DB1-2F69E11B438E}" dt="2023-04-03T08:20:39.061" v="846" actId="20577"/>
        <pc:sldMkLst>
          <pc:docMk/>
          <pc:sldMk cId="1184409340" sldId="434"/>
        </pc:sldMkLst>
      </pc:sldChg>
      <pc:sldChg chg="modNotesTx">
        <pc:chgData name="Katarina Åsberg" userId="07e83af1-fa7e-4bc3-8185-b5c87bd5d695" providerId="ADAL" clId="{6166BA6C-C3F6-4A0F-9DB1-2F69E11B438E}" dt="2023-04-03T07:57:15.622" v="652" actId="114"/>
        <pc:sldMkLst>
          <pc:docMk/>
          <pc:sldMk cId="1500527140" sldId="435"/>
        </pc:sldMkLst>
      </pc:sldChg>
      <pc:sldChg chg="modNotesTx">
        <pc:chgData name="Katarina Åsberg" userId="07e83af1-fa7e-4bc3-8185-b5c87bd5d695" providerId="ADAL" clId="{6166BA6C-C3F6-4A0F-9DB1-2F69E11B438E}" dt="2023-04-03T07:59:26.497" v="660" actId="313"/>
        <pc:sldMkLst>
          <pc:docMk/>
          <pc:sldMk cId="4096918242" sldId="438"/>
        </pc:sldMkLst>
      </pc:sldChg>
      <pc:sldChg chg="modNotesTx">
        <pc:chgData name="Katarina Åsberg" userId="07e83af1-fa7e-4bc3-8185-b5c87bd5d695" providerId="ADAL" clId="{6166BA6C-C3F6-4A0F-9DB1-2F69E11B438E}" dt="2023-04-03T08:00:37.329" v="703" actId="20577"/>
        <pc:sldMkLst>
          <pc:docMk/>
          <pc:sldMk cId="2999552697" sldId="439"/>
        </pc:sldMkLst>
      </pc:sldChg>
      <pc:sldChg chg="modNotesTx">
        <pc:chgData name="Katarina Åsberg" userId="07e83af1-fa7e-4bc3-8185-b5c87bd5d695" providerId="ADAL" clId="{6166BA6C-C3F6-4A0F-9DB1-2F69E11B438E}" dt="2023-04-03T07:49:13.537" v="557" actId="20577"/>
        <pc:sldMkLst>
          <pc:docMk/>
          <pc:sldMk cId="3901570309" sldId="442"/>
        </pc:sldMkLst>
      </pc:sldChg>
      <pc:sldChg chg="modNotesTx">
        <pc:chgData name="Katarina Åsberg" userId="07e83af1-fa7e-4bc3-8185-b5c87bd5d695" providerId="ADAL" clId="{6166BA6C-C3F6-4A0F-9DB1-2F69E11B438E}" dt="2023-04-03T09:10:10.465" v="1182" actId="20577"/>
        <pc:sldMkLst>
          <pc:docMk/>
          <pc:sldMk cId="3060245002" sldId="443"/>
        </pc:sldMkLst>
      </pc:sldChg>
      <pc:sldChg chg="modNotesTx">
        <pc:chgData name="Katarina Åsberg" userId="07e83af1-fa7e-4bc3-8185-b5c87bd5d695" providerId="ADAL" clId="{6166BA6C-C3F6-4A0F-9DB1-2F69E11B438E}" dt="2023-04-03T09:15:08.813" v="1266" actId="12"/>
        <pc:sldMkLst>
          <pc:docMk/>
          <pc:sldMk cId="1355953422" sldId="445"/>
        </pc:sldMkLst>
      </pc:sldChg>
      <pc:sldChg chg="modNotesTx">
        <pc:chgData name="Katarina Åsberg" userId="07e83af1-fa7e-4bc3-8185-b5c87bd5d695" providerId="ADAL" clId="{6166BA6C-C3F6-4A0F-9DB1-2F69E11B438E}" dt="2023-04-03T08:19:16.595" v="836" actId="20577"/>
        <pc:sldMkLst>
          <pc:docMk/>
          <pc:sldMk cId="1921951667" sldId="456"/>
        </pc:sldMkLst>
      </pc:sldChg>
      <pc:sldChg chg="modNotesTx">
        <pc:chgData name="Katarina Åsberg" userId="07e83af1-fa7e-4bc3-8185-b5c87bd5d695" providerId="ADAL" clId="{6166BA6C-C3F6-4A0F-9DB1-2F69E11B438E}" dt="2023-04-03T08:28:08.852" v="994" actId="20577"/>
        <pc:sldMkLst>
          <pc:docMk/>
          <pc:sldMk cId="863714126" sldId="457"/>
        </pc:sldMkLst>
      </pc:sldChg>
      <pc:sldChg chg="modNotesTx">
        <pc:chgData name="Katarina Åsberg" userId="07e83af1-fa7e-4bc3-8185-b5c87bd5d695" providerId="ADAL" clId="{6166BA6C-C3F6-4A0F-9DB1-2F69E11B438E}" dt="2023-04-03T08:01:53.129" v="794" actId="20577"/>
        <pc:sldMkLst>
          <pc:docMk/>
          <pc:sldMk cId="708749360" sldId="458"/>
        </pc:sldMkLst>
      </pc:sldChg>
      <pc:sldChg chg="modNotesTx">
        <pc:chgData name="Katarina Åsberg" userId="07e83af1-fa7e-4bc3-8185-b5c87bd5d695" providerId="ADAL" clId="{6166BA6C-C3F6-4A0F-9DB1-2F69E11B438E}" dt="2023-04-03T07:47:42.094" v="510" actId="12"/>
        <pc:sldMkLst>
          <pc:docMk/>
          <pc:sldMk cId="1545702797" sldId="460"/>
        </pc:sldMkLst>
      </pc:sldChg>
    </pc:docChg>
  </pc:docChgLst>
  <pc:docChgLst>
    <pc:chgData name="Katarina Åsberg" userId="07e83af1-fa7e-4bc3-8185-b5c87bd5d695" providerId="ADAL" clId="{24970C0A-4110-4857-9579-60287FF1207F}"/>
    <pc:docChg chg="addSld delSld modSld">
      <pc:chgData name="Katarina Åsberg" userId="07e83af1-fa7e-4bc3-8185-b5c87bd5d695" providerId="ADAL" clId="{24970C0A-4110-4857-9579-60287FF1207F}" dt="2023-02-20T09:06:12.808" v="511" actId="47"/>
      <pc:docMkLst>
        <pc:docMk/>
      </pc:docMkLst>
      <pc:sldChg chg="del">
        <pc:chgData name="Katarina Åsberg" userId="07e83af1-fa7e-4bc3-8185-b5c87bd5d695" providerId="ADAL" clId="{24970C0A-4110-4857-9579-60287FF1207F}" dt="2023-02-20T09:06:12.808" v="511" actId="47"/>
        <pc:sldMkLst>
          <pc:docMk/>
          <pc:sldMk cId="2364382906" sldId="301"/>
        </pc:sldMkLst>
      </pc:sldChg>
      <pc:sldChg chg="addSp modSp add mod">
        <pc:chgData name="Katarina Åsberg" userId="07e83af1-fa7e-4bc3-8185-b5c87bd5d695" providerId="ADAL" clId="{24970C0A-4110-4857-9579-60287FF1207F}" dt="2023-02-20T09:03:32.141" v="510" actId="1076"/>
        <pc:sldMkLst>
          <pc:docMk/>
          <pc:sldMk cId="4265943157" sldId="409"/>
        </pc:sldMkLst>
        <pc:spChg chg="add mod">
          <ac:chgData name="Katarina Åsberg" userId="07e83af1-fa7e-4bc3-8185-b5c87bd5d695" providerId="ADAL" clId="{24970C0A-4110-4857-9579-60287FF1207F}" dt="2023-02-20T09:02:54.734" v="503" actId="20577"/>
          <ac:spMkLst>
            <pc:docMk/>
            <pc:sldMk cId="4265943157" sldId="409"/>
            <ac:spMk id="3" creationId="{BD94563A-ABC5-5FA1-5642-AA2FEB3DAB7E}"/>
          </ac:spMkLst>
        </pc:spChg>
        <pc:spChg chg="add mod">
          <ac:chgData name="Katarina Åsberg" userId="07e83af1-fa7e-4bc3-8185-b5c87bd5d695" providerId="ADAL" clId="{24970C0A-4110-4857-9579-60287FF1207F}" dt="2023-02-20T09:00:02.454" v="348" actId="1076"/>
          <ac:spMkLst>
            <pc:docMk/>
            <pc:sldMk cId="4265943157" sldId="409"/>
            <ac:spMk id="7" creationId="{9E21257D-EE73-F787-2C6F-B15D1C5E5C9C}"/>
          </ac:spMkLst>
        </pc:spChg>
        <pc:spChg chg="add mod">
          <ac:chgData name="Katarina Åsberg" userId="07e83af1-fa7e-4bc3-8185-b5c87bd5d695" providerId="ADAL" clId="{24970C0A-4110-4857-9579-60287FF1207F}" dt="2023-02-20T08:59:55.154" v="346" actId="1076"/>
          <ac:spMkLst>
            <pc:docMk/>
            <pc:sldMk cId="4265943157" sldId="409"/>
            <ac:spMk id="13" creationId="{383C0D55-D51D-F81C-F9F2-FC9FC241E109}"/>
          </ac:spMkLst>
        </pc:spChg>
        <pc:spChg chg="add mod">
          <ac:chgData name="Katarina Åsberg" userId="07e83af1-fa7e-4bc3-8185-b5c87bd5d695" providerId="ADAL" clId="{24970C0A-4110-4857-9579-60287FF1207F}" dt="2023-02-20T08:59:27.764" v="302" actId="1076"/>
          <ac:spMkLst>
            <pc:docMk/>
            <pc:sldMk cId="4265943157" sldId="409"/>
            <ac:spMk id="14" creationId="{10CE6457-817F-71D6-8CED-C31DE9D91D5F}"/>
          </ac:spMkLst>
        </pc:spChg>
        <pc:spChg chg="add mod">
          <ac:chgData name="Katarina Åsberg" userId="07e83af1-fa7e-4bc3-8185-b5c87bd5d695" providerId="ADAL" clId="{24970C0A-4110-4857-9579-60287FF1207F}" dt="2023-02-20T09:03:32.141" v="510" actId="1076"/>
          <ac:spMkLst>
            <pc:docMk/>
            <pc:sldMk cId="4265943157" sldId="409"/>
            <ac:spMk id="16" creationId="{8760C2BD-2579-1A3D-C0C3-D96B2A870DE4}"/>
          </ac:spMkLst>
        </pc:spChg>
        <pc:spChg chg="add mod">
          <ac:chgData name="Katarina Åsberg" userId="07e83af1-fa7e-4bc3-8185-b5c87bd5d695" providerId="ADAL" clId="{24970C0A-4110-4857-9579-60287FF1207F}" dt="2023-02-20T09:00:16.981" v="350" actId="1076"/>
          <ac:spMkLst>
            <pc:docMk/>
            <pc:sldMk cId="4265943157" sldId="409"/>
            <ac:spMk id="17" creationId="{E3DB5F88-23B8-81D2-FF4F-96DB88DE7FBD}"/>
          </ac:spMkLst>
        </pc:spChg>
        <pc:spChg chg="add mod">
          <ac:chgData name="Katarina Åsberg" userId="07e83af1-fa7e-4bc3-8185-b5c87bd5d695" providerId="ADAL" clId="{24970C0A-4110-4857-9579-60287FF1207F}" dt="2023-02-20T09:03:16.245" v="509" actId="1076"/>
          <ac:spMkLst>
            <pc:docMk/>
            <pc:sldMk cId="4265943157" sldId="409"/>
            <ac:spMk id="18" creationId="{2340095B-6C69-C6C7-606F-D54D1283BCC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arkr44\AppData\Local\Microsoft\Windows\Temporary%20Internet%20Files\Content.Outlook\2EPFBLTZ\Kopia%20av%20data-lifeexp-men201509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kr44\AppData\Local\Microsoft\Windows\Temporary%20Internet%20Files\Content.Outlook\2EPFBLTZ\Kopia%20av%20data-lifeexp-men2015090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kalkylblad.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3SC2\AppData\Local\Microsoft\Windows\INetCache\Content.Outlook\FHGZ5DAJ\Kapitel1_Livsvillkor_del2b.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lio.se\Gemensam\RLK\07%20Verksamhet\Folkh&#228;lso-%20och%20statistikenheten\07%20Interna%20utvecklingsarbeten%20(Maria%20E)\Folkh&#228;lsoarbete%20(Maria%20E)\Folkh&#228;lsorapport%202022\Livsvillkor\Livsvillkor_Statistik_2022101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lio.se\Gemensam\RLK\07%20Verksamhet\Folkh&#228;lso-%20och%20statistikenheten\07%20Interna%20utvecklingsarbeten%20(Maria%20E)\Folkh&#228;lsoarbete%20(Maria%20E)\Folkh&#228;lsorapport%202022\Livsvillkor\Livsvillkor_Statistik_2022101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lio.se\Gemensam\RLK\07%20Verksamhet\Folkh&#228;lso-%20och%20statistikenheten\07%20Interna%20utvecklingsarbeten%20(Maria%20E)\Folkh&#228;lsoarbete%20(Maria%20E)\Folkh&#228;lsorapport%202022\Livsvillkor\Livsvillkor_Statistik_20221014.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lio.se\Gemensam\RLK\07%20Verksamhet\Folkh&#228;lso-%20och%20statistikenheten\07%20Interna%20utvecklingsarbeten%20(Maria%20E)\Folkh&#228;lsoarbete%20(Maria%20E)\Folkh&#228;lsorapport%202022\Livsvillkor\Livsvillkor_Statistik_20221014.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83429730291078E-2"/>
          <c:y val="7.1617083939310683E-2"/>
          <c:w val="0.77787231693447223"/>
          <c:h val="0.74395226429303996"/>
        </c:manualLayout>
      </c:layout>
      <c:lineChart>
        <c:grouping val="standard"/>
        <c:varyColors val="0"/>
        <c:ser>
          <c:idx val="5"/>
          <c:order val="0"/>
          <c:tx>
            <c:strRef>
              <c:f>Sheet1!$A$7</c:f>
              <c:strCache>
                <c:ptCount val="1"/>
                <c:pt idx="0">
                  <c:v>Ryssland</c:v>
                </c:pt>
              </c:strCache>
            </c:strRef>
          </c:tx>
          <c:spPr>
            <a:ln w="28575" cap="rnd">
              <a:solidFill>
                <a:schemeClr val="bg1"/>
              </a:solidFill>
              <a:round/>
            </a:ln>
            <a:effectLst/>
          </c:spPr>
          <c:marker>
            <c:symbol val="none"/>
          </c:marker>
          <c:cat>
            <c:numRef>
              <c:f>Sheet1!$B$1:$AR$1</c:f>
              <c:numCache>
                <c:formatCode>General</c:formatCode>
                <c:ptCount val="43"/>
                <c:pt idx="0">
                  <c:v>1970</c:v>
                </c:pt>
                <c:pt idx="5">
                  <c:v>1975</c:v>
                </c:pt>
                <c:pt idx="10">
                  <c:v>1980</c:v>
                </c:pt>
                <c:pt idx="15">
                  <c:v>1985</c:v>
                </c:pt>
                <c:pt idx="20">
                  <c:v>1990</c:v>
                </c:pt>
                <c:pt idx="25">
                  <c:v>1995</c:v>
                </c:pt>
                <c:pt idx="30">
                  <c:v>2000</c:v>
                </c:pt>
                <c:pt idx="35">
                  <c:v>2005</c:v>
                </c:pt>
                <c:pt idx="40">
                  <c:v>2010</c:v>
                </c:pt>
              </c:numCache>
            </c:numRef>
          </c:cat>
          <c:val>
            <c:numRef>
              <c:f>Sheet1!$B$7:$AR$7</c:f>
              <c:numCache>
                <c:formatCode>General</c:formatCode>
                <c:ptCount val="43"/>
                <c:pt idx="0">
                  <c:v>63</c:v>
                </c:pt>
                <c:pt idx="1">
                  <c:v>63.3</c:v>
                </c:pt>
                <c:pt idx="2">
                  <c:v>63.3</c:v>
                </c:pt>
                <c:pt idx="3">
                  <c:v>63.3</c:v>
                </c:pt>
                <c:pt idx="4">
                  <c:v>63.1</c:v>
                </c:pt>
                <c:pt idx="5">
                  <c:v>62.5</c:v>
                </c:pt>
                <c:pt idx="6">
                  <c:v>62.2</c:v>
                </c:pt>
                <c:pt idx="7">
                  <c:v>61.9</c:v>
                </c:pt>
                <c:pt idx="8">
                  <c:v>61.9</c:v>
                </c:pt>
                <c:pt idx="9">
                  <c:v>61.4</c:v>
                </c:pt>
                <c:pt idx="10">
                  <c:v>61.44</c:v>
                </c:pt>
                <c:pt idx="11">
                  <c:v>61.69</c:v>
                </c:pt>
                <c:pt idx="12">
                  <c:v>62.36</c:v>
                </c:pt>
                <c:pt idx="13">
                  <c:v>62.26</c:v>
                </c:pt>
                <c:pt idx="14">
                  <c:v>61.72</c:v>
                </c:pt>
                <c:pt idx="15">
                  <c:v>62.75</c:v>
                </c:pt>
                <c:pt idx="16">
                  <c:v>64.88</c:v>
                </c:pt>
                <c:pt idx="17">
                  <c:v>64.930000000000007</c:v>
                </c:pt>
                <c:pt idx="18">
                  <c:v>64.66</c:v>
                </c:pt>
                <c:pt idx="19">
                  <c:v>64.23</c:v>
                </c:pt>
                <c:pt idx="20">
                  <c:v>63.79</c:v>
                </c:pt>
                <c:pt idx="21">
                  <c:v>63.44</c:v>
                </c:pt>
                <c:pt idx="22">
                  <c:v>62.02</c:v>
                </c:pt>
                <c:pt idx="23">
                  <c:v>58.91</c:v>
                </c:pt>
                <c:pt idx="24">
                  <c:v>57.62</c:v>
                </c:pt>
                <c:pt idx="25">
                  <c:v>58.3</c:v>
                </c:pt>
                <c:pt idx="26">
                  <c:v>59.77</c:v>
                </c:pt>
                <c:pt idx="27">
                  <c:v>61.02</c:v>
                </c:pt>
                <c:pt idx="28">
                  <c:v>61.39</c:v>
                </c:pt>
                <c:pt idx="29">
                  <c:v>59.98</c:v>
                </c:pt>
                <c:pt idx="30">
                  <c:v>59.15</c:v>
                </c:pt>
                <c:pt idx="31">
                  <c:v>59.08</c:v>
                </c:pt>
                <c:pt idx="32">
                  <c:v>58.88</c:v>
                </c:pt>
                <c:pt idx="33">
                  <c:v>58.68</c:v>
                </c:pt>
                <c:pt idx="34">
                  <c:v>59.08</c:v>
                </c:pt>
                <c:pt idx="35">
                  <c:v>58.98</c:v>
                </c:pt>
                <c:pt idx="36">
                  <c:v>60.47</c:v>
                </c:pt>
                <c:pt idx="37">
                  <c:v>61.5</c:v>
                </c:pt>
                <c:pt idx="38">
                  <c:v>61.91</c:v>
                </c:pt>
                <c:pt idx="39">
                  <c:v>62.82</c:v>
                </c:pt>
                <c:pt idx="40">
                  <c:v>63.14</c:v>
                </c:pt>
              </c:numCache>
            </c:numRef>
          </c:val>
          <c:smooth val="0"/>
          <c:extLst>
            <c:ext xmlns:c16="http://schemas.microsoft.com/office/drawing/2014/chart" uri="{C3380CC4-5D6E-409C-BE32-E72D297353CC}">
              <c16:uniqueId val="{00000005-2015-42C9-AA1C-B481EEAC5DD0}"/>
            </c:ext>
          </c:extLst>
        </c:ser>
        <c:dLbls>
          <c:showLegendKey val="0"/>
          <c:showVal val="0"/>
          <c:showCatName val="0"/>
          <c:showSerName val="0"/>
          <c:showPercent val="0"/>
          <c:showBubbleSize val="0"/>
        </c:dLbls>
        <c:smooth val="0"/>
        <c:axId val="101040128"/>
        <c:axId val="101041664"/>
      </c:lineChart>
      <c:catAx>
        <c:axId val="1010401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sv-SE"/>
          </a:p>
        </c:txPr>
        <c:crossAx val="101041664"/>
        <c:crossesAt val="40"/>
        <c:auto val="1"/>
        <c:lblAlgn val="ctr"/>
        <c:lblOffset val="100"/>
        <c:tickMarkSkip val="5"/>
        <c:noMultiLvlLbl val="0"/>
      </c:catAx>
      <c:valAx>
        <c:axId val="101041664"/>
        <c:scaling>
          <c:orientation val="minMax"/>
          <c:max val="82"/>
          <c:min val="50"/>
        </c:scaling>
        <c:delete val="1"/>
        <c:axPos val="l"/>
        <c:majorGridlines>
          <c:spPr>
            <a:ln w="9525" cap="flat" cmpd="sng" algn="ctr">
              <a:solidFill>
                <a:schemeClr val="accent2"/>
              </a:solidFill>
              <a:round/>
            </a:ln>
            <a:effectLst/>
          </c:spPr>
        </c:majorGridlines>
        <c:numFmt formatCode="General" sourceLinked="1"/>
        <c:majorTickMark val="none"/>
        <c:minorTickMark val="none"/>
        <c:tickLblPos val="nextTo"/>
        <c:crossAx val="101040128"/>
        <c:crossesAt val="1"/>
        <c:crossBetween val="midCat"/>
        <c:minorUnit val="4"/>
      </c:valAx>
      <c:spPr>
        <a:noFill/>
        <a:ln>
          <a:noFill/>
        </a:ln>
        <a:effectLst/>
      </c:spPr>
    </c:plotArea>
    <c:plotVisOnly val="1"/>
    <c:dispBlanksAs val="gap"/>
    <c:showDLblsOverMax val="0"/>
  </c:chart>
  <c:spPr>
    <a:noFill/>
    <a:ln>
      <a:solidFill>
        <a:schemeClr val="bg1"/>
      </a:solid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83429730291078E-2"/>
          <c:y val="7.1617083939310683E-2"/>
          <c:w val="0.77787231693447223"/>
          <c:h val="0.74395226429303996"/>
        </c:manualLayout>
      </c:layout>
      <c:lineChart>
        <c:grouping val="standard"/>
        <c:varyColors val="0"/>
        <c:ser>
          <c:idx val="0"/>
          <c:order val="0"/>
          <c:tx>
            <c:strRef>
              <c:f>Sheet1!$A$2</c:f>
              <c:strCache>
                <c:ptCount val="1"/>
                <c:pt idx="0">
                  <c:v>Sverige</c:v>
                </c:pt>
              </c:strCache>
            </c:strRef>
          </c:tx>
          <c:spPr>
            <a:ln w="28575" cap="rnd">
              <a:solidFill>
                <a:srgbClr val="3994B1"/>
              </a:solidFill>
              <a:round/>
            </a:ln>
            <a:effectLst/>
          </c:spPr>
          <c:marker>
            <c:symbol val="none"/>
          </c:marker>
          <c:cat>
            <c:numRef>
              <c:f>Sheet1!$B$1:$AR$1</c:f>
              <c:numCache>
                <c:formatCode>General</c:formatCode>
                <c:ptCount val="43"/>
                <c:pt idx="0">
                  <c:v>1970</c:v>
                </c:pt>
                <c:pt idx="5">
                  <c:v>1975</c:v>
                </c:pt>
                <c:pt idx="10">
                  <c:v>1980</c:v>
                </c:pt>
                <c:pt idx="15">
                  <c:v>1985</c:v>
                </c:pt>
                <c:pt idx="20">
                  <c:v>1990</c:v>
                </c:pt>
                <c:pt idx="25">
                  <c:v>1995</c:v>
                </c:pt>
                <c:pt idx="30">
                  <c:v>2000</c:v>
                </c:pt>
                <c:pt idx="35">
                  <c:v>2005</c:v>
                </c:pt>
                <c:pt idx="40">
                  <c:v>2010</c:v>
                </c:pt>
              </c:numCache>
            </c:numRef>
          </c:cat>
          <c:val>
            <c:numRef>
              <c:f>Sheet1!$B$2:$AR$2</c:f>
              <c:numCache>
                <c:formatCode>General</c:formatCode>
                <c:ptCount val="43"/>
                <c:pt idx="0">
                  <c:v>72.36</c:v>
                </c:pt>
                <c:pt idx="1">
                  <c:v>72.069999999999993</c:v>
                </c:pt>
                <c:pt idx="2">
                  <c:v>72.11</c:v>
                </c:pt>
                <c:pt idx="3">
                  <c:v>72.23</c:v>
                </c:pt>
                <c:pt idx="4">
                  <c:v>72.290000000000006</c:v>
                </c:pt>
                <c:pt idx="5">
                  <c:v>72.23</c:v>
                </c:pt>
                <c:pt idx="6">
                  <c:v>72.22</c:v>
                </c:pt>
                <c:pt idx="7">
                  <c:v>72.489999999999995</c:v>
                </c:pt>
                <c:pt idx="8">
                  <c:v>72.53</c:v>
                </c:pt>
                <c:pt idx="9">
                  <c:v>72.59</c:v>
                </c:pt>
                <c:pt idx="10">
                  <c:v>72.849999999999994</c:v>
                </c:pt>
                <c:pt idx="11">
                  <c:v>73.16</c:v>
                </c:pt>
                <c:pt idx="12">
                  <c:v>73.52</c:v>
                </c:pt>
                <c:pt idx="13">
                  <c:v>73.709999999999994</c:v>
                </c:pt>
                <c:pt idx="14">
                  <c:v>73.95</c:v>
                </c:pt>
                <c:pt idx="15">
                  <c:v>73.87</c:v>
                </c:pt>
                <c:pt idx="16">
                  <c:v>74.08</c:v>
                </c:pt>
                <c:pt idx="17">
                  <c:v>74.260000000000005</c:v>
                </c:pt>
                <c:pt idx="18">
                  <c:v>74.22</c:v>
                </c:pt>
                <c:pt idx="19">
                  <c:v>74.89</c:v>
                </c:pt>
                <c:pt idx="20">
                  <c:v>74.930000000000007</c:v>
                </c:pt>
                <c:pt idx="21">
                  <c:v>75.09</c:v>
                </c:pt>
                <c:pt idx="22">
                  <c:v>75.53</c:v>
                </c:pt>
                <c:pt idx="23">
                  <c:v>75.63</c:v>
                </c:pt>
                <c:pt idx="24">
                  <c:v>76.27</c:v>
                </c:pt>
                <c:pt idx="25">
                  <c:v>76.34</c:v>
                </c:pt>
                <c:pt idx="26">
                  <c:v>76.7</c:v>
                </c:pt>
                <c:pt idx="27">
                  <c:v>76.849999999999994</c:v>
                </c:pt>
                <c:pt idx="28">
                  <c:v>76.95</c:v>
                </c:pt>
                <c:pt idx="29">
                  <c:v>77.13</c:v>
                </c:pt>
                <c:pt idx="30">
                  <c:v>77.510000000000005</c:v>
                </c:pt>
                <c:pt idx="31">
                  <c:v>77.67</c:v>
                </c:pt>
                <c:pt idx="32">
                  <c:v>77.849999999999994</c:v>
                </c:pt>
                <c:pt idx="33">
                  <c:v>78.06</c:v>
                </c:pt>
                <c:pt idx="34">
                  <c:v>78.33</c:v>
                </c:pt>
                <c:pt idx="35">
                  <c:v>78.569999999999993</c:v>
                </c:pt>
                <c:pt idx="36">
                  <c:v>78.88</c:v>
                </c:pt>
                <c:pt idx="37">
                  <c:v>79.12</c:v>
                </c:pt>
                <c:pt idx="38">
                  <c:v>79.290000000000006</c:v>
                </c:pt>
                <c:pt idx="39">
                  <c:v>79.53</c:v>
                </c:pt>
                <c:pt idx="40">
                  <c:v>79.73</c:v>
                </c:pt>
              </c:numCache>
            </c:numRef>
          </c:val>
          <c:smooth val="0"/>
          <c:extLst>
            <c:ext xmlns:c16="http://schemas.microsoft.com/office/drawing/2014/chart" uri="{C3380CC4-5D6E-409C-BE32-E72D297353CC}">
              <c16:uniqueId val="{00000000-579E-4AD7-BC98-509008BA1DCD}"/>
            </c:ext>
          </c:extLst>
        </c:ser>
        <c:ser>
          <c:idx val="1"/>
          <c:order val="1"/>
          <c:tx>
            <c:strRef>
              <c:f>Sheet1!$A$3</c:f>
              <c:strCache>
                <c:ptCount val="1"/>
                <c:pt idx="0">
                  <c:v>Österrike</c:v>
                </c:pt>
              </c:strCache>
            </c:strRef>
          </c:tx>
          <c:spPr>
            <a:ln w="28575" cap="rnd">
              <a:solidFill>
                <a:srgbClr val="092D59"/>
              </a:solidFill>
              <a:round/>
            </a:ln>
            <a:effectLst/>
          </c:spPr>
          <c:marker>
            <c:symbol val="none"/>
          </c:marker>
          <c:cat>
            <c:numRef>
              <c:f>Sheet1!$B$1:$AR$1</c:f>
              <c:numCache>
                <c:formatCode>General</c:formatCode>
                <c:ptCount val="43"/>
                <c:pt idx="0">
                  <c:v>1970</c:v>
                </c:pt>
                <c:pt idx="5">
                  <c:v>1975</c:v>
                </c:pt>
                <c:pt idx="10">
                  <c:v>1980</c:v>
                </c:pt>
                <c:pt idx="15">
                  <c:v>1985</c:v>
                </c:pt>
                <c:pt idx="20">
                  <c:v>1990</c:v>
                </c:pt>
                <c:pt idx="25">
                  <c:v>1995</c:v>
                </c:pt>
                <c:pt idx="30">
                  <c:v>2000</c:v>
                </c:pt>
                <c:pt idx="35">
                  <c:v>2005</c:v>
                </c:pt>
                <c:pt idx="40">
                  <c:v>2010</c:v>
                </c:pt>
              </c:numCache>
            </c:numRef>
          </c:cat>
          <c:val>
            <c:numRef>
              <c:f>Sheet1!$B$3:$AR$3</c:f>
              <c:numCache>
                <c:formatCode>General</c:formatCode>
                <c:ptCount val="43"/>
                <c:pt idx="0">
                  <c:v>66.37</c:v>
                </c:pt>
                <c:pt idx="1">
                  <c:v>66.61</c:v>
                </c:pt>
                <c:pt idx="2">
                  <c:v>66.88</c:v>
                </c:pt>
                <c:pt idx="3">
                  <c:v>67.41</c:v>
                </c:pt>
                <c:pt idx="4">
                  <c:v>67.42</c:v>
                </c:pt>
                <c:pt idx="5">
                  <c:v>67.64</c:v>
                </c:pt>
                <c:pt idx="6">
                  <c:v>68.180000000000007</c:v>
                </c:pt>
                <c:pt idx="7">
                  <c:v>68.52</c:v>
                </c:pt>
                <c:pt idx="8">
                  <c:v>68.45</c:v>
                </c:pt>
                <c:pt idx="9">
                  <c:v>68.819999999999993</c:v>
                </c:pt>
                <c:pt idx="10">
                  <c:v>69.05</c:v>
                </c:pt>
                <c:pt idx="11">
                  <c:v>69.319999999999993</c:v>
                </c:pt>
                <c:pt idx="12">
                  <c:v>69.44</c:v>
                </c:pt>
                <c:pt idx="13">
                  <c:v>69.540000000000006</c:v>
                </c:pt>
                <c:pt idx="14">
                  <c:v>70.09</c:v>
                </c:pt>
                <c:pt idx="15">
                  <c:v>70.44</c:v>
                </c:pt>
                <c:pt idx="16">
                  <c:v>71.03</c:v>
                </c:pt>
                <c:pt idx="17">
                  <c:v>71.489999999999995</c:v>
                </c:pt>
                <c:pt idx="18">
                  <c:v>71.95</c:v>
                </c:pt>
                <c:pt idx="19">
                  <c:v>71.98</c:v>
                </c:pt>
                <c:pt idx="20">
                  <c:v>72.349999999999994</c:v>
                </c:pt>
                <c:pt idx="21">
                  <c:v>72.38</c:v>
                </c:pt>
                <c:pt idx="22">
                  <c:v>72.61</c:v>
                </c:pt>
                <c:pt idx="23">
                  <c:v>72.83</c:v>
                </c:pt>
                <c:pt idx="24">
                  <c:v>73.239999999999995</c:v>
                </c:pt>
                <c:pt idx="25">
                  <c:v>73.44</c:v>
                </c:pt>
                <c:pt idx="26">
                  <c:v>73.819999999999993</c:v>
                </c:pt>
                <c:pt idx="27">
                  <c:v>74.14</c:v>
                </c:pt>
                <c:pt idx="28">
                  <c:v>74.56</c:v>
                </c:pt>
                <c:pt idx="29">
                  <c:v>74.930000000000007</c:v>
                </c:pt>
                <c:pt idx="30">
                  <c:v>75.290000000000006</c:v>
                </c:pt>
                <c:pt idx="31">
                  <c:v>75.77</c:v>
                </c:pt>
                <c:pt idx="32">
                  <c:v>75.92</c:v>
                </c:pt>
                <c:pt idx="33">
                  <c:v>76</c:v>
                </c:pt>
                <c:pt idx="34">
                  <c:v>76.48</c:v>
                </c:pt>
                <c:pt idx="35">
                  <c:v>76.77</c:v>
                </c:pt>
                <c:pt idx="36">
                  <c:v>77.260000000000005</c:v>
                </c:pt>
                <c:pt idx="37">
                  <c:v>77.540000000000006</c:v>
                </c:pt>
                <c:pt idx="38">
                  <c:v>77.86</c:v>
                </c:pt>
                <c:pt idx="39">
                  <c:v>77.680000000000007</c:v>
                </c:pt>
                <c:pt idx="40">
                  <c:v>77.959999999999994</c:v>
                </c:pt>
                <c:pt idx="41">
                  <c:v>78.400000000000006</c:v>
                </c:pt>
              </c:numCache>
            </c:numRef>
          </c:val>
          <c:smooth val="0"/>
          <c:extLst>
            <c:ext xmlns:c16="http://schemas.microsoft.com/office/drawing/2014/chart" uri="{C3380CC4-5D6E-409C-BE32-E72D297353CC}">
              <c16:uniqueId val="{00000001-579E-4AD7-BC98-509008BA1DCD}"/>
            </c:ext>
          </c:extLst>
        </c:ser>
        <c:ser>
          <c:idx val="2"/>
          <c:order val="2"/>
          <c:tx>
            <c:strRef>
              <c:f>Sheet1!$A$4</c:f>
              <c:strCache>
                <c:ptCount val="1"/>
                <c:pt idx="0">
                  <c:v>Polen</c:v>
                </c:pt>
              </c:strCache>
            </c:strRef>
          </c:tx>
          <c:spPr>
            <a:ln w="28575" cap="rnd">
              <a:solidFill>
                <a:srgbClr val="D47800"/>
              </a:solidFill>
              <a:round/>
            </a:ln>
            <a:effectLst/>
          </c:spPr>
          <c:marker>
            <c:symbol val="none"/>
          </c:marker>
          <c:cat>
            <c:numRef>
              <c:f>Sheet1!$B$1:$AR$1</c:f>
              <c:numCache>
                <c:formatCode>General</c:formatCode>
                <c:ptCount val="43"/>
                <c:pt idx="0">
                  <c:v>1970</c:v>
                </c:pt>
                <c:pt idx="5">
                  <c:v>1975</c:v>
                </c:pt>
                <c:pt idx="10">
                  <c:v>1980</c:v>
                </c:pt>
                <c:pt idx="15">
                  <c:v>1985</c:v>
                </c:pt>
                <c:pt idx="20">
                  <c:v>1990</c:v>
                </c:pt>
                <c:pt idx="25">
                  <c:v>1995</c:v>
                </c:pt>
                <c:pt idx="30">
                  <c:v>2000</c:v>
                </c:pt>
                <c:pt idx="35">
                  <c:v>2005</c:v>
                </c:pt>
                <c:pt idx="40">
                  <c:v>2010</c:v>
                </c:pt>
              </c:numCache>
            </c:numRef>
          </c:cat>
          <c:val>
            <c:numRef>
              <c:f>Sheet1!$B$4:$AR$4</c:f>
              <c:numCache>
                <c:formatCode>General</c:formatCode>
                <c:ptCount val="43"/>
                <c:pt idx="0">
                  <c:v>66.62</c:v>
                </c:pt>
                <c:pt idx="1">
                  <c:v>66.239999999999995</c:v>
                </c:pt>
                <c:pt idx="2">
                  <c:v>67.39</c:v>
                </c:pt>
                <c:pt idx="3">
                  <c:v>67.25</c:v>
                </c:pt>
                <c:pt idx="4">
                  <c:v>68.069999999999993</c:v>
                </c:pt>
                <c:pt idx="5">
                  <c:v>67.33</c:v>
                </c:pt>
                <c:pt idx="6">
                  <c:v>67.05</c:v>
                </c:pt>
                <c:pt idx="7">
                  <c:v>66.72</c:v>
                </c:pt>
                <c:pt idx="8">
                  <c:v>66.569999999999993</c:v>
                </c:pt>
                <c:pt idx="9">
                  <c:v>67.02</c:v>
                </c:pt>
                <c:pt idx="10">
                  <c:v>66.13</c:v>
                </c:pt>
                <c:pt idx="11">
                  <c:v>67.19</c:v>
                </c:pt>
                <c:pt idx="12">
                  <c:v>67.37</c:v>
                </c:pt>
                <c:pt idx="13">
                  <c:v>67.13</c:v>
                </c:pt>
                <c:pt idx="14">
                  <c:v>66.849999999999994</c:v>
                </c:pt>
                <c:pt idx="15">
                  <c:v>66.510000000000005</c:v>
                </c:pt>
                <c:pt idx="16">
                  <c:v>66.75</c:v>
                </c:pt>
                <c:pt idx="17">
                  <c:v>66.81</c:v>
                </c:pt>
                <c:pt idx="18">
                  <c:v>67.14</c:v>
                </c:pt>
                <c:pt idx="19">
                  <c:v>66.790000000000006</c:v>
                </c:pt>
                <c:pt idx="20">
                  <c:v>66.569999999999993</c:v>
                </c:pt>
                <c:pt idx="21">
                  <c:v>66.17</c:v>
                </c:pt>
                <c:pt idx="22">
                  <c:v>66.739999999999995</c:v>
                </c:pt>
                <c:pt idx="23">
                  <c:v>67.400000000000006</c:v>
                </c:pt>
                <c:pt idx="24">
                  <c:v>67.53</c:v>
                </c:pt>
                <c:pt idx="25">
                  <c:v>67.680000000000007</c:v>
                </c:pt>
                <c:pt idx="26">
                  <c:v>68.180000000000007</c:v>
                </c:pt>
                <c:pt idx="27">
                  <c:v>68.510000000000005</c:v>
                </c:pt>
                <c:pt idx="28">
                  <c:v>68.91</c:v>
                </c:pt>
                <c:pt idx="29">
                  <c:v>68.87</c:v>
                </c:pt>
                <c:pt idx="30">
                  <c:v>69.599999999999994</c:v>
                </c:pt>
                <c:pt idx="31">
                  <c:v>70.05</c:v>
                </c:pt>
                <c:pt idx="32">
                  <c:v>70.38</c:v>
                </c:pt>
                <c:pt idx="33">
                  <c:v>70.53</c:v>
                </c:pt>
                <c:pt idx="34">
                  <c:v>70.67</c:v>
                </c:pt>
                <c:pt idx="35">
                  <c:v>70.81</c:v>
                </c:pt>
                <c:pt idx="36">
                  <c:v>71</c:v>
                </c:pt>
                <c:pt idx="37">
                  <c:v>71.040000000000006</c:v>
                </c:pt>
                <c:pt idx="38">
                  <c:v>71.34</c:v>
                </c:pt>
                <c:pt idx="39">
                  <c:v>71.599999999999994</c:v>
                </c:pt>
                <c:pt idx="40">
                  <c:v>72.3</c:v>
                </c:pt>
                <c:pt idx="41">
                  <c:v>72.67</c:v>
                </c:pt>
              </c:numCache>
            </c:numRef>
          </c:val>
          <c:smooth val="0"/>
          <c:extLst>
            <c:ext xmlns:c16="http://schemas.microsoft.com/office/drawing/2014/chart" uri="{C3380CC4-5D6E-409C-BE32-E72D297353CC}">
              <c16:uniqueId val="{00000002-579E-4AD7-BC98-509008BA1DCD}"/>
            </c:ext>
          </c:extLst>
        </c:ser>
        <c:ser>
          <c:idx val="3"/>
          <c:order val="3"/>
          <c:tx>
            <c:strRef>
              <c:f>Sheet1!$A$5</c:f>
              <c:strCache>
                <c:ptCount val="1"/>
                <c:pt idx="0">
                  <c:v>Ungern</c:v>
                </c:pt>
              </c:strCache>
            </c:strRef>
          </c:tx>
          <c:spPr>
            <a:ln w="28575" cap="rnd">
              <a:solidFill>
                <a:srgbClr val="817D0F"/>
              </a:solidFill>
              <a:round/>
            </a:ln>
            <a:effectLst/>
          </c:spPr>
          <c:marker>
            <c:symbol val="none"/>
          </c:marker>
          <c:cat>
            <c:numRef>
              <c:f>Sheet1!$B$1:$AR$1</c:f>
              <c:numCache>
                <c:formatCode>General</c:formatCode>
                <c:ptCount val="43"/>
                <c:pt idx="0">
                  <c:v>1970</c:v>
                </c:pt>
                <c:pt idx="5">
                  <c:v>1975</c:v>
                </c:pt>
                <c:pt idx="10">
                  <c:v>1980</c:v>
                </c:pt>
                <c:pt idx="15">
                  <c:v>1985</c:v>
                </c:pt>
                <c:pt idx="20">
                  <c:v>1990</c:v>
                </c:pt>
                <c:pt idx="25">
                  <c:v>1995</c:v>
                </c:pt>
                <c:pt idx="30">
                  <c:v>2000</c:v>
                </c:pt>
                <c:pt idx="35">
                  <c:v>2005</c:v>
                </c:pt>
                <c:pt idx="40">
                  <c:v>2010</c:v>
                </c:pt>
              </c:numCache>
            </c:numRef>
          </c:cat>
          <c:val>
            <c:numRef>
              <c:f>Sheet1!$B$5:$AR$5</c:f>
              <c:numCache>
                <c:formatCode>General</c:formatCode>
                <c:ptCount val="43"/>
                <c:pt idx="0">
                  <c:v>66.39</c:v>
                </c:pt>
                <c:pt idx="1">
                  <c:v>66.180000000000007</c:v>
                </c:pt>
                <c:pt idx="2">
                  <c:v>66.92</c:v>
                </c:pt>
                <c:pt idx="3">
                  <c:v>66.67</c:v>
                </c:pt>
                <c:pt idx="4">
                  <c:v>66.599999999999994</c:v>
                </c:pt>
                <c:pt idx="5">
                  <c:v>66.42</c:v>
                </c:pt>
                <c:pt idx="6">
                  <c:v>66.680000000000007</c:v>
                </c:pt>
                <c:pt idx="7">
                  <c:v>66.739999999999995</c:v>
                </c:pt>
                <c:pt idx="8">
                  <c:v>66.09</c:v>
                </c:pt>
                <c:pt idx="9">
                  <c:v>66.17</c:v>
                </c:pt>
                <c:pt idx="10">
                  <c:v>65.52</c:v>
                </c:pt>
                <c:pt idx="11">
                  <c:v>65.540000000000006</c:v>
                </c:pt>
                <c:pt idx="12">
                  <c:v>65.66</c:v>
                </c:pt>
                <c:pt idx="13">
                  <c:v>65.099999999999994</c:v>
                </c:pt>
                <c:pt idx="14">
                  <c:v>65.099999999999994</c:v>
                </c:pt>
                <c:pt idx="15">
                  <c:v>65.180000000000007</c:v>
                </c:pt>
                <c:pt idx="16">
                  <c:v>65.37</c:v>
                </c:pt>
                <c:pt idx="17">
                  <c:v>65.75</c:v>
                </c:pt>
                <c:pt idx="18">
                  <c:v>66.2</c:v>
                </c:pt>
                <c:pt idx="19">
                  <c:v>65.5</c:v>
                </c:pt>
                <c:pt idx="20">
                  <c:v>65.19</c:v>
                </c:pt>
                <c:pt idx="21">
                  <c:v>65.11</c:v>
                </c:pt>
                <c:pt idx="22">
                  <c:v>64.58</c:v>
                </c:pt>
                <c:pt idx="23">
                  <c:v>64.52</c:v>
                </c:pt>
                <c:pt idx="24">
                  <c:v>64.88</c:v>
                </c:pt>
                <c:pt idx="25">
                  <c:v>65.290000000000006</c:v>
                </c:pt>
                <c:pt idx="26">
                  <c:v>66.099999999999994</c:v>
                </c:pt>
                <c:pt idx="27">
                  <c:v>66.41</c:v>
                </c:pt>
                <c:pt idx="28">
                  <c:v>66.45</c:v>
                </c:pt>
                <c:pt idx="29">
                  <c:v>66.72</c:v>
                </c:pt>
                <c:pt idx="30">
                  <c:v>67.61</c:v>
                </c:pt>
                <c:pt idx="31">
                  <c:v>68.319999999999993</c:v>
                </c:pt>
                <c:pt idx="32">
                  <c:v>68.39</c:v>
                </c:pt>
                <c:pt idx="33">
                  <c:v>68.39</c:v>
                </c:pt>
                <c:pt idx="34">
                  <c:v>68.77</c:v>
                </c:pt>
                <c:pt idx="35">
                  <c:v>68.75</c:v>
                </c:pt>
                <c:pt idx="36">
                  <c:v>69.25</c:v>
                </c:pt>
                <c:pt idx="37">
                  <c:v>69.41</c:v>
                </c:pt>
                <c:pt idx="38">
                  <c:v>70.02</c:v>
                </c:pt>
                <c:pt idx="39">
                  <c:v>70.290000000000006</c:v>
                </c:pt>
                <c:pt idx="40">
                  <c:v>70.77</c:v>
                </c:pt>
                <c:pt idx="41">
                  <c:v>71.28</c:v>
                </c:pt>
                <c:pt idx="42">
                  <c:v>71.650000000000006</c:v>
                </c:pt>
              </c:numCache>
            </c:numRef>
          </c:val>
          <c:smooth val="0"/>
          <c:extLst>
            <c:ext xmlns:c16="http://schemas.microsoft.com/office/drawing/2014/chart" uri="{C3380CC4-5D6E-409C-BE32-E72D297353CC}">
              <c16:uniqueId val="{00000003-579E-4AD7-BC98-509008BA1DCD}"/>
            </c:ext>
          </c:extLst>
        </c:ser>
        <c:ser>
          <c:idx val="4"/>
          <c:order val="4"/>
          <c:tx>
            <c:strRef>
              <c:f>Sheet1!$A$6</c:f>
              <c:strCache>
                <c:ptCount val="1"/>
                <c:pt idx="0">
                  <c:v>Lithauen</c:v>
                </c:pt>
              </c:strCache>
            </c:strRef>
          </c:tx>
          <c:spPr>
            <a:ln w="28575" cap="rnd">
              <a:solidFill>
                <a:srgbClr val="FB575C"/>
              </a:solidFill>
              <a:round/>
            </a:ln>
            <a:effectLst/>
          </c:spPr>
          <c:marker>
            <c:symbol val="none"/>
          </c:marker>
          <c:cat>
            <c:numRef>
              <c:f>Sheet1!$B$1:$AR$1</c:f>
              <c:numCache>
                <c:formatCode>General</c:formatCode>
                <c:ptCount val="43"/>
                <c:pt idx="0">
                  <c:v>1970</c:v>
                </c:pt>
                <c:pt idx="5">
                  <c:v>1975</c:v>
                </c:pt>
                <c:pt idx="10">
                  <c:v>1980</c:v>
                </c:pt>
                <c:pt idx="15">
                  <c:v>1985</c:v>
                </c:pt>
                <c:pt idx="20">
                  <c:v>1990</c:v>
                </c:pt>
                <c:pt idx="25">
                  <c:v>1995</c:v>
                </c:pt>
                <c:pt idx="30">
                  <c:v>2000</c:v>
                </c:pt>
                <c:pt idx="35">
                  <c:v>2005</c:v>
                </c:pt>
                <c:pt idx="40">
                  <c:v>2010</c:v>
                </c:pt>
              </c:numCache>
            </c:numRef>
          </c:cat>
          <c:val>
            <c:numRef>
              <c:f>Sheet1!$B$6:$AR$6</c:f>
              <c:numCache>
                <c:formatCode>General</c:formatCode>
                <c:ptCount val="43"/>
                <c:pt idx="0">
                  <c:v>65.400000000000006</c:v>
                </c:pt>
                <c:pt idx="1">
                  <c:v>65.2</c:v>
                </c:pt>
                <c:pt idx="2">
                  <c:v>65.099999999999994</c:v>
                </c:pt>
                <c:pt idx="3">
                  <c:v>65.3</c:v>
                </c:pt>
                <c:pt idx="4">
                  <c:v>64.900000000000006</c:v>
                </c:pt>
                <c:pt idx="5">
                  <c:v>63.9</c:v>
                </c:pt>
                <c:pt idx="6">
                  <c:v>63.6</c:v>
                </c:pt>
                <c:pt idx="7">
                  <c:v>64.2</c:v>
                </c:pt>
                <c:pt idx="8">
                  <c:v>64</c:v>
                </c:pt>
                <c:pt idx="9">
                  <c:v>63.5</c:v>
                </c:pt>
                <c:pt idx="10">
                  <c:v>63.76</c:v>
                </c:pt>
                <c:pt idx="11">
                  <c:v>63.42</c:v>
                </c:pt>
                <c:pt idx="12">
                  <c:v>64.28</c:v>
                </c:pt>
                <c:pt idx="13">
                  <c:v>63.92</c:v>
                </c:pt>
                <c:pt idx="14">
                  <c:v>64.09</c:v>
                </c:pt>
                <c:pt idx="15">
                  <c:v>64.75</c:v>
                </c:pt>
                <c:pt idx="16">
                  <c:v>66.31</c:v>
                </c:pt>
                <c:pt idx="17">
                  <c:v>66.42</c:v>
                </c:pt>
                <c:pt idx="18">
                  <c:v>66.290000000000006</c:v>
                </c:pt>
                <c:pt idx="19">
                  <c:v>65.41</c:v>
                </c:pt>
                <c:pt idx="20">
                  <c:v>64.260000000000005</c:v>
                </c:pt>
                <c:pt idx="21">
                  <c:v>63.66</c:v>
                </c:pt>
                <c:pt idx="22">
                  <c:v>62.74</c:v>
                </c:pt>
                <c:pt idx="23">
                  <c:v>60.52</c:v>
                </c:pt>
                <c:pt idx="24">
                  <c:v>59.22</c:v>
                </c:pt>
                <c:pt idx="25">
                  <c:v>60.21</c:v>
                </c:pt>
                <c:pt idx="26">
                  <c:v>63.01</c:v>
                </c:pt>
                <c:pt idx="27">
                  <c:v>63.91</c:v>
                </c:pt>
                <c:pt idx="28">
                  <c:v>63.54</c:v>
                </c:pt>
                <c:pt idx="29">
                  <c:v>64.53</c:v>
                </c:pt>
                <c:pt idx="30">
                  <c:v>64.91</c:v>
                </c:pt>
                <c:pt idx="31">
                  <c:v>64.48</c:v>
                </c:pt>
                <c:pt idx="32">
                  <c:v>64.760000000000005</c:v>
                </c:pt>
                <c:pt idx="33">
                  <c:v>65.73</c:v>
                </c:pt>
                <c:pt idx="34">
                  <c:v>66</c:v>
                </c:pt>
                <c:pt idx="35">
                  <c:v>65.44</c:v>
                </c:pt>
                <c:pt idx="36">
                  <c:v>65.42</c:v>
                </c:pt>
                <c:pt idx="37">
                  <c:v>65.78</c:v>
                </c:pt>
                <c:pt idx="38">
                  <c:v>67.010000000000005</c:v>
                </c:pt>
                <c:pt idx="39">
                  <c:v>68.14</c:v>
                </c:pt>
                <c:pt idx="40">
                  <c:v>68.64</c:v>
                </c:pt>
                <c:pt idx="41">
                  <c:v>68.64</c:v>
                </c:pt>
                <c:pt idx="42">
                  <c:v>68.92</c:v>
                </c:pt>
              </c:numCache>
            </c:numRef>
          </c:val>
          <c:smooth val="0"/>
          <c:extLst>
            <c:ext xmlns:c16="http://schemas.microsoft.com/office/drawing/2014/chart" uri="{C3380CC4-5D6E-409C-BE32-E72D297353CC}">
              <c16:uniqueId val="{00000004-579E-4AD7-BC98-509008BA1DCD}"/>
            </c:ext>
          </c:extLst>
        </c:ser>
        <c:ser>
          <c:idx val="5"/>
          <c:order val="5"/>
          <c:tx>
            <c:strRef>
              <c:f>Sheet1!$A$7</c:f>
              <c:strCache>
                <c:ptCount val="1"/>
                <c:pt idx="0">
                  <c:v>Ryssland</c:v>
                </c:pt>
              </c:strCache>
            </c:strRef>
          </c:tx>
          <c:spPr>
            <a:ln w="28575" cap="rnd">
              <a:solidFill>
                <a:srgbClr val="9D1E52"/>
              </a:solidFill>
              <a:round/>
            </a:ln>
            <a:effectLst/>
          </c:spPr>
          <c:marker>
            <c:symbol val="none"/>
          </c:marker>
          <c:cat>
            <c:numRef>
              <c:f>Sheet1!$B$1:$AR$1</c:f>
              <c:numCache>
                <c:formatCode>General</c:formatCode>
                <c:ptCount val="43"/>
                <c:pt idx="0">
                  <c:v>1970</c:v>
                </c:pt>
                <c:pt idx="5">
                  <c:v>1975</c:v>
                </c:pt>
                <c:pt idx="10">
                  <c:v>1980</c:v>
                </c:pt>
                <c:pt idx="15">
                  <c:v>1985</c:v>
                </c:pt>
                <c:pt idx="20">
                  <c:v>1990</c:v>
                </c:pt>
                <c:pt idx="25">
                  <c:v>1995</c:v>
                </c:pt>
                <c:pt idx="30">
                  <c:v>2000</c:v>
                </c:pt>
                <c:pt idx="35">
                  <c:v>2005</c:v>
                </c:pt>
                <c:pt idx="40">
                  <c:v>2010</c:v>
                </c:pt>
              </c:numCache>
            </c:numRef>
          </c:cat>
          <c:val>
            <c:numRef>
              <c:f>Sheet1!$B$7:$AR$7</c:f>
              <c:numCache>
                <c:formatCode>General</c:formatCode>
                <c:ptCount val="43"/>
                <c:pt idx="0">
                  <c:v>63</c:v>
                </c:pt>
                <c:pt idx="1">
                  <c:v>63.3</c:v>
                </c:pt>
                <c:pt idx="2">
                  <c:v>63.3</c:v>
                </c:pt>
                <c:pt idx="3">
                  <c:v>63.3</c:v>
                </c:pt>
                <c:pt idx="4">
                  <c:v>63.1</c:v>
                </c:pt>
                <c:pt idx="5">
                  <c:v>62.5</c:v>
                </c:pt>
                <c:pt idx="6">
                  <c:v>62.2</c:v>
                </c:pt>
                <c:pt idx="7">
                  <c:v>61.9</c:v>
                </c:pt>
                <c:pt idx="8">
                  <c:v>61.9</c:v>
                </c:pt>
                <c:pt idx="9">
                  <c:v>61.4</c:v>
                </c:pt>
                <c:pt idx="10">
                  <c:v>61.44</c:v>
                </c:pt>
                <c:pt idx="11">
                  <c:v>61.69</c:v>
                </c:pt>
                <c:pt idx="12">
                  <c:v>62.36</c:v>
                </c:pt>
                <c:pt idx="13">
                  <c:v>62.26</c:v>
                </c:pt>
                <c:pt idx="14">
                  <c:v>61.72</c:v>
                </c:pt>
                <c:pt idx="15">
                  <c:v>62.75</c:v>
                </c:pt>
                <c:pt idx="16">
                  <c:v>64.88</c:v>
                </c:pt>
                <c:pt idx="17">
                  <c:v>64.930000000000007</c:v>
                </c:pt>
                <c:pt idx="18">
                  <c:v>64.66</c:v>
                </c:pt>
                <c:pt idx="19">
                  <c:v>64.23</c:v>
                </c:pt>
                <c:pt idx="20">
                  <c:v>63.79</c:v>
                </c:pt>
                <c:pt idx="21">
                  <c:v>63.44</c:v>
                </c:pt>
                <c:pt idx="22">
                  <c:v>62.02</c:v>
                </c:pt>
                <c:pt idx="23">
                  <c:v>58.91</c:v>
                </c:pt>
                <c:pt idx="24">
                  <c:v>57.62</c:v>
                </c:pt>
                <c:pt idx="25">
                  <c:v>58.3</c:v>
                </c:pt>
                <c:pt idx="26">
                  <c:v>59.77</c:v>
                </c:pt>
                <c:pt idx="27">
                  <c:v>61.02</c:v>
                </c:pt>
                <c:pt idx="28">
                  <c:v>61.39</c:v>
                </c:pt>
                <c:pt idx="29">
                  <c:v>59.98</c:v>
                </c:pt>
                <c:pt idx="30">
                  <c:v>59.15</c:v>
                </c:pt>
                <c:pt idx="31">
                  <c:v>59.08</c:v>
                </c:pt>
                <c:pt idx="32">
                  <c:v>58.88</c:v>
                </c:pt>
                <c:pt idx="33">
                  <c:v>58.68</c:v>
                </c:pt>
                <c:pt idx="34">
                  <c:v>59.08</c:v>
                </c:pt>
                <c:pt idx="35">
                  <c:v>58.98</c:v>
                </c:pt>
                <c:pt idx="36">
                  <c:v>60.47</c:v>
                </c:pt>
                <c:pt idx="37">
                  <c:v>61.5</c:v>
                </c:pt>
                <c:pt idx="38">
                  <c:v>61.91</c:v>
                </c:pt>
                <c:pt idx="39">
                  <c:v>62.82</c:v>
                </c:pt>
                <c:pt idx="40">
                  <c:v>63.14</c:v>
                </c:pt>
              </c:numCache>
            </c:numRef>
          </c:val>
          <c:smooth val="0"/>
          <c:extLst>
            <c:ext xmlns:c16="http://schemas.microsoft.com/office/drawing/2014/chart" uri="{C3380CC4-5D6E-409C-BE32-E72D297353CC}">
              <c16:uniqueId val="{00000005-579E-4AD7-BC98-509008BA1DCD}"/>
            </c:ext>
          </c:extLst>
        </c:ser>
        <c:dLbls>
          <c:showLegendKey val="0"/>
          <c:showVal val="0"/>
          <c:showCatName val="0"/>
          <c:showSerName val="0"/>
          <c:showPercent val="0"/>
          <c:showBubbleSize val="0"/>
        </c:dLbls>
        <c:smooth val="0"/>
        <c:axId val="101040128"/>
        <c:axId val="101041664"/>
      </c:lineChart>
      <c:catAx>
        <c:axId val="101040128"/>
        <c:scaling>
          <c:orientation val="minMax"/>
        </c:scaling>
        <c:delete val="0"/>
        <c:axPos val="b"/>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crossAx val="101041664"/>
        <c:crossesAt val="40"/>
        <c:auto val="1"/>
        <c:lblAlgn val="ctr"/>
        <c:lblOffset val="100"/>
        <c:tickMarkSkip val="5"/>
        <c:noMultiLvlLbl val="0"/>
      </c:catAx>
      <c:valAx>
        <c:axId val="101041664"/>
        <c:scaling>
          <c:orientation val="minMax"/>
          <c:max val="82"/>
          <c:min val="50"/>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sv-SE"/>
          </a:p>
        </c:txPr>
        <c:crossAx val="101040128"/>
        <c:crossesAt val="1"/>
        <c:crossBetween val="midCat"/>
        <c:minorUnit val="4"/>
      </c:valAx>
      <c:spPr>
        <a:noFill/>
        <a:ln>
          <a:noFill/>
        </a:ln>
        <a:effectLst/>
      </c:spPr>
    </c:plotArea>
    <c:legend>
      <c:legendPos val="r"/>
      <c:layout>
        <c:manualLayout>
          <c:xMode val="edge"/>
          <c:yMode val="edge"/>
          <c:x val="0.85338039752309736"/>
          <c:y val="9.6463067031335559E-2"/>
          <c:w val="0.1314432100451188"/>
          <c:h val="0.3278326979321118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32108486439195E-2"/>
          <c:y val="8.1628502073983963E-2"/>
          <c:w val="0.89730854476523769"/>
          <c:h val="0.76452232614973226"/>
        </c:manualLayout>
      </c:layout>
      <c:barChart>
        <c:barDir val="col"/>
        <c:grouping val="clustered"/>
        <c:varyColors val="0"/>
        <c:ser>
          <c:idx val="0"/>
          <c:order val="0"/>
          <c:tx>
            <c:strRef>
              <c:f>ReportStatusOstEttMatvardeHLVJa!$I$12</c:f>
              <c:strCache>
                <c:ptCount val="1"/>
                <c:pt idx="0">
                  <c:v>Kvinna</c:v>
                </c:pt>
              </c:strCache>
            </c:strRef>
          </c:tx>
          <c:spPr>
            <a:solidFill>
              <a:srgbClr val="4D648A"/>
            </a:solidFill>
            <a:ln>
              <a:solidFill>
                <a:sysClr val="windowText" lastClr="000000"/>
              </a:solidFill>
            </a:ln>
            <a:effectLst/>
          </c:spPr>
          <c:invertIfNegative val="0"/>
          <c:cat>
            <c:numRef>
              <c:f>ReportStatusOstEttMatvardeHLVJa!$J$11:$T$11</c:f>
              <c:numCache>
                <c:formatCode>General</c:formatCode>
                <c:ptCount val="11"/>
                <c:pt idx="0">
                  <c:v>2006</c:v>
                </c:pt>
                <c:pt idx="1">
                  <c:v>2008</c:v>
                </c:pt>
                <c:pt idx="2">
                  <c:v>2009</c:v>
                </c:pt>
                <c:pt idx="3">
                  <c:v>2011</c:v>
                </c:pt>
                <c:pt idx="4">
                  <c:v>2013</c:v>
                </c:pt>
                <c:pt idx="5">
                  <c:v>2014</c:v>
                </c:pt>
                <c:pt idx="6">
                  <c:v>2016</c:v>
                </c:pt>
                <c:pt idx="7">
                  <c:v>2018</c:v>
                </c:pt>
                <c:pt idx="8">
                  <c:v>2020</c:v>
                </c:pt>
                <c:pt idx="9">
                  <c:v>2021</c:v>
                </c:pt>
                <c:pt idx="10">
                  <c:v>2022</c:v>
                </c:pt>
              </c:numCache>
            </c:numRef>
          </c:cat>
          <c:val>
            <c:numRef>
              <c:f>ReportStatusOstEttMatvardeHLVJa!$J$12:$T$12</c:f>
              <c:numCache>
                <c:formatCode>0%</c:formatCode>
                <c:ptCount val="11"/>
                <c:pt idx="0">
                  <c:v>0.651577503429</c:v>
                </c:pt>
                <c:pt idx="1">
                  <c:v>0.68819308545299995</c:v>
                </c:pt>
                <c:pt idx="2">
                  <c:v>0.69033130493499995</c:v>
                </c:pt>
                <c:pt idx="3">
                  <c:v>0.69076005961200004</c:v>
                </c:pt>
                <c:pt idx="4">
                  <c:v>0.68602825745600005</c:v>
                </c:pt>
                <c:pt idx="5">
                  <c:v>0.71405877680600005</c:v>
                </c:pt>
                <c:pt idx="6">
                  <c:v>0.70510708401900002</c:v>
                </c:pt>
                <c:pt idx="7">
                  <c:v>0.68243539202799997</c:v>
                </c:pt>
                <c:pt idx="8">
                  <c:v>0.69110415735300001</c:v>
                </c:pt>
                <c:pt idx="9">
                  <c:v>0.70987911629800005</c:v>
                </c:pt>
                <c:pt idx="10">
                  <c:v>0.66945218198699996</c:v>
                </c:pt>
              </c:numCache>
            </c:numRef>
          </c:val>
          <c:extLst>
            <c:ext xmlns:c16="http://schemas.microsoft.com/office/drawing/2014/chart" uri="{C3380CC4-5D6E-409C-BE32-E72D297353CC}">
              <c16:uniqueId val="{00000000-DBD6-4B1A-9A6A-CC07CEAE9C1D}"/>
            </c:ext>
          </c:extLst>
        </c:ser>
        <c:ser>
          <c:idx val="1"/>
          <c:order val="1"/>
          <c:tx>
            <c:strRef>
              <c:f>ReportStatusOstEttMatvardeHLVJa!$I$13</c:f>
              <c:strCache>
                <c:ptCount val="1"/>
                <c:pt idx="0">
                  <c:v>Man</c:v>
                </c:pt>
              </c:strCache>
            </c:strRef>
          </c:tx>
          <c:spPr>
            <a:solidFill>
              <a:schemeClr val="accent2"/>
            </a:solidFill>
            <a:ln>
              <a:solidFill>
                <a:sysClr val="windowText" lastClr="000000"/>
              </a:solidFill>
            </a:ln>
            <a:effectLst/>
          </c:spPr>
          <c:invertIfNegative val="0"/>
          <c:dPt>
            <c:idx val="1"/>
            <c:invertIfNegative val="0"/>
            <c:bubble3D val="0"/>
            <c:spPr>
              <a:solidFill>
                <a:srgbClr val="9FC7CB"/>
              </a:solidFill>
              <a:ln>
                <a:solidFill>
                  <a:sysClr val="windowText" lastClr="000000"/>
                </a:solidFill>
              </a:ln>
              <a:effectLst/>
            </c:spPr>
            <c:extLst>
              <c:ext xmlns:c16="http://schemas.microsoft.com/office/drawing/2014/chart" uri="{C3380CC4-5D6E-409C-BE32-E72D297353CC}">
                <c16:uniqueId val="{00000000-6936-4639-8036-D5F24B2EEA76}"/>
              </c:ext>
            </c:extLst>
          </c:dPt>
          <c:cat>
            <c:numRef>
              <c:f>ReportStatusOstEttMatvardeHLVJa!$J$11:$T$11</c:f>
              <c:numCache>
                <c:formatCode>General</c:formatCode>
                <c:ptCount val="11"/>
                <c:pt idx="0">
                  <c:v>2006</c:v>
                </c:pt>
                <c:pt idx="1">
                  <c:v>2008</c:v>
                </c:pt>
                <c:pt idx="2">
                  <c:v>2009</c:v>
                </c:pt>
                <c:pt idx="3">
                  <c:v>2011</c:v>
                </c:pt>
                <c:pt idx="4">
                  <c:v>2013</c:v>
                </c:pt>
                <c:pt idx="5">
                  <c:v>2014</c:v>
                </c:pt>
                <c:pt idx="6">
                  <c:v>2016</c:v>
                </c:pt>
                <c:pt idx="7">
                  <c:v>2018</c:v>
                </c:pt>
                <c:pt idx="8">
                  <c:v>2020</c:v>
                </c:pt>
                <c:pt idx="9">
                  <c:v>2021</c:v>
                </c:pt>
                <c:pt idx="10">
                  <c:v>2022</c:v>
                </c:pt>
              </c:numCache>
            </c:numRef>
          </c:cat>
          <c:val>
            <c:numRef>
              <c:f>ReportStatusOstEttMatvardeHLVJa!$J$13:$T$13</c:f>
              <c:numCache>
                <c:formatCode>0%</c:formatCode>
                <c:ptCount val="11"/>
                <c:pt idx="0">
                  <c:v>0.71704180064300005</c:v>
                </c:pt>
                <c:pt idx="1">
                  <c:v>0.734485467399</c:v>
                </c:pt>
                <c:pt idx="2">
                  <c:v>0.71071428571399997</c:v>
                </c:pt>
                <c:pt idx="3">
                  <c:v>0.727118644067</c:v>
                </c:pt>
                <c:pt idx="4">
                  <c:v>0.72923875432499996</c:v>
                </c:pt>
                <c:pt idx="5">
                  <c:v>0.73296500920800001</c:v>
                </c:pt>
                <c:pt idx="6">
                  <c:v>0.71516754849999997</c:v>
                </c:pt>
                <c:pt idx="7">
                  <c:v>0.72872872872799999</c:v>
                </c:pt>
                <c:pt idx="8">
                  <c:v>0.74584323040300005</c:v>
                </c:pt>
                <c:pt idx="9">
                  <c:v>0.74438604873299996</c:v>
                </c:pt>
                <c:pt idx="10">
                  <c:v>0.697624190064</c:v>
                </c:pt>
              </c:numCache>
            </c:numRef>
          </c:val>
          <c:extLst>
            <c:ext xmlns:c16="http://schemas.microsoft.com/office/drawing/2014/chart" uri="{C3380CC4-5D6E-409C-BE32-E72D297353CC}">
              <c16:uniqueId val="{00000001-DBD6-4B1A-9A6A-CC07CEAE9C1D}"/>
            </c:ext>
          </c:extLst>
        </c:ser>
        <c:dLbls>
          <c:showLegendKey val="0"/>
          <c:showVal val="0"/>
          <c:showCatName val="0"/>
          <c:showSerName val="0"/>
          <c:showPercent val="0"/>
          <c:showBubbleSize val="0"/>
        </c:dLbls>
        <c:gapWidth val="219"/>
        <c:axId val="473750448"/>
        <c:axId val="473751432"/>
      </c:barChart>
      <c:catAx>
        <c:axId val="4737504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sv-SE"/>
          </a:p>
        </c:txPr>
        <c:crossAx val="473751432"/>
        <c:crosses val="autoZero"/>
        <c:auto val="1"/>
        <c:lblAlgn val="ctr"/>
        <c:lblOffset val="100"/>
        <c:noMultiLvlLbl val="0"/>
      </c:catAx>
      <c:valAx>
        <c:axId val="473751432"/>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sv-SE"/>
          </a:p>
        </c:txPr>
        <c:crossAx val="473750448"/>
        <c:crosses val="autoZero"/>
        <c:crossBetween val="between"/>
        <c:majorUnit val="0.1"/>
      </c:valAx>
      <c:spPr>
        <a:noFill/>
        <a:ln>
          <a:noFill/>
        </a:ln>
        <a:effectLst/>
      </c:spPr>
    </c:plotArea>
    <c:legend>
      <c:legendPos val="b"/>
      <c:layout>
        <c:manualLayout>
          <c:xMode val="edge"/>
          <c:yMode val="edge"/>
          <c:x val="9.0975648877223661E-2"/>
          <c:y val="1.2335410057041408E-2"/>
          <c:w val="0.18101166520851561"/>
          <c:h val="5.707318944213393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sv-SE"/>
        </a:p>
      </c:txPr>
    </c:legend>
    <c:plotVisOnly val="1"/>
    <c:dispBlanksAs val="gap"/>
    <c:showDLblsOverMax val="0"/>
  </c:chart>
  <c:spPr>
    <a:solidFill>
      <a:schemeClr val="bg1"/>
    </a:solidFill>
    <a:ln w="9525" cap="flat" cmpd="sng" algn="ctr">
      <a:noFill/>
      <a:round/>
    </a:ln>
    <a:effectLst/>
  </c:spPr>
  <c:txPr>
    <a:bodyPr/>
    <a:lstStyle/>
    <a:p>
      <a:pPr>
        <a:defRPr/>
      </a:pPr>
      <a:endParaRPr lang="sv-S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rgbClr val="4D648A"/>
              </a:solidFill>
              <a:ln>
                <a:solidFill>
                  <a:schemeClr val="tx1"/>
                </a:solidFill>
              </a:ln>
              <a:effectLst/>
            </c:spPr>
            <c:extLst>
              <c:ext xmlns:c16="http://schemas.microsoft.com/office/drawing/2014/chart" uri="{C3380CC4-5D6E-409C-BE32-E72D297353CC}">
                <c16:uniqueId val="{00000000-E691-4629-9CC2-1A560AB0A31F}"/>
              </c:ext>
            </c:extLst>
          </c:dPt>
          <c:dPt>
            <c:idx val="1"/>
            <c:invertIfNegative val="0"/>
            <c:bubble3D val="0"/>
            <c:spPr>
              <a:solidFill>
                <a:srgbClr val="4D648A"/>
              </a:solidFill>
              <a:ln>
                <a:solidFill>
                  <a:schemeClr val="tx1"/>
                </a:solidFill>
              </a:ln>
              <a:effectLst/>
            </c:spPr>
            <c:extLst>
              <c:ext xmlns:c16="http://schemas.microsoft.com/office/drawing/2014/chart" uri="{C3380CC4-5D6E-409C-BE32-E72D297353CC}">
                <c16:uniqueId val="{00000002-E691-4629-9CC2-1A560AB0A31F}"/>
              </c:ext>
            </c:extLst>
          </c:dPt>
          <c:dPt>
            <c:idx val="2"/>
            <c:invertIfNegative val="0"/>
            <c:bubble3D val="0"/>
            <c:spPr>
              <a:solidFill>
                <a:srgbClr val="4D648A"/>
              </a:solidFill>
              <a:ln>
                <a:solidFill>
                  <a:schemeClr val="tx1"/>
                </a:solidFill>
              </a:ln>
              <a:effectLst/>
            </c:spPr>
            <c:extLst>
              <c:ext xmlns:c16="http://schemas.microsoft.com/office/drawing/2014/chart" uri="{C3380CC4-5D6E-409C-BE32-E72D297353CC}">
                <c16:uniqueId val="{00000008-D25D-4C7F-B7DF-5779F9231AA1}"/>
              </c:ext>
            </c:extLst>
          </c:dPt>
          <c:dPt>
            <c:idx val="3"/>
            <c:invertIfNegative val="0"/>
            <c:bubble3D val="0"/>
            <c:spPr>
              <a:solidFill>
                <a:srgbClr val="9FC7CB"/>
              </a:solidFill>
              <a:ln>
                <a:solidFill>
                  <a:schemeClr val="tx1"/>
                </a:solidFill>
              </a:ln>
              <a:effectLst/>
            </c:spPr>
            <c:extLst>
              <c:ext xmlns:c16="http://schemas.microsoft.com/office/drawing/2014/chart" uri="{C3380CC4-5D6E-409C-BE32-E72D297353CC}">
                <c16:uniqueId val="{00000001-E691-4629-9CC2-1A560AB0A31F}"/>
              </c:ext>
            </c:extLst>
          </c:dPt>
          <c:dPt>
            <c:idx val="4"/>
            <c:invertIfNegative val="0"/>
            <c:bubble3D val="0"/>
            <c:spPr>
              <a:solidFill>
                <a:srgbClr val="9FC7CB"/>
              </a:solidFill>
              <a:ln>
                <a:solidFill>
                  <a:schemeClr val="tx1"/>
                </a:solidFill>
              </a:ln>
              <a:effectLst/>
            </c:spPr>
            <c:extLst>
              <c:ext xmlns:c16="http://schemas.microsoft.com/office/drawing/2014/chart" uri="{C3380CC4-5D6E-409C-BE32-E72D297353CC}">
                <c16:uniqueId val="{00000003-E691-4629-9CC2-1A560AB0A31F}"/>
              </c:ext>
            </c:extLst>
          </c:dPt>
          <c:dPt>
            <c:idx val="5"/>
            <c:invertIfNegative val="0"/>
            <c:bubble3D val="0"/>
            <c:spPr>
              <a:solidFill>
                <a:srgbClr val="9FC7CB"/>
              </a:solidFill>
              <a:ln>
                <a:solidFill>
                  <a:schemeClr val="tx1"/>
                </a:solidFill>
              </a:ln>
              <a:effectLst/>
            </c:spPr>
            <c:extLst>
              <c:ext xmlns:c16="http://schemas.microsoft.com/office/drawing/2014/chart" uri="{C3380CC4-5D6E-409C-BE32-E72D297353CC}">
                <c16:uniqueId val="{00000009-D25D-4C7F-B7DF-5779F9231AA1}"/>
              </c:ext>
            </c:extLst>
          </c:dPt>
          <c:cat>
            <c:multiLvlStrRef>
              <c:f>'Fig1.13'!$E$53:$J$54</c:f>
              <c:multiLvlStrCache>
                <c:ptCount val="6"/>
                <c:lvl>
                  <c:pt idx="0">
                    <c:v>Förgymnasial</c:v>
                  </c:pt>
                  <c:pt idx="1">
                    <c:v>Gymnasial</c:v>
                  </c:pt>
                  <c:pt idx="2">
                    <c:v>Eftergymnasial</c:v>
                  </c:pt>
                  <c:pt idx="3">
                    <c:v>Förgymnasial</c:v>
                  </c:pt>
                  <c:pt idx="4">
                    <c:v>Gymnasial</c:v>
                  </c:pt>
                  <c:pt idx="5">
                    <c:v>Eftergymnasial</c:v>
                  </c:pt>
                </c:lvl>
                <c:lvl>
                  <c:pt idx="0">
                    <c:v>Kvinnor</c:v>
                  </c:pt>
                  <c:pt idx="3">
                    <c:v>Män</c:v>
                  </c:pt>
                </c:lvl>
              </c:multiLvlStrCache>
            </c:multiLvlStrRef>
          </c:cat>
          <c:val>
            <c:numRef>
              <c:f>'Fig1.13'!$E$55:$J$55</c:f>
              <c:numCache>
                <c:formatCode>0.00</c:formatCode>
                <c:ptCount val="6"/>
                <c:pt idx="0">
                  <c:v>52.28</c:v>
                </c:pt>
                <c:pt idx="1">
                  <c:v>55.04</c:v>
                </c:pt>
                <c:pt idx="2">
                  <c:v>57.61</c:v>
                </c:pt>
                <c:pt idx="3">
                  <c:v>49.17</c:v>
                </c:pt>
                <c:pt idx="4">
                  <c:v>51.74</c:v>
                </c:pt>
                <c:pt idx="5">
                  <c:v>54.48</c:v>
                </c:pt>
              </c:numCache>
            </c:numRef>
          </c:val>
          <c:extLst>
            <c:ext xmlns:c16="http://schemas.microsoft.com/office/drawing/2014/chart" uri="{C3380CC4-5D6E-409C-BE32-E72D297353CC}">
              <c16:uniqueId val="{00000000-D069-4982-BF24-642079410A85}"/>
            </c:ext>
          </c:extLst>
        </c:ser>
        <c:dLbls>
          <c:showLegendKey val="0"/>
          <c:showVal val="0"/>
          <c:showCatName val="0"/>
          <c:showSerName val="0"/>
          <c:showPercent val="0"/>
          <c:showBubbleSize val="0"/>
        </c:dLbls>
        <c:gapWidth val="219"/>
        <c:overlap val="-27"/>
        <c:axId val="439612768"/>
        <c:axId val="439611784"/>
      </c:barChart>
      <c:catAx>
        <c:axId val="4396127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Calibri" panose="020F0502020204030204" pitchFamily="34" charset="0"/>
              </a:defRPr>
            </a:pPr>
            <a:endParaRPr lang="sv-SE"/>
          </a:p>
        </c:txPr>
        <c:crossAx val="439611784"/>
        <c:crosses val="autoZero"/>
        <c:auto val="1"/>
        <c:lblAlgn val="ctr"/>
        <c:lblOffset val="100"/>
        <c:noMultiLvlLbl val="0"/>
      </c:catAx>
      <c:valAx>
        <c:axId val="4396117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Calibri" panose="020F0502020204030204" pitchFamily="34" charset="0"/>
              </a:defRPr>
            </a:pPr>
            <a:endParaRPr lang="sv-SE"/>
          </a:p>
        </c:txPr>
        <c:crossAx val="43961276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alibri" panose="020F0502020204030204" pitchFamily="34" charset="0"/>
                <a:ea typeface="+mn-ea"/>
                <a:cs typeface="Calibri" panose="020F0502020204030204" pitchFamily="34" charset="0"/>
              </a:defRPr>
            </a:pPr>
            <a:r>
              <a:rPr lang="sv-SE">
                <a:solidFill>
                  <a:schemeClr val="tx1"/>
                </a:solidFill>
                <a:latin typeface="Calibri" panose="020F0502020204030204" pitchFamily="34" charset="0"/>
                <a:cs typeface="Calibri" panose="020F0502020204030204" pitchFamily="34" charset="0"/>
              </a:rPr>
              <a:t>Kvinnor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alibri" panose="020F0502020204030204" pitchFamily="34" charset="0"/>
              <a:ea typeface="+mn-ea"/>
              <a:cs typeface="Calibri" panose="020F0502020204030204" pitchFamily="34" charset="0"/>
            </a:defRPr>
          </a:pPr>
          <a:endParaRPr lang="sv-SE"/>
        </a:p>
      </c:txPr>
    </c:title>
    <c:autoTitleDeleted val="0"/>
    <c:plotArea>
      <c:layout/>
      <c:lineChart>
        <c:grouping val="standard"/>
        <c:varyColors val="0"/>
        <c:ser>
          <c:idx val="0"/>
          <c:order val="0"/>
          <c:tx>
            <c:strRef>
              <c:f>'Återstående livsläng_utb_kön'!$B$22</c:f>
              <c:strCache>
                <c:ptCount val="1"/>
                <c:pt idx="0">
                  <c:v>Förgymnasial</c:v>
                </c:pt>
              </c:strCache>
            </c:strRef>
          </c:tx>
          <c:spPr>
            <a:ln w="28575" cap="rnd">
              <a:solidFill>
                <a:schemeClr val="accent1"/>
              </a:solidFill>
              <a:round/>
            </a:ln>
            <a:effectLst/>
          </c:spPr>
          <c:marker>
            <c:symbol val="none"/>
          </c:marker>
          <c:cat>
            <c:multiLvlStrRef>
              <c:f>'Återstående livsläng_utb_kön'!$C$17:$AG$18</c:f>
              <c:multiLvlStrCache>
                <c:ptCount val="31"/>
                <c:lvl>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1">
                    <c:v>2012</c:v>
                  </c:pt>
                  <c:pt idx="22">
                    <c:v>2013</c:v>
                  </c:pt>
                  <c:pt idx="23">
                    <c:v>2014</c:v>
                  </c:pt>
                  <c:pt idx="24">
                    <c:v>2015</c:v>
                  </c:pt>
                  <c:pt idx="25">
                    <c:v>2016</c:v>
                  </c:pt>
                  <c:pt idx="26">
                    <c:v>2017</c:v>
                  </c:pt>
                  <c:pt idx="27">
                    <c:v>2018</c:v>
                  </c:pt>
                  <c:pt idx="28">
                    <c:v>2019</c:v>
                  </c:pt>
                  <c:pt idx="29">
                    <c:v>2020</c:v>
                  </c:pt>
                  <c:pt idx="30">
                    <c:v>2021</c:v>
                  </c:pt>
                </c:lvl>
                <c:lvl>
                  <c:pt idx="0">
                    <c:v>Utlandsfödda exkluderade på grund av metodproblem</c:v>
                  </c:pt>
                  <c:pt idx="21">
                    <c:v>Alla med</c:v>
                  </c:pt>
                </c:lvl>
              </c:multiLvlStrCache>
            </c:multiLvlStrRef>
          </c:cat>
          <c:val>
            <c:numRef>
              <c:f>'Återstående livsläng_utb_kön'!$C$22:$AG$22</c:f>
              <c:numCache>
                <c:formatCode>0.0</c:formatCode>
                <c:ptCount val="31"/>
                <c:pt idx="0">
                  <c:v>50.7</c:v>
                </c:pt>
                <c:pt idx="1">
                  <c:v>50.7</c:v>
                </c:pt>
                <c:pt idx="2">
                  <c:v>51</c:v>
                </c:pt>
                <c:pt idx="3">
                  <c:v>51</c:v>
                </c:pt>
                <c:pt idx="4">
                  <c:v>50.9</c:v>
                </c:pt>
                <c:pt idx="5">
                  <c:v>51.3</c:v>
                </c:pt>
                <c:pt idx="6">
                  <c:v>51.3</c:v>
                </c:pt>
                <c:pt idx="7">
                  <c:v>51.2</c:v>
                </c:pt>
                <c:pt idx="8">
                  <c:v>50.887300000000003</c:v>
                </c:pt>
                <c:pt idx="9">
                  <c:v>51.177599999999998</c:v>
                </c:pt>
                <c:pt idx="10">
                  <c:v>51.162199999999999</c:v>
                </c:pt>
                <c:pt idx="11">
                  <c:v>51.258800000000001</c:v>
                </c:pt>
                <c:pt idx="12">
                  <c:v>51.313200000000002</c:v>
                </c:pt>
                <c:pt idx="13">
                  <c:v>51.173299999999998</c:v>
                </c:pt>
                <c:pt idx="14">
                  <c:v>51.363999999999997</c:v>
                </c:pt>
                <c:pt idx="15">
                  <c:v>51.188299999999998</c:v>
                </c:pt>
                <c:pt idx="16">
                  <c:v>51.4146</c:v>
                </c:pt>
                <c:pt idx="17">
                  <c:v>51.6511</c:v>
                </c:pt>
                <c:pt idx="18">
                  <c:v>51.494700000000002</c:v>
                </c:pt>
                <c:pt idx="19" formatCode="General">
                  <c:v>51.6</c:v>
                </c:pt>
                <c:pt idx="21" formatCode="0.00">
                  <c:v>52</c:v>
                </c:pt>
                <c:pt idx="22" formatCode="0.00">
                  <c:v>52.12</c:v>
                </c:pt>
                <c:pt idx="23" formatCode="0.00">
                  <c:v>52.3</c:v>
                </c:pt>
                <c:pt idx="24" formatCode="0.00">
                  <c:v>52.38</c:v>
                </c:pt>
                <c:pt idx="25" formatCode="0.00">
                  <c:v>52.23</c:v>
                </c:pt>
                <c:pt idx="26" formatCode="0.00">
                  <c:v>52.18</c:v>
                </c:pt>
                <c:pt idx="27" formatCode="0.00">
                  <c:v>52.29</c:v>
                </c:pt>
                <c:pt idx="28" formatCode="0.00">
                  <c:v>52.76</c:v>
                </c:pt>
                <c:pt idx="29" formatCode="0.00">
                  <c:v>51.96</c:v>
                </c:pt>
                <c:pt idx="30" formatCode="0.00">
                  <c:v>52.28</c:v>
                </c:pt>
              </c:numCache>
            </c:numRef>
          </c:val>
          <c:smooth val="0"/>
          <c:extLst>
            <c:ext xmlns:c16="http://schemas.microsoft.com/office/drawing/2014/chart" uri="{C3380CC4-5D6E-409C-BE32-E72D297353CC}">
              <c16:uniqueId val="{00000000-4D4F-4443-B263-16E91BE80D7D}"/>
            </c:ext>
          </c:extLst>
        </c:ser>
        <c:ser>
          <c:idx val="1"/>
          <c:order val="1"/>
          <c:tx>
            <c:strRef>
              <c:f>'Återstående livsläng_utb_kön'!$B$23</c:f>
              <c:strCache>
                <c:ptCount val="1"/>
                <c:pt idx="0">
                  <c:v>Gymnasial</c:v>
                </c:pt>
              </c:strCache>
            </c:strRef>
          </c:tx>
          <c:spPr>
            <a:ln w="28575" cap="rnd">
              <a:solidFill>
                <a:schemeClr val="accent3"/>
              </a:solidFill>
              <a:round/>
            </a:ln>
            <a:effectLst/>
          </c:spPr>
          <c:marker>
            <c:symbol val="none"/>
          </c:marker>
          <c:cat>
            <c:multiLvlStrRef>
              <c:f>'Återstående livsläng_utb_kön'!$C$17:$AG$18</c:f>
              <c:multiLvlStrCache>
                <c:ptCount val="31"/>
                <c:lvl>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1">
                    <c:v>2012</c:v>
                  </c:pt>
                  <c:pt idx="22">
                    <c:v>2013</c:v>
                  </c:pt>
                  <c:pt idx="23">
                    <c:v>2014</c:v>
                  </c:pt>
                  <c:pt idx="24">
                    <c:v>2015</c:v>
                  </c:pt>
                  <c:pt idx="25">
                    <c:v>2016</c:v>
                  </c:pt>
                  <c:pt idx="26">
                    <c:v>2017</c:v>
                  </c:pt>
                  <c:pt idx="27">
                    <c:v>2018</c:v>
                  </c:pt>
                  <c:pt idx="28">
                    <c:v>2019</c:v>
                  </c:pt>
                  <c:pt idx="29">
                    <c:v>2020</c:v>
                  </c:pt>
                  <c:pt idx="30">
                    <c:v>2021</c:v>
                  </c:pt>
                </c:lvl>
                <c:lvl>
                  <c:pt idx="0">
                    <c:v>Utlandsfödda exkluderade på grund av metodproblem</c:v>
                  </c:pt>
                  <c:pt idx="21">
                    <c:v>Alla med</c:v>
                  </c:pt>
                </c:lvl>
              </c:multiLvlStrCache>
            </c:multiLvlStrRef>
          </c:cat>
          <c:val>
            <c:numRef>
              <c:f>'Återstående livsläng_utb_kön'!$C$23:$AG$23</c:f>
              <c:numCache>
                <c:formatCode>0.0</c:formatCode>
                <c:ptCount val="31"/>
                <c:pt idx="0">
                  <c:v>52.3</c:v>
                </c:pt>
                <c:pt idx="1">
                  <c:v>52.2</c:v>
                </c:pt>
                <c:pt idx="2">
                  <c:v>52.8</c:v>
                </c:pt>
                <c:pt idx="3">
                  <c:v>52.8</c:v>
                </c:pt>
                <c:pt idx="4">
                  <c:v>52.8</c:v>
                </c:pt>
                <c:pt idx="5">
                  <c:v>53.3</c:v>
                </c:pt>
                <c:pt idx="6">
                  <c:v>53.3</c:v>
                </c:pt>
                <c:pt idx="7">
                  <c:v>53.2</c:v>
                </c:pt>
                <c:pt idx="8">
                  <c:v>53.151200000000003</c:v>
                </c:pt>
                <c:pt idx="9">
                  <c:v>53.296300000000002</c:v>
                </c:pt>
                <c:pt idx="10">
                  <c:v>53.194400000000002</c:v>
                </c:pt>
                <c:pt idx="11">
                  <c:v>53.4465</c:v>
                </c:pt>
                <c:pt idx="12">
                  <c:v>53.797699999999999</c:v>
                </c:pt>
                <c:pt idx="13">
                  <c:v>53.725099999999998</c:v>
                </c:pt>
                <c:pt idx="14">
                  <c:v>53.796599999999998</c:v>
                </c:pt>
                <c:pt idx="15">
                  <c:v>53.845199999999998</c:v>
                </c:pt>
                <c:pt idx="16">
                  <c:v>53.993400000000001</c:v>
                </c:pt>
                <c:pt idx="17">
                  <c:v>54.030999999999999</c:v>
                </c:pt>
                <c:pt idx="18">
                  <c:v>54.178699999999999</c:v>
                </c:pt>
                <c:pt idx="19" formatCode="General">
                  <c:v>54.3</c:v>
                </c:pt>
                <c:pt idx="21" formatCode="0.00">
                  <c:v>54.16</c:v>
                </c:pt>
                <c:pt idx="22" formatCode="0.00">
                  <c:v>54.3</c:v>
                </c:pt>
                <c:pt idx="23" formatCode="0.00">
                  <c:v>54.57</c:v>
                </c:pt>
                <c:pt idx="24" formatCode="0.00">
                  <c:v>54.47</c:v>
                </c:pt>
                <c:pt idx="25" formatCode="0.00">
                  <c:v>54.55</c:v>
                </c:pt>
                <c:pt idx="26" formatCode="0.00">
                  <c:v>54.52</c:v>
                </c:pt>
                <c:pt idx="27" formatCode="0.00">
                  <c:v>54.47</c:v>
                </c:pt>
                <c:pt idx="28" formatCode="0.00">
                  <c:v>55.04</c:v>
                </c:pt>
                <c:pt idx="29" formatCode="0.00">
                  <c:v>54.47</c:v>
                </c:pt>
                <c:pt idx="30" formatCode="0.00">
                  <c:v>55.04</c:v>
                </c:pt>
              </c:numCache>
            </c:numRef>
          </c:val>
          <c:smooth val="0"/>
          <c:extLst>
            <c:ext xmlns:c16="http://schemas.microsoft.com/office/drawing/2014/chart" uri="{C3380CC4-5D6E-409C-BE32-E72D297353CC}">
              <c16:uniqueId val="{00000001-4D4F-4443-B263-16E91BE80D7D}"/>
            </c:ext>
          </c:extLst>
        </c:ser>
        <c:ser>
          <c:idx val="2"/>
          <c:order val="2"/>
          <c:tx>
            <c:strRef>
              <c:f>'Återstående livsläng_utb_kön'!$B$24</c:f>
              <c:strCache>
                <c:ptCount val="1"/>
                <c:pt idx="0">
                  <c:v>Eftergymnasial</c:v>
                </c:pt>
              </c:strCache>
            </c:strRef>
          </c:tx>
          <c:spPr>
            <a:ln w="28575" cap="rnd">
              <a:solidFill>
                <a:schemeClr val="accent5"/>
              </a:solidFill>
              <a:round/>
            </a:ln>
            <a:effectLst/>
          </c:spPr>
          <c:marker>
            <c:symbol val="none"/>
          </c:marker>
          <c:cat>
            <c:multiLvlStrRef>
              <c:f>'Återstående livsläng_utb_kön'!$C$17:$AG$18</c:f>
              <c:multiLvlStrCache>
                <c:ptCount val="31"/>
                <c:lvl>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1">
                    <c:v>2012</c:v>
                  </c:pt>
                  <c:pt idx="22">
                    <c:v>2013</c:v>
                  </c:pt>
                  <c:pt idx="23">
                    <c:v>2014</c:v>
                  </c:pt>
                  <c:pt idx="24">
                    <c:v>2015</c:v>
                  </c:pt>
                  <c:pt idx="25">
                    <c:v>2016</c:v>
                  </c:pt>
                  <c:pt idx="26">
                    <c:v>2017</c:v>
                  </c:pt>
                  <c:pt idx="27">
                    <c:v>2018</c:v>
                  </c:pt>
                  <c:pt idx="28">
                    <c:v>2019</c:v>
                  </c:pt>
                  <c:pt idx="29">
                    <c:v>2020</c:v>
                  </c:pt>
                  <c:pt idx="30">
                    <c:v>2021</c:v>
                  </c:pt>
                </c:lvl>
                <c:lvl>
                  <c:pt idx="0">
                    <c:v>Utlandsfödda exkluderade på grund av metodproblem</c:v>
                  </c:pt>
                  <c:pt idx="21">
                    <c:v>Alla med</c:v>
                  </c:pt>
                </c:lvl>
              </c:multiLvlStrCache>
            </c:multiLvlStrRef>
          </c:cat>
          <c:val>
            <c:numRef>
              <c:f>'Återstående livsläng_utb_kön'!$C$24:$AG$24</c:f>
              <c:numCache>
                <c:formatCode>0.0</c:formatCode>
                <c:ptCount val="31"/>
                <c:pt idx="0">
                  <c:v>53.5</c:v>
                </c:pt>
                <c:pt idx="1">
                  <c:v>53.5</c:v>
                </c:pt>
                <c:pt idx="2">
                  <c:v>54.1</c:v>
                </c:pt>
                <c:pt idx="3">
                  <c:v>54.2</c:v>
                </c:pt>
                <c:pt idx="4">
                  <c:v>54.7</c:v>
                </c:pt>
                <c:pt idx="5">
                  <c:v>54.6</c:v>
                </c:pt>
                <c:pt idx="6">
                  <c:v>54.7</c:v>
                </c:pt>
                <c:pt idx="7">
                  <c:v>54.6</c:v>
                </c:pt>
                <c:pt idx="8">
                  <c:v>55.254800000000003</c:v>
                </c:pt>
                <c:pt idx="9">
                  <c:v>55.151200000000003</c:v>
                </c:pt>
                <c:pt idx="10">
                  <c:v>55.257899999999999</c:v>
                </c:pt>
                <c:pt idx="11">
                  <c:v>55.434399999999997</c:v>
                </c:pt>
                <c:pt idx="12">
                  <c:v>55.792400000000001</c:v>
                </c:pt>
                <c:pt idx="13">
                  <c:v>55.582299999999996</c:v>
                </c:pt>
                <c:pt idx="14">
                  <c:v>55.753300000000003</c:v>
                </c:pt>
                <c:pt idx="15">
                  <c:v>55.637</c:v>
                </c:pt>
                <c:pt idx="16">
                  <c:v>56.003100000000003</c:v>
                </c:pt>
                <c:pt idx="17">
                  <c:v>56.399299999999997</c:v>
                </c:pt>
                <c:pt idx="18">
                  <c:v>56.201300000000003</c:v>
                </c:pt>
                <c:pt idx="19" formatCode="General">
                  <c:v>56.5</c:v>
                </c:pt>
                <c:pt idx="21" formatCode="0.00">
                  <c:v>56.38</c:v>
                </c:pt>
                <c:pt idx="22" formatCode="0.00">
                  <c:v>56.66</c:v>
                </c:pt>
                <c:pt idx="23" formatCode="0.00">
                  <c:v>56.67</c:v>
                </c:pt>
                <c:pt idx="24" formatCode="0.00">
                  <c:v>56.9</c:v>
                </c:pt>
                <c:pt idx="25" formatCode="0.00">
                  <c:v>56.87</c:v>
                </c:pt>
                <c:pt idx="26" formatCode="0.00">
                  <c:v>56.91</c:v>
                </c:pt>
                <c:pt idx="27" formatCode="0.00">
                  <c:v>57.18</c:v>
                </c:pt>
                <c:pt idx="28" formatCode="0.00">
                  <c:v>57.43</c:v>
                </c:pt>
                <c:pt idx="29" formatCode="0.00">
                  <c:v>57.06</c:v>
                </c:pt>
                <c:pt idx="30" formatCode="0.00">
                  <c:v>57.61</c:v>
                </c:pt>
              </c:numCache>
            </c:numRef>
          </c:val>
          <c:smooth val="0"/>
          <c:extLst>
            <c:ext xmlns:c16="http://schemas.microsoft.com/office/drawing/2014/chart" uri="{C3380CC4-5D6E-409C-BE32-E72D297353CC}">
              <c16:uniqueId val="{00000002-4D4F-4443-B263-16E91BE80D7D}"/>
            </c:ext>
          </c:extLst>
        </c:ser>
        <c:dLbls>
          <c:showLegendKey val="0"/>
          <c:showVal val="0"/>
          <c:showCatName val="0"/>
          <c:showSerName val="0"/>
          <c:showPercent val="0"/>
          <c:showBubbleSize val="0"/>
        </c:dLbls>
        <c:smooth val="0"/>
        <c:axId val="604265800"/>
        <c:axId val="604262192"/>
      </c:lineChart>
      <c:catAx>
        <c:axId val="60426580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bg1"/>
                </a:solidFill>
                <a:latin typeface="Calibri" panose="020F0502020204030204" pitchFamily="34" charset="0"/>
                <a:ea typeface="+mn-ea"/>
                <a:cs typeface="Calibri" panose="020F0502020204030204" pitchFamily="34" charset="0"/>
              </a:defRPr>
            </a:pPr>
            <a:endParaRPr lang="sv-SE"/>
          </a:p>
        </c:txPr>
        <c:crossAx val="604262192"/>
        <c:crosses val="autoZero"/>
        <c:auto val="1"/>
        <c:lblAlgn val="ctr"/>
        <c:lblOffset val="100"/>
        <c:noMultiLvlLbl val="0"/>
      </c:catAx>
      <c:valAx>
        <c:axId val="604262192"/>
        <c:scaling>
          <c:orientation val="minMax"/>
          <c:max val="60"/>
          <c:min val="4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Calibri" panose="020F0502020204030204" pitchFamily="34" charset="0"/>
              </a:defRPr>
            </a:pPr>
            <a:endParaRPr lang="sv-SE"/>
          </a:p>
        </c:txPr>
        <c:crossAx val="604265800"/>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'Återstående livsläng_utb_kön'!$B$22</c:f>
              <c:strCache>
                <c:ptCount val="1"/>
                <c:pt idx="0">
                  <c:v>Förgymnasial</c:v>
                </c:pt>
              </c:strCache>
            </c:strRef>
          </c:tx>
          <c:spPr>
            <a:ln w="28575" cap="rnd">
              <a:noFill/>
              <a:round/>
            </a:ln>
            <a:effectLst/>
          </c:spPr>
          <c:marker>
            <c:symbol val="none"/>
          </c:marker>
          <c:cat>
            <c:multiLvlStrRef>
              <c:f>'Återstående livsläng_utb_kön'!$C$17:$AG$18</c:f>
              <c:multiLvlStrCache>
                <c:ptCount val="31"/>
                <c:lvl>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1">
                    <c:v>2012</c:v>
                  </c:pt>
                  <c:pt idx="22">
                    <c:v>2013</c:v>
                  </c:pt>
                  <c:pt idx="23">
                    <c:v>2014</c:v>
                  </c:pt>
                  <c:pt idx="24">
                    <c:v>2015</c:v>
                  </c:pt>
                  <c:pt idx="25">
                    <c:v>2016</c:v>
                  </c:pt>
                  <c:pt idx="26">
                    <c:v>2017</c:v>
                  </c:pt>
                  <c:pt idx="27">
                    <c:v>2018</c:v>
                  </c:pt>
                  <c:pt idx="28">
                    <c:v>2019</c:v>
                  </c:pt>
                  <c:pt idx="29">
                    <c:v>2020</c:v>
                  </c:pt>
                  <c:pt idx="30">
                    <c:v>2021</c:v>
                  </c:pt>
                </c:lvl>
                <c:lvl>
                  <c:pt idx="0">
                    <c:v>Utlandsfödda exkluderade på grund av metodproblem</c:v>
                  </c:pt>
                  <c:pt idx="21">
                    <c:v>Alla med</c:v>
                  </c:pt>
                </c:lvl>
              </c:multiLvlStrCache>
            </c:multiLvlStrRef>
          </c:cat>
          <c:val>
            <c:numRef>
              <c:f>'Återstående livsläng_utb_kön'!$C$22:$AG$22</c:f>
              <c:numCache>
                <c:formatCode>0.0</c:formatCode>
                <c:ptCount val="31"/>
                <c:pt idx="0">
                  <c:v>50.7</c:v>
                </c:pt>
                <c:pt idx="1">
                  <c:v>50.7</c:v>
                </c:pt>
                <c:pt idx="2">
                  <c:v>51</c:v>
                </c:pt>
                <c:pt idx="3">
                  <c:v>51</c:v>
                </c:pt>
                <c:pt idx="4">
                  <c:v>50.9</c:v>
                </c:pt>
                <c:pt idx="5">
                  <c:v>51.3</c:v>
                </c:pt>
                <c:pt idx="6">
                  <c:v>51.3</c:v>
                </c:pt>
                <c:pt idx="7">
                  <c:v>51.2</c:v>
                </c:pt>
                <c:pt idx="8">
                  <c:v>50.887300000000003</c:v>
                </c:pt>
                <c:pt idx="9">
                  <c:v>51.177599999999998</c:v>
                </c:pt>
                <c:pt idx="10">
                  <c:v>51.162199999999999</c:v>
                </c:pt>
                <c:pt idx="11">
                  <c:v>51.258800000000001</c:v>
                </c:pt>
                <c:pt idx="12">
                  <c:v>51.313200000000002</c:v>
                </c:pt>
                <c:pt idx="13">
                  <c:v>51.173299999999998</c:v>
                </c:pt>
                <c:pt idx="14">
                  <c:v>51.363999999999997</c:v>
                </c:pt>
                <c:pt idx="15">
                  <c:v>51.188299999999998</c:v>
                </c:pt>
                <c:pt idx="16">
                  <c:v>51.4146</c:v>
                </c:pt>
                <c:pt idx="17">
                  <c:v>51.6511</c:v>
                </c:pt>
                <c:pt idx="18">
                  <c:v>51.494700000000002</c:v>
                </c:pt>
                <c:pt idx="19" formatCode="General">
                  <c:v>51.6</c:v>
                </c:pt>
                <c:pt idx="21" formatCode="0.00">
                  <c:v>52</c:v>
                </c:pt>
                <c:pt idx="22" formatCode="0.00">
                  <c:v>52.12</c:v>
                </c:pt>
                <c:pt idx="23" formatCode="0.00">
                  <c:v>52.3</c:v>
                </c:pt>
                <c:pt idx="24" formatCode="0.00">
                  <c:v>52.38</c:v>
                </c:pt>
                <c:pt idx="25" formatCode="0.00">
                  <c:v>52.23</c:v>
                </c:pt>
                <c:pt idx="26" formatCode="0.00">
                  <c:v>52.18</c:v>
                </c:pt>
                <c:pt idx="27" formatCode="0.00">
                  <c:v>52.29</c:v>
                </c:pt>
                <c:pt idx="28" formatCode="0.00">
                  <c:v>52.76</c:v>
                </c:pt>
                <c:pt idx="29" formatCode="0.00">
                  <c:v>51.96</c:v>
                </c:pt>
                <c:pt idx="30" formatCode="0.00">
                  <c:v>52.28</c:v>
                </c:pt>
              </c:numCache>
            </c:numRef>
          </c:val>
          <c:smooth val="0"/>
          <c:extLst>
            <c:ext xmlns:c16="http://schemas.microsoft.com/office/drawing/2014/chart" uri="{C3380CC4-5D6E-409C-BE32-E72D297353CC}">
              <c16:uniqueId val="{00000000-9A0E-42B4-B65D-EF1E19931D65}"/>
            </c:ext>
          </c:extLst>
        </c:ser>
        <c:dLbls>
          <c:showLegendKey val="0"/>
          <c:showVal val="0"/>
          <c:showCatName val="0"/>
          <c:showSerName val="0"/>
          <c:showPercent val="0"/>
          <c:showBubbleSize val="0"/>
        </c:dLbls>
        <c:smooth val="0"/>
        <c:axId val="604265800"/>
        <c:axId val="604262192"/>
      </c:lineChart>
      <c:catAx>
        <c:axId val="604265800"/>
        <c:scaling>
          <c:orientation val="minMax"/>
        </c:scaling>
        <c:delete val="0"/>
        <c:axPos val="b"/>
        <c:numFmt formatCode="General" sourceLinked="1"/>
        <c:majorTickMark val="out"/>
        <c:minorTickMark val="none"/>
        <c:tickLblPos val="nextTo"/>
        <c:spPr>
          <a:noFill/>
          <a:ln w="9525" cap="flat" cmpd="sng" algn="ctr">
            <a:solidFill>
              <a:schemeClr val="tx1">
                <a:lumMod val="85000"/>
                <a:lumOff val="1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panose="020F0502020204030204" pitchFamily="34" charset="0"/>
                <a:ea typeface="+mn-ea"/>
                <a:cs typeface="Calibri" panose="020F0502020204030204" pitchFamily="34" charset="0"/>
              </a:defRPr>
            </a:pPr>
            <a:endParaRPr lang="sv-SE"/>
          </a:p>
        </c:txPr>
        <c:crossAx val="604262192"/>
        <c:crosses val="autoZero"/>
        <c:auto val="1"/>
        <c:lblAlgn val="ctr"/>
        <c:lblOffset val="100"/>
        <c:noMultiLvlLbl val="0"/>
      </c:catAx>
      <c:valAx>
        <c:axId val="604262192"/>
        <c:scaling>
          <c:orientation val="minMax"/>
          <c:max val="60"/>
          <c:min val="45"/>
        </c:scaling>
        <c:delete val="1"/>
        <c:axPos val="l"/>
        <c:numFmt formatCode="0" sourceLinked="0"/>
        <c:majorTickMark val="none"/>
        <c:minorTickMark val="none"/>
        <c:tickLblPos val="nextTo"/>
        <c:crossAx val="604265800"/>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alibri" panose="020F0502020204030204" pitchFamily="34" charset="0"/>
                <a:ea typeface="+mn-ea"/>
                <a:cs typeface="Calibri" panose="020F0502020204030204" pitchFamily="34" charset="0"/>
              </a:defRPr>
            </a:pPr>
            <a:r>
              <a:rPr lang="sv-SE">
                <a:solidFill>
                  <a:schemeClr val="tx1"/>
                </a:solidFill>
                <a:latin typeface="Calibri" panose="020F0502020204030204" pitchFamily="34" charset="0"/>
                <a:cs typeface="Calibri" panose="020F0502020204030204" pitchFamily="34" charset="0"/>
              </a:rPr>
              <a:t>Män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alibri" panose="020F0502020204030204" pitchFamily="34" charset="0"/>
              <a:ea typeface="+mn-ea"/>
              <a:cs typeface="Calibri" panose="020F0502020204030204" pitchFamily="34" charset="0"/>
            </a:defRPr>
          </a:pPr>
          <a:endParaRPr lang="sv-SE"/>
        </a:p>
      </c:txPr>
    </c:title>
    <c:autoTitleDeleted val="0"/>
    <c:plotArea>
      <c:layout>
        <c:manualLayout>
          <c:layoutTarget val="inner"/>
          <c:xMode val="edge"/>
          <c:yMode val="edge"/>
          <c:x val="6.4928992761513718E-2"/>
          <c:y val="0.14411504403086675"/>
          <c:w val="0.69030229860611725"/>
          <c:h val="0.68319779126165292"/>
        </c:manualLayout>
      </c:layout>
      <c:lineChart>
        <c:grouping val="standard"/>
        <c:varyColors val="0"/>
        <c:ser>
          <c:idx val="0"/>
          <c:order val="0"/>
          <c:tx>
            <c:strRef>
              <c:f>'Återstående livsläng_utb_kön'!$B$19</c:f>
              <c:strCache>
                <c:ptCount val="1"/>
                <c:pt idx="0">
                  <c:v>Förgymnasial</c:v>
                </c:pt>
              </c:strCache>
            </c:strRef>
          </c:tx>
          <c:spPr>
            <a:ln w="28575" cap="rnd">
              <a:solidFill>
                <a:schemeClr val="accent1"/>
              </a:solidFill>
              <a:round/>
            </a:ln>
            <a:effectLst/>
          </c:spPr>
          <c:marker>
            <c:symbol val="none"/>
          </c:marker>
          <c:cat>
            <c:multiLvlStrRef>
              <c:f>'Återstående livsläng_utb_kön'!$C$17:$AG$18</c:f>
              <c:multiLvlStrCache>
                <c:ptCount val="31"/>
                <c:lvl>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1">
                    <c:v>2012</c:v>
                  </c:pt>
                  <c:pt idx="22">
                    <c:v>2013</c:v>
                  </c:pt>
                  <c:pt idx="23">
                    <c:v>2014</c:v>
                  </c:pt>
                  <c:pt idx="24">
                    <c:v>2015</c:v>
                  </c:pt>
                  <c:pt idx="25">
                    <c:v>2016</c:v>
                  </c:pt>
                  <c:pt idx="26">
                    <c:v>2017</c:v>
                  </c:pt>
                  <c:pt idx="27">
                    <c:v>2018</c:v>
                  </c:pt>
                  <c:pt idx="28">
                    <c:v>2019</c:v>
                  </c:pt>
                  <c:pt idx="29">
                    <c:v>2020</c:v>
                  </c:pt>
                  <c:pt idx="30">
                    <c:v>2021</c:v>
                  </c:pt>
                </c:lvl>
                <c:lvl>
                  <c:pt idx="0">
                    <c:v>Utlandsfödda exkluderade på grund av metodproblem</c:v>
                  </c:pt>
                  <c:pt idx="21">
                    <c:v>Alla med</c:v>
                  </c:pt>
                </c:lvl>
              </c:multiLvlStrCache>
            </c:multiLvlStrRef>
          </c:cat>
          <c:val>
            <c:numRef>
              <c:f>'Återstående livsläng_utb_kön'!$C$19:$AG$19</c:f>
              <c:numCache>
                <c:formatCode>0.0</c:formatCode>
                <c:ptCount val="31"/>
                <c:pt idx="0">
                  <c:v>45.6</c:v>
                </c:pt>
                <c:pt idx="1">
                  <c:v>45.5</c:v>
                </c:pt>
                <c:pt idx="2">
                  <c:v>45.9</c:v>
                </c:pt>
                <c:pt idx="3">
                  <c:v>46.1</c:v>
                </c:pt>
                <c:pt idx="4">
                  <c:v>46.2</c:v>
                </c:pt>
                <c:pt idx="5">
                  <c:v>46.2</c:v>
                </c:pt>
                <c:pt idx="6">
                  <c:v>46.4</c:v>
                </c:pt>
                <c:pt idx="7">
                  <c:v>46.5</c:v>
                </c:pt>
                <c:pt idx="8">
                  <c:v>46.590200000000003</c:v>
                </c:pt>
                <c:pt idx="9">
                  <c:v>46.977200000000003</c:v>
                </c:pt>
                <c:pt idx="10">
                  <c:v>46.995199999999997</c:v>
                </c:pt>
                <c:pt idx="11">
                  <c:v>47.017800000000001</c:v>
                </c:pt>
                <c:pt idx="12">
                  <c:v>47.452100000000002</c:v>
                </c:pt>
                <c:pt idx="13">
                  <c:v>47.657499999999999</c:v>
                </c:pt>
                <c:pt idx="14">
                  <c:v>47.894199999999998</c:v>
                </c:pt>
                <c:pt idx="15">
                  <c:v>47.790399999999998</c:v>
                </c:pt>
                <c:pt idx="16">
                  <c:v>47.664299999999997</c:v>
                </c:pt>
                <c:pt idx="17">
                  <c:v>48.230699999999999</c:v>
                </c:pt>
                <c:pt idx="18">
                  <c:v>47.951799999999999</c:v>
                </c:pt>
                <c:pt idx="19" formatCode="General">
                  <c:v>48.1</c:v>
                </c:pt>
                <c:pt idx="21" formatCode="0.00">
                  <c:v>48.52</c:v>
                </c:pt>
                <c:pt idx="22" formatCode="0.00">
                  <c:v>48.5</c:v>
                </c:pt>
                <c:pt idx="23" formatCode="0.00">
                  <c:v>48.51</c:v>
                </c:pt>
                <c:pt idx="24" formatCode="0.00">
                  <c:v>48.58</c:v>
                </c:pt>
                <c:pt idx="25" formatCode="0.00">
                  <c:v>48.57</c:v>
                </c:pt>
                <c:pt idx="26" formatCode="0.00">
                  <c:v>48.84</c:v>
                </c:pt>
                <c:pt idx="27" formatCode="0.00">
                  <c:v>49.1</c:v>
                </c:pt>
                <c:pt idx="28" formatCode="0.00">
                  <c:v>49.68</c:v>
                </c:pt>
                <c:pt idx="29" formatCode="0.00">
                  <c:v>48.81</c:v>
                </c:pt>
                <c:pt idx="30" formatCode="0.00">
                  <c:v>49.17</c:v>
                </c:pt>
              </c:numCache>
            </c:numRef>
          </c:val>
          <c:smooth val="0"/>
          <c:extLst>
            <c:ext xmlns:c16="http://schemas.microsoft.com/office/drawing/2014/chart" uri="{C3380CC4-5D6E-409C-BE32-E72D297353CC}">
              <c16:uniqueId val="{00000000-F6D0-4149-8286-3AA1DE65B39A}"/>
            </c:ext>
          </c:extLst>
        </c:ser>
        <c:ser>
          <c:idx val="1"/>
          <c:order val="1"/>
          <c:tx>
            <c:strRef>
              <c:f>'Återstående livsläng_utb_kön'!$B$20</c:f>
              <c:strCache>
                <c:ptCount val="1"/>
                <c:pt idx="0">
                  <c:v>Gymnasial</c:v>
                </c:pt>
              </c:strCache>
            </c:strRef>
          </c:tx>
          <c:spPr>
            <a:ln w="28575" cap="rnd">
              <a:solidFill>
                <a:schemeClr val="accent3"/>
              </a:solidFill>
              <a:round/>
            </a:ln>
            <a:effectLst/>
          </c:spPr>
          <c:marker>
            <c:symbol val="none"/>
          </c:marker>
          <c:cat>
            <c:multiLvlStrRef>
              <c:f>'Återstående livsläng_utb_kön'!$C$17:$AG$18</c:f>
              <c:multiLvlStrCache>
                <c:ptCount val="31"/>
                <c:lvl>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1">
                    <c:v>2012</c:v>
                  </c:pt>
                  <c:pt idx="22">
                    <c:v>2013</c:v>
                  </c:pt>
                  <c:pt idx="23">
                    <c:v>2014</c:v>
                  </c:pt>
                  <c:pt idx="24">
                    <c:v>2015</c:v>
                  </c:pt>
                  <c:pt idx="25">
                    <c:v>2016</c:v>
                  </c:pt>
                  <c:pt idx="26">
                    <c:v>2017</c:v>
                  </c:pt>
                  <c:pt idx="27">
                    <c:v>2018</c:v>
                  </c:pt>
                  <c:pt idx="28">
                    <c:v>2019</c:v>
                  </c:pt>
                  <c:pt idx="29">
                    <c:v>2020</c:v>
                  </c:pt>
                  <c:pt idx="30">
                    <c:v>2021</c:v>
                  </c:pt>
                </c:lvl>
                <c:lvl>
                  <c:pt idx="0">
                    <c:v>Utlandsfödda exkluderade på grund av metodproblem</c:v>
                  </c:pt>
                  <c:pt idx="21">
                    <c:v>Alla med</c:v>
                  </c:pt>
                </c:lvl>
              </c:multiLvlStrCache>
            </c:multiLvlStrRef>
          </c:cat>
          <c:val>
            <c:numRef>
              <c:f>'Återstående livsläng_utb_kön'!$C$20:$AG$20</c:f>
              <c:numCache>
                <c:formatCode>0.0</c:formatCode>
                <c:ptCount val="31"/>
                <c:pt idx="0">
                  <c:v>47.1</c:v>
                </c:pt>
                <c:pt idx="1">
                  <c:v>47.4</c:v>
                </c:pt>
                <c:pt idx="2">
                  <c:v>47.7</c:v>
                </c:pt>
                <c:pt idx="3">
                  <c:v>47.8</c:v>
                </c:pt>
                <c:pt idx="4">
                  <c:v>48.1</c:v>
                </c:pt>
                <c:pt idx="5">
                  <c:v>48.3</c:v>
                </c:pt>
                <c:pt idx="6">
                  <c:v>48.6</c:v>
                </c:pt>
                <c:pt idx="7">
                  <c:v>48.6</c:v>
                </c:pt>
                <c:pt idx="8">
                  <c:v>49.039700000000003</c:v>
                </c:pt>
                <c:pt idx="9">
                  <c:v>48.952599999999997</c:v>
                </c:pt>
                <c:pt idx="10">
                  <c:v>49.180500000000002</c:v>
                </c:pt>
                <c:pt idx="11">
                  <c:v>49.301699999999997</c:v>
                </c:pt>
                <c:pt idx="12">
                  <c:v>49.671599999999998</c:v>
                </c:pt>
                <c:pt idx="13">
                  <c:v>49.558300000000003</c:v>
                </c:pt>
                <c:pt idx="14">
                  <c:v>49.8996</c:v>
                </c:pt>
                <c:pt idx="15">
                  <c:v>50.037199999999999</c:v>
                </c:pt>
                <c:pt idx="16">
                  <c:v>50.245699999999999</c:v>
                </c:pt>
                <c:pt idx="17">
                  <c:v>50.3277</c:v>
                </c:pt>
                <c:pt idx="18">
                  <c:v>50.482599999999998</c:v>
                </c:pt>
                <c:pt idx="19" formatCode="General">
                  <c:v>50.7</c:v>
                </c:pt>
                <c:pt idx="21" formatCode="0.00">
                  <c:v>50.79</c:v>
                </c:pt>
                <c:pt idx="22" formatCode="0.00">
                  <c:v>51.03</c:v>
                </c:pt>
                <c:pt idx="23" formatCode="0.00">
                  <c:v>51.09</c:v>
                </c:pt>
                <c:pt idx="24" formatCode="0.00">
                  <c:v>51</c:v>
                </c:pt>
                <c:pt idx="25" formatCode="0.00">
                  <c:v>51.23</c:v>
                </c:pt>
                <c:pt idx="26" formatCode="0.00">
                  <c:v>51.41</c:v>
                </c:pt>
                <c:pt idx="27" formatCode="0.00">
                  <c:v>51.35</c:v>
                </c:pt>
                <c:pt idx="28" formatCode="0.00">
                  <c:v>51.74</c:v>
                </c:pt>
                <c:pt idx="29" formatCode="0.00">
                  <c:v>51.15</c:v>
                </c:pt>
                <c:pt idx="30" formatCode="0.00">
                  <c:v>51.74</c:v>
                </c:pt>
              </c:numCache>
            </c:numRef>
          </c:val>
          <c:smooth val="0"/>
          <c:extLst>
            <c:ext xmlns:c16="http://schemas.microsoft.com/office/drawing/2014/chart" uri="{C3380CC4-5D6E-409C-BE32-E72D297353CC}">
              <c16:uniqueId val="{00000001-F6D0-4149-8286-3AA1DE65B39A}"/>
            </c:ext>
          </c:extLst>
        </c:ser>
        <c:ser>
          <c:idx val="2"/>
          <c:order val="2"/>
          <c:tx>
            <c:strRef>
              <c:f>'Återstående livsläng_utb_kön'!$B$21</c:f>
              <c:strCache>
                <c:ptCount val="1"/>
                <c:pt idx="0">
                  <c:v>Eftergymnasial</c:v>
                </c:pt>
              </c:strCache>
            </c:strRef>
          </c:tx>
          <c:spPr>
            <a:ln w="28575" cap="rnd">
              <a:solidFill>
                <a:schemeClr val="accent5"/>
              </a:solidFill>
              <a:round/>
            </a:ln>
            <a:effectLst/>
          </c:spPr>
          <c:marker>
            <c:symbol val="none"/>
          </c:marker>
          <c:cat>
            <c:multiLvlStrRef>
              <c:f>'Återstående livsläng_utb_kön'!$C$17:$AG$18</c:f>
              <c:multiLvlStrCache>
                <c:ptCount val="31"/>
                <c:lvl>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1">
                    <c:v>2012</c:v>
                  </c:pt>
                  <c:pt idx="22">
                    <c:v>2013</c:v>
                  </c:pt>
                  <c:pt idx="23">
                    <c:v>2014</c:v>
                  </c:pt>
                  <c:pt idx="24">
                    <c:v>2015</c:v>
                  </c:pt>
                  <c:pt idx="25">
                    <c:v>2016</c:v>
                  </c:pt>
                  <c:pt idx="26">
                    <c:v>2017</c:v>
                  </c:pt>
                  <c:pt idx="27">
                    <c:v>2018</c:v>
                  </c:pt>
                  <c:pt idx="28">
                    <c:v>2019</c:v>
                  </c:pt>
                  <c:pt idx="29">
                    <c:v>2020</c:v>
                  </c:pt>
                  <c:pt idx="30">
                    <c:v>2021</c:v>
                  </c:pt>
                </c:lvl>
                <c:lvl>
                  <c:pt idx="0">
                    <c:v>Utlandsfödda exkluderade på grund av metodproblem</c:v>
                  </c:pt>
                  <c:pt idx="21">
                    <c:v>Alla med</c:v>
                  </c:pt>
                </c:lvl>
              </c:multiLvlStrCache>
            </c:multiLvlStrRef>
          </c:cat>
          <c:val>
            <c:numRef>
              <c:f>'Återstående livsläng_utb_kön'!$C$21:$AG$21</c:f>
              <c:numCache>
                <c:formatCode>0.0</c:formatCode>
                <c:ptCount val="31"/>
                <c:pt idx="0">
                  <c:v>49.7</c:v>
                </c:pt>
                <c:pt idx="1">
                  <c:v>49.5</c:v>
                </c:pt>
                <c:pt idx="2">
                  <c:v>49.8</c:v>
                </c:pt>
                <c:pt idx="3">
                  <c:v>50</c:v>
                </c:pt>
                <c:pt idx="4">
                  <c:v>50.2</c:v>
                </c:pt>
                <c:pt idx="5">
                  <c:v>50.6</c:v>
                </c:pt>
                <c:pt idx="6">
                  <c:v>50.7</c:v>
                </c:pt>
                <c:pt idx="7">
                  <c:v>51.2</c:v>
                </c:pt>
                <c:pt idx="8">
                  <c:v>51.510300000000001</c:v>
                </c:pt>
                <c:pt idx="9">
                  <c:v>51.566699999999997</c:v>
                </c:pt>
                <c:pt idx="10">
                  <c:v>51.4788</c:v>
                </c:pt>
                <c:pt idx="11">
                  <c:v>51.793700000000001</c:v>
                </c:pt>
                <c:pt idx="12">
                  <c:v>52.192</c:v>
                </c:pt>
                <c:pt idx="13">
                  <c:v>52.204300000000003</c:v>
                </c:pt>
                <c:pt idx="14">
                  <c:v>52.371299999999998</c:v>
                </c:pt>
                <c:pt idx="15">
                  <c:v>52.576799999999999</c:v>
                </c:pt>
                <c:pt idx="16">
                  <c:v>52.657800000000002</c:v>
                </c:pt>
                <c:pt idx="17">
                  <c:v>53.004600000000003</c:v>
                </c:pt>
                <c:pt idx="18">
                  <c:v>53.227899999999998</c:v>
                </c:pt>
                <c:pt idx="19" formatCode="General">
                  <c:v>53.5</c:v>
                </c:pt>
                <c:pt idx="21" formatCode="0.00">
                  <c:v>53.27</c:v>
                </c:pt>
                <c:pt idx="22" formatCode="0.00">
                  <c:v>53.45</c:v>
                </c:pt>
                <c:pt idx="23" formatCode="0.00">
                  <c:v>53.91</c:v>
                </c:pt>
                <c:pt idx="24" formatCode="0.00">
                  <c:v>53.97</c:v>
                </c:pt>
                <c:pt idx="25" formatCode="0.00">
                  <c:v>54.01</c:v>
                </c:pt>
                <c:pt idx="26" formatCode="0.00">
                  <c:v>54.29</c:v>
                </c:pt>
                <c:pt idx="27" formatCode="0.00">
                  <c:v>54.15</c:v>
                </c:pt>
                <c:pt idx="28" formatCode="0.00">
                  <c:v>54.69</c:v>
                </c:pt>
                <c:pt idx="29" formatCode="0.00">
                  <c:v>53.96</c:v>
                </c:pt>
                <c:pt idx="30" formatCode="0.00">
                  <c:v>54.48</c:v>
                </c:pt>
              </c:numCache>
            </c:numRef>
          </c:val>
          <c:smooth val="0"/>
          <c:extLst>
            <c:ext xmlns:c16="http://schemas.microsoft.com/office/drawing/2014/chart" uri="{C3380CC4-5D6E-409C-BE32-E72D297353CC}">
              <c16:uniqueId val="{00000002-F6D0-4149-8286-3AA1DE65B39A}"/>
            </c:ext>
          </c:extLst>
        </c:ser>
        <c:dLbls>
          <c:showLegendKey val="0"/>
          <c:showVal val="0"/>
          <c:showCatName val="0"/>
          <c:showSerName val="0"/>
          <c:showPercent val="0"/>
          <c:showBubbleSize val="0"/>
        </c:dLbls>
        <c:smooth val="0"/>
        <c:axId val="604265800"/>
        <c:axId val="604262192"/>
      </c:lineChart>
      <c:catAx>
        <c:axId val="60426580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bg1"/>
                </a:solidFill>
                <a:latin typeface="Calibri" panose="020F0502020204030204" pitchFamily="34" charset="0"/>
                <a:ea typeface="+mn-ea"/>
                <a:cs typeface="Calibri" panose="020F0502020204030204" pitchFamily="34" charset="0"/>
              </a:defRPr>
            </a:pPr>
            <a:endParaRPr lang="sv-SE"/>
          </a:p>
        </c:txPr>
        <c:crossAx val="604262192"/>
        <c:crosses val="autoZero"/>
        <c:auto val="1"/>
        <c:lblAlgn val="ctr"/>
        <c:lblOffset val="100"/>
        <c:noMultiLvlLbl val="0"/>
      </c:catAx>
      <c:valAx>
        <c:axId val="604262192"/>
        <c:scaling>
          <c:orientation val="minMax"/>
          <c:max val="60"/>
          <c:min val="4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Calibri" panose="020F0502020204030204" pitchFamily="34" charset="0"/>
              </a:defRPr>
            </a:pPr>
            <a:endParaRPr lang="sv-SE"/>
          </a:p>
        </c:txPr>
        <c:crossAx val="604265800"/>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'Återstående livsläng_utb_kön'!$B$22</c:f>
              <c:strCache>
                <c:ptCount val="1"/>
                <c:pt idx="0">
                  <c:v>Förgymnasial</c:v>
                </c:pt>
              </c:strCache>
            </c:strRef>
          </c:tx>
          <c:spPr>
            <a:ln w="28575" cap="rnd">
              <a:noFill/>
              <a:round/>
            </a:ln>
            <a:effectLst/>
          </c:spPr>
          <c:marker>
            <c:symbol val="none"/>
          </c:marker>
          <c:cat>
            <c:multiLvlStrRef>
              <c:f>'Återstående livsläng_utb_kön'!$C$17:$AG$18</c:f>
              <c:multiLvlStrCache>
                <c:ptCount val="31"/>
                <c:lvl>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1">
                    <c:v>2012</c:v>
                  </c:pt>
                  <c:pt idx="22">
                    <c:v>2013</c:v>
                  </c:pt>
                  <c:pt idx="23">
                    <c:v>2014</c:v>
                  </c:pt>
                  <c:pt idx="24">
                    <c:v>2015</c:v>
                  </c:pt>
                  <c:pt idx="25">
                    <c:v>2016</c:v>
                  </c:pt>
                  <c:pt idx="26">
                    <c:v>2017</c:v>
                  </c:pt>
                  <c:pt idx="27">
                    <c:v>2018</c:v>
                  </c:pt>
                  <c:pt idx="28">
                    <c:v>2019</c:v>
                  </c:pt>
                  <c:pt idx="29">
                    <c:v>2020</c:v>
                  </c:pt>
                  <c:pt idx="30">
                    <c:v>2021</c:v>
                  </c:pt>
                </c:lvl>
                <c:lvl>
                  <c:pt idx="0">
                    <c:v>Utlandsfödda exkluderade på grund av metodproblem</c:v>
                  </c:pt>
                  <c:pt idx="21">
                    <c:v>Alla med</c:v>
                  </c:pt>
                </c:lvl>
              </c:multiLvlStrCache>
            </c:multiLvlStrRef>
          </c:cat>
          <c:val>
            <c:numRef>
              <c:f>'Återstående livsläng_utb_kön'!$C$22:$AG$22</c:f>
              <c:numCache>
                <c:formatCode>0.0</c:formatCode>
                <c:ptCount val="31"/>
                <c:pt idx="0">
                  <c:v>50.7</c:v>
                </c:pt>
                <c:pt idx="1">
                  <c:v>50.7</c:v>
                </c:pt>
                <c:pt idx="2">
                  <c:v>51</c:v>
                </c:pt>
                <c:pt idx="3">
                  <c:v>51</c:v>
                </c:pt>
                <c:pt idx="4">
                  <c:v>50.9</c:v>
                </c:pt>
                <c:pt idx="5">
                  <c:v>51.3</c:v>
                </c:pt>
                <c:pt idx="6">
                  <c:v>51.3</c:v>
                </c:pt>
                <c:pt idx="7">
                  <c:v>51.2</c:v>
                </c:pt>
                <c:pt idx="8">
                  <c:v>50.887300000000003</c:v>
                </c:pt>
                <c:pt idx="9">
                  <c:v>51.177599999999998</c:v>
                </c:pt>
                <c:pt idx="10">
                  <c:v>51.162199999999999</c:v>
                </c:pt>
                <c:pt idx="11">
                  <c:v>51.258800000000001</c:v>
                </c:pt>
                <c:pt idx="12">
                  <c:v>51.313200000000002</c:v>
                </c:pt>
                <c:pt idx="13">
                  <c:v>51.173299999999998</c:v>
                </c:pt>
                <c:pt idx="14">
                  <c:v>51.363999999999997</c:v>
                </c:pt>
                <c:pt idx="15">
                  <c:v>51.188299999999998</c:v>
                </c:pt>
                <c:pt idx="16">
                  <c:v>51.4146</c:v>
                </c:pt>
                <c:pt idx="17">
                  <c:v>51.6511</c:v>
                </c:pt>
                <c:pt idx="18">
                  <c:v>51.494700000000002</c:v>
                </c:pt>
                <c:pt idx="19" formatCode="General">
                  <c:v>51.6</c:v>
                </c:pt>
                <c:pt idx="21" formatCode="0.00">
                  <c:v>52</c:v>
                </c:pt>
                <c:pt idx="22" formatCode="0.00">
                  <c:v>52.12</c:v>
                </c:pt>
                <c:pt idx="23" formatCode="0.00">
                  <c:v>52.3</c:v>
                </c:pt>
                <c:pt idx="24" formatCode="0.00">
                  <c:v>52.38</c:v>
                </c:pt>
                <c:pt idx="25" formatCode="0.00">
                  <c:v>52.23</c:v>
                </c:pt>
                <c:pt idx="26" formatCode="0.00">
                  <c:v>52.18</c:v>
                </c:pt>
                <c:pt idx="27" formatCode="0.00">
                  <c:v>52.29</c:v>
                </c:pt>
                <c:pt idx="28" formatCode="0.00">
                  <c:v>52.76</c:v>
                </c:pt>
                <c:pt idx="29" formatCode="0.00">
                  <c:v>51.96</c:v>
                </c:pt>
                <c:pt idx="30" formatCode="0.00">
                  <c:v>52.28</c:v>
                </c:pt>
              </c:numCache>
            </c:numRef>
          </c:val>
          <c:smooth val="0"/>
          <c:extLst>
            <c:ext xmlns:c16="http://schemas.microsoft.com/office/drawing/2014/chart" uri="{C3380CC4-5D6E-409C-BE32-E72D297353CC}">
              <c16:uniqueId val="{00000000-399E-4CF7-8465-68EB5D40C7F6}"/>
            </c:ext>
          </c:extLst>
        </c:ser>
        <c:dLbls>
          <c:showLegendKey val="0"/>
          <c:showVal val="0"/>
          <c:showCatName val="0"/>
          <c:showSerName val="0"/>
          <c:showPercent val="0"/>
          <c:showBubbleSize val="0"/>
        </c:dLbls>
        <c:smooth val="0"/>
        <c:axId val="604265800"/>
        <c:axId val="604262192"/>
      </c:lineChart>
      <c:catAx>
        <c:axId val="604265800"/>
        <c:scaling>
          <c:orientation val="minMax"/>
        </c:scaling>
        <c:delete val="0"/>
        <c:axPos val="b"/>
        <c:numFmt formatCode="General" sourceLinked="1"/>
        <c:majorTickMark val="out"/>
        <c:minorTickMark val="none"/>
        <c:tickLblPos val="nextTo"/>
        <c:spPr>
          <a:noFill/>
          <a:ln w="9525" cap="flat" cmpd="sng" algn="ctr">
            <a:solidFill>
              <a:schemeClr val="tx1">
                <a:lumMod val="85000"/>
                <a:lumOff val="1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panose="020F0502020204030204" pitchFamily="34" charset="0"/>
                <a:ea typeface="+mn-ea"/>
                <a:cs typeface="Calibri" panose="020F0502020204030204" pitchFamily="34" charset="0"/>
              </a:defRPr>
            </a:pPr>
            <a:endParaRPr lang="sv-SE"/>
          </a:p>
        </c:txPr>
        <c:crossAx val="604262192"/>
        <c:crosses val="autoZero"/>
        <c:auto val="1"/>
        <c:lblAlgn val="ctr"/>
        <c:lblOffset val="100"/>
        <c:noMultiLvlLbl val="0"/>
      </c:catAx>
      <c:valAx>
        <c:axId val="604262192"/>
        <c:scaling>
          <c:orientation val="minMax"/>
          <c:max val="60"/>
          <c:min val="45"/>
        </c:scaling>
        <c:delete val="1"/>
        <c:axPos val="l"/>
        <c:numFmt formatCode="0" sourceLinked="0"/>
        <c:majorTickMark val="none"/>
        <c:minorTickMark val="none"/>
        <c:tickLblPos val="nextTo"/>
        <c:crossAx val="604265800"/>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5C7A2-FBE5-42CF-94F8-387A7588D9E5}" type="doc">
      <dgm:prSet loTypeId="urn:microsoft.com/office/officeart/2005/8/layout/hProcess3" loCatId="process" qsTypeId="urn:microsoft.com/office/officeart/2005/8/quickstyle/simple1" qsCatId="simple" csTypeId="urn:microsoft.com/office/officeart/2005/8/colors/accent1_2" csCatId="accent1" phldr="1"/>
      <dgm:spPr/>
    </dgm:pt>
    <dgm:pt modelId="{A9D3E101-2907-433A-8AD7-2C2977C00EA9}">
      <dgm:prSet phldrT="[Text]"/>
      <dgm:spPr/>
      <dgm:t>
        <a:bodyPr/>
        <a:lstStyle/>
        <a:p>
          <a:endParaRPr lang="sv-SE" dirty="0"/>
        </a:p>
      </dgm:t>
    </dgm:pt>
    <dgm:pt modelId="{46BFD21F-4664-4ED5-9B93-4C1F375B91C5}" type="parTrans" cxnId="{664CDBB7-7CD1-4BDF-9305-2D9DBABE2CFD}">
      <dgm:prSet/>
      <dgm:spPr/>
      <dgm:t>
        <a:bodyPr/>
        <a:lstStyle/>
        <a:p>
          <a:endParaRPr lang="sv-SE"/>
        </a:p>
      </dgm:t>
    </dgm:pt>
    <dgm:pt modelId="{F9B135C3-DF65-4640-9B85-BFBB1508D447}" type="sibTrans" cxnId="{664CDBB7-7CD1-4BDF-9305-2D9DBABE2CFD}">
      <dgm:prSet/>
      <dgm:spPr/>
      <dgm:t>
        <a:bodyPr/>
        <a:lstStyle/>
        <a:p>
          <a:endParaRPr lang="sv-SE"/>
        </a:p>
      </dgm:t>
    </dgm:pt>
    <dgm:pt modelId="{77DF9421-A458-44AA-A7A8-B551D52342E8}">
      <dgm:prSet phldrT="[Text]" custT="1"/>
      <dgm:spPr/>
      <dgm:t>
        <a:bodyPr/>
        <a:lstStyle/>
        <a:p>
          <a:endParaRPr lang="sv-SE" sz="1800" dirty="0">
            <a:solidFill>
              <a:schemeClr val="tx1"/>
            </a:solidFill>
          </a:endParaRPr>
        </a:p>
        <a:p>
          <a:r>
            <a:rPr lang="sv-SE" sz="1800" dirty="0">
              <a:solidFill>
                <a:schemeClr val="tx1"/>
              </a:solidFill>
            </a:rPr>
            <a:t>NU</a:t>
          </a:r>
        </a:p>
      </dgm:t>
    </dgm:pt>
    <dgm:pt modelId="{2DAADBA6-371C-4A32-B90F-9CCBCB5BFAB9}" type="parTrans" cxnId="{4535A7D6-66C9-457D-BC9A-E1EC8CA26B42}">
      <dgm:prSet/>
      <dgm:spPr/>
      <dgm:t>
        <a:bodyPr/>
        <a:lstStyle/>
        <a:p>
          <a:endParaRPr lang="sv-SE"/>
        </a:p>
      </dgm:t>
    </dgm:pt>
    <dgm:pt modelId="{E03BF0F0-1844-4A82-A6E9-5B272AE37EE0}" type="sibTrans" cxnId="{4535A7D6-66C9-457D-BC9A-E1EC8CA26B42}">
      <dgm:prSet/>
      <dgm:spPr/>
      <dgm:t>
        <a:bodyPr/>
        <a:lstStyle/>
        <a:p>
          <a:endParaRPr lang="sv-SE"/>
        </a:p>
      </dgm:t>
    </dgm:pt>
    <dgm:pt modelId="{5B82D78A-E85A-4D5A-97A1-E83086694F59}" type="pres">
      <dgm:prSet presAssocID="{C345C7A2-FBE5-42CF-94F8-387A7588D9E5}" presName="Name0" presStyleCnt="0">
        <dgm:presLayoutVars>
          <dgm:dir/>
          <dgm:animLvl val="lvl"/>
          <dgm:resizeHandles val="exact"/>
        </dgm:presLayoutVars>
      </dgm:prSet>
      <dgm:spPr/>
    </dgm:pt>
    <dgm:pt modelId="{869341EA-7333-4583-87B9-13692A1190EE}" type="pres">
      <dgm:prSet presAssocID="{C345C7A2-FBE5-42CF-94F8-387A7588D9E5}" presName="dummy" presStyleCnt="0"/>
      <dgm:spPr/>
    </dgm:pt>
    <dgm:pt modelId="{5B841C92-2339-4F4B-8465-E1167A827930}" type="pres">
      <dgm:prSet presAssocID="{C345C7A2-FBE5-42CF-94F8-387A7588D9E5}" presName="linH" presStyleCnt="0"/>
      <dgm:spPr/>
    </dgm:pt>
    <dgm:pt modelId="{49BE0F4A-3B27-4EC8-8A2D-D0062305680A}" type="pres">
      <dgm:prSet presAssocID="{C345C7A2-FBE5-42CF-94F8-387A7588D9E5}" presName="padding1" presStyleCnt="0"/>
      <dgm:spPr/>
    </dgm:pt>
    <dgm:pt modelId="{3BC73C5E-0E71-4E85-AA03-1702E5B585F8}" type="pres">
      <dgm:prSet presAssocID="{A9D3E101-2907-433A-8AD7-2C2977C00EA9}" presName="linV" presStyleCnt="0"/>
      <dgm:spPr/>
    </dgm:pt>
    <dgm:pt modelId="{A21A20F4-2F5C-4096-8130-6299FFF9E5EE}" type="pres">
      <dgm:prSet presAssocID="{A9D3E101-2907-433A-8AD7-2C2977C00EA9}" presName="spVertical1" presStyleCnt="0"/>
      <dgm:spPr/>
    </dgm:pt>
    <dgm:pt modelId="{BA252615-39E4-4BB2-95A3-1A10B34A0A94}" type="pres">
      <dgm:prSet presAssocID="{A9D3E101-2907-433A-8AD7-2C2977C00EA9}" presName="parTx" presStyleLbl="revTx" presStyleIdx="0" presStyleCnt="2">
        <dgm:presLayoutVars>
          <dgm:chMax val="0"/>
          <dgm:chPref val="0"/>
          <dgm:bulletEnabled val="1"/>
        </dgm:presLayoutVars>
      </dgm:prSet>
      <dgm:spPr/>
      <dgm:t>
        <a:bodyPr/>
        <a:lstStyle/>
        <a:p>
          <a:endParaRPr lang="sv-SE"/>
        </a:p>
      </dgm:t>
    </dgm:pt>
    <dgm:pt modelId="{EAFCE01C-83F1-4C42-909D-DE335B597F8B}" type="pres">
      <dgm:prSet presAssocID="{A9D3E101-2907-433A-8AD7-2C2977C00EA9}" presName="spVertical2" presStyleCnt="0"/>
      <dgm:spPr/>
    </dgm:pt>
    <dgm:pt modelId="{567D74AD-0A00-477A-AFBF-C282A609479B}" type="pres">
      <dgm:prSet presAssocID="{A9D3E101-2907-433A-8AD7-2C2977C00EA9}" presName="spVertical3" presStyleCnt="0"/>
      <dgm:spPr/>
    </dgm:pt>
    <dgm:pt modelId="{594B42C8-CF9D-4D2C-8B5D-1508551D3FF2}" type="pres">
      <dgm:prSet presAssocID="{F9B135C3-DF65-4640-9B85-BFBB1508D447}" presName="space" presStyleCnt="0"/>
      <dgm:spPr/>
    </dgm:pt>
    <dgm:pt modelId="{804BB683-4470-4E09-88A1-5FC90D5A5253}" type="pres">
      <dgm:prSet presAssocID="{77DF9421-A458-44AA-A7A8-B551D52342E8}" presName="linV" presStyleCnt="0"/>
      <dgm:spPr/>
    </dgm:pt>
    <dgm:pt modelId="{9D1188CC-F2F1-4443-A9F2-ACF7F1A39D94}" type="pres">
      <dgm:prSet presAssocID="{77DF9421-A458-44AA-A7A8-B551D52342E8}" presName="spVertical1" presStyleCnt="0"/>
      <dgm:spPr/>
    </dgm:pt>
    <dgm:pt modelId="{775F3D4C-6557-4050-9618-91FC782A9706}" type="pres">
      <dgm:prSet presAssocID="{77DF9421-A458-44AA-A7A8-B551D52342E8}" presName="parTx" presStyleLbl="revTx" presStyleIdx="1" presStyleCnt="2" custScaleX="64904" custScaleY="60636" custLinFactNeighborX="27752" custLinFactNeighborY="-62028">
        <dgm:presLayoutVars>
          <dgm:chMax val="0"/>
          <dgm:chPref val="0"/>
          <dgm:bulletEnabled val="1"/>
        </dgm:presLayoutVars>
      </dgm:prSet>
      <dgm:spPr/>
      <dgm:t>
        <a:bodyPr/>
        <a:lstStyle/>
        <a:p>
          <a:endParaRPr lang="sv-SE"/>
        </a:p>
      </dgm:t>
    </dgm:pt>
    <dgm:pt modelId="{13C61F96-22F2-4BD3-8903-CDBABD330C63}" type="pres">
      <dgm:prSet presAssocID="{77DF9421-A458-44AA-A7A8-B551D52342E8}" presName="spVertical2" presStyleCnt="0"/>
      <dgm:spPr/>
    </dgm:pt>
    <dgm:pt modelId="{3BB2070C-A4E6-4FB9-8780-577F7E4D4F35}" type="pres">
      <dgm:prSet presAssocID="{77DF9421-A458-44AA-A7A8-B551D52342E8}" presName="spVertical3" presStyleCnt="0"/>
      <dgm:spPr/>
    </dgm:pt>
    <dgm:pt modelId="{55207D59-71AC-4147-9161-558BD6A8ACC9}" type="pres">
      <dgm:prSet presAssocID="{C345C7A2-FBE5-42CF-94F8-387A7588D9E5}" presName="padding2" presStyleCnt="0"/>
      <dgm:spPr/>
    </dgm:pt>
    <dgm:pt modelId="{3B8828B5-E4E1-4B1E-9A72-D4C5330D2D0F}" type="pres">
      <dgm:prSet presAssocID="{C345C7A2-FBE5-42CF-94F8-387A7588D9E5}" presName="negArrow" presStyleCnt="0"/>
      <dgm:spPr/>
    </dgm:pt>
    <dgm:pt modelId="{CB9C1115-D2B1-48A7-9791-272FC18F382E}" type="pres">
      <dgm:prSet presAssocID="{C345C7A2-FBE5-42CF-94F8-387A7588D9E5}" presName="backgroundArrow" presStyleLbl="node1" presStyleIdx="0" presStyleCnt="1" custScaleY="155572" custLinFactNeighborX="2152" custLinFactNeighborY="-350"/>
      <dgm:spPr>
        <a:solidFill>
          <a:srgbClr val="D9DBE0"/>
        </a:solidFill>
        <a:ln w="22225"/>
      </dgm:spPr>
    </dgm:pt>
  </dgm:ptLst>
  <dgm:cxnLst>
    <dgm:cxn modelId="{148B43AB-A9CE-4CD6-8916-18E85DAC2713}" type="presOf" srcId="{77DF9421-A458-44AA-A7A8-B551D52342E8}" destId="{775F3D4C-6557-4050-9618-91FC782A9706}" srcOrd="0" destOrd="0" presId="urn:microsoft.com/office/officeart/2005/8/layout/hProcess3"/>
    <dgm:cxn modelId="{664CDBB7-7CD1-4BDF-9305-2D9DBABE2CFD}" srcId="{C345C7A2-FBE5-42CF-94F8-387A7588D9E5}" destId="{A9D3E101-2907-433A-8AD7-2C2977C00EA9}" srcOrd="0" destOrd="0" parTransId="{46BFD21F-4664-4ED5-9B93-4C1F375B91C5}" sibTransId="{F9B135C3-DF65-4640-9B85-BFBB1508D447}"/>
    <dgm:cxn modelId="{4535A7D6-66C9-457D-BC9A-E1EC8CA26B42}" srcId="{C345C7A2-FBE5-42CF-94F8-387A7588D9E5}" destId="{77DF9421-A458-44AA-A7A8-B551D52342E8}" srcOrd="1" destOrd="0" parTransId="{2DAADBA6-371C-4A32-B90F-9CCBCB5BFAB9}" sibTransId="{E03BF0F0-1844-4A82-A6E9-5B272AE37EE0}"/>
    <dgm:cxn modelId="{9B0CFBD7-B963-431B-AB5A-3A9E9642A0B9}" type="presOf" srcId="{C345C7A2-FBE5-42CF-94F8-387A7588D9E5}" destId="{5B82D78A-E85A-4D5A-97A1-E83086694F59}" srcOrd="0" destOrd="0" presId="urn:microsoft.com/office/officeart/2005/8/layout/hProcess3"/>
    <dgm:cxn modelId="{DFADE39E-B74C-46C9-8F8D-1B6C9353D6EA}" type="presOf" srcId="{A9D3E101-2907-433A-8AD7-2C2977C00EA9}" destId="{BA252615-39E4-4BB2-95A3-1A10B34A0A94}" srcOrd="0" destOrd="0" presId="urn:microsoft.com/office/officeart/2005/8/layout/hProcess3"/>
    <dgm:cxn modelId="{FE0AA58E-168F-4B78-9155-96411622312D}" type="presParOf" srcId="{5B82D78A-E85A-4D5A-97A1-E83086694F59}" destId="{869341EA-7333-4583-87B9-13692A1190EE}" srcOrd="0" destOrd="0" presId="urn:microsoft.com/office/officeart/2005/8/layout/hProcess3"/>
    <dgm:cxn modelId="{027DA73C-06E9-4319-9B82-7367E9D9BB8D}" type="presParOf" srcId="{5B82D78A-E85A-4D5A-97A1-E83086694F59}" destId="{5B841C92-2339-4F4B-8465-E1167A827930}" srcOrd="1" destOrd="0" presId="urn:microsoft.com/office/officeart/2005/8/layout/hProcess3"/>
    <dgm:cxn modelId="{A0E6880D-169B-4301-A23A-AC2700CFE3B0}" type="presParOf" srcId="{5B841C92-2339-4F4B-8465-E1167A827930}" destId="{49BE0F4A-3B27-4EC8-8A2D-D0062305680A}" srcOrd="0" destOrd="0" presId="urn:microsoft.com/office/officeart/2005/8/layout/hProcess3"/>
    <dgm:cxn modelId="{76486F8E-8E97-47E8-9C39-AE1CBD078FEE}" type="presParOf" srcId="{5B841C92-2339-4F4B-8465-E1167A827930}" destId="{3BC73C5E-0E71-4E85-AA03-1702E5B585F8}" srcOrd="1" destOrd="0" presId="urn:microsoft.com/office/officeart/2005/8/layout/hProcess3"/>
    <dgm:cxn modelId="{E51A8FA2-D27F-49F3-99ED-07D948E380BD}" type="presParOf" srcId="{3BC73C5E-0E71-4E85-AA03-1702E5B585F8}" destId="{A21A20F4-2F5C-4096-8130-6299FFF9E5EE}" srcOrd="0" destOrd="0" presId="urn:microsoft.com/office/officeart/2005/8/layout/hProcess3"/>
    <dgm:cxn modelId="{F96A5C18-EDA0-409F-B03B-062F6F1E4EDC}" type="presParOf" srcId="{3BC73C5E-0E71-4E85-AA03-1702E5B585F8}" destId="{BA252615-39E4-4BB2-95A3-1A10B34A0A94}" srcOrd="1" destOrd="0" presId="urn:microsoft.com/office/officeart/2005/8/layout/hProcess3"/>
    <dgm:cxn modelId="{9D8ACD33-38E2-4AED-A31E-193F114AB952}" type="presParOf" srcId="{3BC73C5E-0E71-4E85-AA03-1702E5B585F8}" destId="{EAFCE01C-83F1-4C42-909D-DE335B597F8B}" srcOrd="2" destOrd="0" presId="urn:microsoft.com/office/officeart/2005/8/layout/hProcess3"/>
    <dgm:cxn modelId="{07265FC2-FC19-4D2B-BCC4-A3B9FB1A397A}" type="presParOf" srcId="{3BC73C5E-0E71-4E85-AA03-1702E5B585F8}" destId="{567D74AD-0A00-477A-AFBF-C282A609479B}" srcOrd="3" destOrd="0" presId="urn:microsoft.com/office/officeart/2005/8/layout/hProcess3"/>
    <dgm:cxn modelId="{4A57D9D5-D675-4159-9247-9E41E7479806}" type="presParOf" srcId="{5B841C92-2339-4F4B-8465-E1167A827930}" destId="{594B42C8-CF9D-4D2C-8B5D-1508551D3FF2}" srcOrd="2" destOrd="0" presId="urn:microsoft.com/office/officeart/2005/8/layout/hProcess3"/>
    <dgm:cxn modelId="{46CC7AA6-4510-442A-BAE9-710CD5475152}" type="presParOf" srcId="{5B841C92-2339-4F4B-8465-E1167A827930}" destId="{804BB683-4470-4E09-88A1-5FC90D5A5253}" srcOrd="3" destOrd="0" presId="urn:microsoft.com/office/officeart/2005/8/layout/hProcess3"/>
    <dgm:cxn modelId="{B41ADC2D-3A37-4946-8BBC-BE6FF57F17E5}" type="presParOf" srcId="{804BB683-4470-4E09-88A1-5FC90D5A5253}" destId="{9D1188CC-F2F1-4443-A9F2-ACF7F1A39D94}" srcOrd="0" destOrd="0" presId="urn:microsoft.com/office/officeart/2005/8/layout/hProcess3"/>
    <dgm:cxn modelId="{A7151BEA-6F03-452A-8404-D549A4C48973}" type="presParOf" srcId="{804BB683-4470-4E09-88A1-5FC90D5A5253}" destId="{775F3D4C-6557-4050-9618-91FC782A9706}" srcOrd="1" destOrd="0" presId="urn:microsoft.com/office/officeart/2005/8/layout/hProcess3"/>
    <dgm:cxn modelId="{636AF4C8-A0FF-478F-91F3-EFFA4BE116E7}" type="presParOf" srcId="{804BB683-4470-4E09-88A1-5FC90D5A5253}" destId="{13C61F96-22F2-4BD3-8903-CDBABD330C63}" srcOrd="2" destOrd="0" presId="urn:microsoft.com/office/officeart/2005/8/layout/hProcess3"/>
    <dgm:cxn modelId="{97B49268-1856-43A7-BC16-CA957285EE29}" type="presParOf" srcId="{804BB683-4470-4E09-88A1-5FC90D5A5253}" destId="{3BB2070C-A4E6-4FB9-8780-577F7E4D4F35}" srcOrd="3" destOrd="0" presId="urn:microsoft.com/office/officeart/2005/8/layout/hProcess3"/>
    <dgm:cxn modelId="{DECFF90D-297B-4A0E-97B6-D200E4A744C9}" type="presParOf" srcId="{5B841C92-2339-4F4B-8465-E1167A827930}" destId="{55207D59-71AC-4147-9161-558BD6A8ACC9}" srcOrd="4" destOrd="0" presId="urn:microsoft.com/office/officeart/2005/8/layout/hProcess3"/>
    <dgm:cxn modelId="{5F0A0E96-415C-4B88-ADCC-32ACA11D9E7A}" type="presParOf" srcId="{5B841C92-2339-4F4B-8465-E1167A827930}" destId="{3B8828B5-E4E1-4B1E-9A72-D4C5330D2D0F}" srcOrd="5" destOrd="0" presId="urn:microsoft.com/office/officeart/2005/8/layout/hProcess3"/>
    <dgm:cxn modelId="{5C4830FB-337D-4B7F-A32F-66BDE2D546E0}" type="presParOf" srcId="{5B841C92-2339-4F4B-8465-E1167A827930}" destId="{CB9C1115-D2B1-48A7-9791-272FC18F382E}" srcOrd="6"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C1115-D2B1-48A7-9791-272FC18F382E}">
      <dsp:nvSpPr>
        <dsp:cNvPr id="0" name=""/>
        <dsp:cNvSpPr/>
      </dsp:nvSpPr>
      <dsp:spPr>
        <a:xfrm>
          <a:off x="25665" y="0"/>
          <a:ext cx="5240996" cy="686475"/>
        </a:xfrm>
        <a:prstGeom prst="rightArrow">
          <a:avLst/>
        </a:prstGeom>
        <a:solidFill>
          <a:srgbClr val="D9DBE0"/>
        </a:solidFill>
        <a:ln w="222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5F3D4C-6557-4050-9618-91FC782A9706}">
      <dsp:nvSpPr>
        <dsp:cNvPr id="0" name=""/>
        <dsp:cNvSpPr/>
      </dsp:nvSpPr>
      <dsp:spPr>
        <a:xfrm>
          <a:off x="3894721" y="65162"/>
          <a:ext cx="1371940" cy="208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lvl="0" algn="ctr" defTabSz="800100">
            <a:lnSpc>
              <a:spcPct val="90000"/>
            </a:lnSpc>
            <a:spcBef>
              <a:spcPct val="0"/>
            </a:spcBef>
            <a:spcAft>
              <a:spcPct val="35000"/>
            </a:spcAft>
          </a:pPr>
          <a:endParaRPr lang="sv-SE" sz="1800" kern="1200" dirty="0">
            <a:solidFill>
              <a:schemeClr val="tx1"/>
            </a:solidFill>
          </a:endParaRPr>
        </a:p>
        <a:p>
          <a:pPr lvl="0" algn="ctr" defTabSz="800100">
            <a:lnSpc>
              <a:spcPct val="90000"/>
            </a:lnSpc>
            <a:spcBef>
              <a:spcPct val="0"/>
            </a:spcBef>
            <a:spcAft>
              <a:spcPct val="35000"/>
            </a:spcAft>
          </a:pPr>
          <a:r>
            <a:rPr lang="sv-SE" sz="1800" kern="1200" dirty="0">
              <a:solidFill>
                <a:schemeClr val="tx1"/>
              </a:solidFill>
            </a:rPr>
            <a:t>NU</a:t>
          </a:r>
        </a:p>
      </dsp:txBody>
      <dsp:txXfrm>
        <a:off x="3894721" y="65162"/>
        <a:ext cx="1371940" cy="208110"/>
      </dsp:txXfrm>
    </dsp:sp>
    <dsp:sp modelId="{BA252615-39E4-4BB2-95A3-1A10B34A0A94}">
      <dsp:nvSpPr>
        <dsp:cNvPr id="0" name=""/>
        <dsp:cNvSpPr/>
      </dsp:nvSpPr>
      <dsp:spPr>
        <a:xfrm>
          <a:off x="432686" y="171606"/>
          <a:ext cx="2113800" cy="343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lvl="0" algn="ctr" defTabSz="222250">
            <a:lnSpc>
              <a:spcPct val="90000"/>
            </a:lnSpc>
            <a:spcBef>
              <a:spcPct val="0"/>
            </a:spcBef>
            <a:spcAft>
              <a:spcPct val="35000"/>
            </a:spcAft>
          </a:pPr>
          <a:endParaRPr lang="sv-SE" sz="500" kern="1200" dirty="0"/>
        </a:p>
      </dsp:txBody>
      <dsp:txXfrm>
        <a:off x="432686" y="171606"/>
        <a:ext cx="2113800" cy="34321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D552B-968B-4F99-AA02-EAF9CF0940ED}" type="datetimeFigureOut">
              <a:rPr lang="sv-SE" smtClean="0"/>
              <a:t>2023-12-07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51114-98AE-4FA9-8AFD-C4B697BC0156}" type="slidenum">
              <a:rPr lang="sv-SE" smtClean="0"/>
              <a:t>‹#›</a:t>
            </a:fld>
            <a:endParaRPr lang="sv-SE"/>
          </a:p>
        </p:txBody>
      </p:sp>
    </p:spTree>
    <p:extLst>
      <p:ext uri="{BB962C8B-B14F-4D97-AF65-F5344CB8AC3E}">
        <p14:creationId xmlns:p14="http://schemas.microsoft.com/office/powerpoint/2010/main" val="76289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a:t>Det</a:t>
            </a:r>
            <a:r>
              <a:rPr lang="sv-SE" sz="1100" baseline="0" dirty="0"/>
              <a:t> här bildbanken tar upp följande delar:</a:t>
            </a:r>
          </a:p>
          <a:p>
            <a:pPr marL="171450" indent="-171450">
              <a:buFont typeface="Arial" panose="020B0604020202020204" pitchFamily="34" charset="0"/>
              <a:buChar char="•"/>
            </a:pPr>
            <a:r>
              <a:rPr lang="sv-SE" sz="1100" dirty="0"/>
              <a:t>Några</a:t>
            </a:r>
            <a:r>
              <a:rPr lang="sv-SE" sz="1100" baseline="0" dirty="0"/>
              <a:t> grundläggande d</a:t>
            </a:r>
            <a:r>
              <a:rPr lang="sv-SE" sz="1100" dirty="0"/>
              <a:t>efinitioner rörande hälsa och folkhälsa</a:t>
            </a:r>
          </a:p>
          <a:p>
            <a:pPr marL="171450" indent="-171450">
              <a:buFont typeface="Arial" panose="020B0604020202020204" pitchFamily="34" charset="0"/>
              <a:buChar char="•"/>
            </a:pPr>
            <a:r>
              <a:rPr lang="sv-SE" sz="1100" dirty="0"/>
              <a:t>Hälsans utveckling över tid, internationellt och</a:t>
            </a:r>
            <a:r>
              <a:rPr lang="sv-SE" sz="1100" baseline="0" dirty="0"/>
              <a:t> i Sverige</a:t>
            </a:r>
            <a:endParaRPr lang="sv-SE" sz="1100" dirty="0"/>
          </a:p>
          <a:p>
            <a:pPr marL="171450" indent="-171450">
              <a:buFont typeface="Arial" panose="020B0604020202020204" pitchFamily="34" charset="0"/>
              <a:buChar char="•"/>
            </a:pPr>
            <a:r>
              <a:rPr lang="sv-SE" sz="1100" dirty="0"/>
              <a:t>Vår</a:t>
            </a:r>
            <a:r>
              <a:rPr lang="sv-SE" sz="1100" baseline="0" dirty="0"/>
              <a:t> tids</a:t>
            </a:r>
            <a:r>
              <a:rPr lang="sv-SE" sz="1100" dirty="0"/>
              <a:t> stora hälsoutmaningar</a:t>
            </a:r>
          </a:p>
          <a:p>
            <a:pPr marL="171450" indent="-171450">
              <a:buFont typeface="Arial" panose="020B0604020202020204" pitchFamily="34" charset="0"/>
              <a:buChar char="•"/>
            </a:pPr>
            <a:r>
              <a:rPr lang="sv-SE" sz="1100" dirty="0"/>
              <a:t>Hur hälsa och ohälsa fördelar sig i befolkningen</a:t>
            </a:r>
          </a:p>
          <a:p>
            <a:pPr marL="171450" indent="-171450">
              <a:buFont typeface="Arial" panose="020B0604020202020204" pitchFamily="34" charset="0"/>
              <a:buChar char="•"/>
            </a:pPr>
            <a:r>
              <a:rPr lang="sv-SE" sz="1100" dirty="0"/>
              <a:t>Hälsans bestämningsfaktorer, dvs vilka</a:t>
            </a:r>
            <a:r>
              <a:rPr lang="sv-SE" sz="1100" baseline="0" dirty="0"/>
              <a:t> faktorer som avgör utvecklingen av hälsa och ohälsa</a:t>
            </a:r>
            <a:endParaRPr lang="sv-SE" sz="1100" dirty="0"/>
          </a:p>
          <a:p>
            <a:pPr marL="171450" indent="-171450">
              <a:buFont typeface="Arial" panose="020B0604020202020204" pitchFamily="34" charset="0"/>
              <a:buChar char="•"/>
            </a:pPr>
            <a:r>
              <a:rPr lang="sv-SE" sz="1100" dirty="0"/>
              <a:t>Sedan lyfts en del grundläggande begrepp och</a:t>
            </a:r>
            <a:r>
              <a:rPr lang="sv-SE" sz="1100" baseline="0" dirty="0"/>
              <a:t> modeller för hur f</a:t>
            </a:r>
            <a:r>
              <a:rPr lang="sv-SE" sz="1100" dirty="0"/>
              <a:t>olkhälsoarbete bedrivs, dvs hur vi kan förbättra folkhälsan och öka jämlikheten i hälsa</a:t>
            </a:r>
          </a:p>
          <a:p>
            <a:pPr marL="171450" indent="-171450">
              <a:buFont typeface="Arial" panose="020B0604020202020204" pitchFamily="34" charset="0"/>
              <a:buChar char="•"/>
            </a:pPr>
            <a:r>
              <a:rPr lang="sv-SE" sz="1100" dirty="0"/>
              <a:t>Avslutningsvis</a:t>
            </a:r>
            <a:r>
              <a:rPr lang="sv-SE" sz="1100" baseline="0" dirty="0"/>
              <a:t> lyfts några viktiga ramverk, inklusive länets folkhälsostrategi och de förslag på insatser som lyfts fram i den</a:t>
            </a:r>
            <a:endParaRPr lang="sv-SE" sz="1100" dirty="0"/>
          </a:p>
          <a:p>
            <a:endParaRPr lang="sv-SE" dirty="0"/>
          </a:p>
        </p:txBody>
      </p:sp>
      <p:sp>
        <p:nvSpPr>
          <p:cNvPr id="4" name="Platshållare för bildnummer 3"/>
          <p:cNvSpPr>
            <a:spLocks noGrp="1"/>
          </p:cNvSpPr>
          <p:nvPr>
            <p:ph type="sldNum" sz="quarter" idx="10"/>
          </p:nvPr>
        </p:nvSpPr>
        <p:spPr/>
        <p:txBody>
          <a:bodyPr/>
          <a:lstStyle/>
          <a:p>
            <a:fld id="{5DB51114-98AE-4FA9-8AFD-C4B697BC0156}" type="slidenum">
              <a:rPr lang="sv-SE" smtClean="0"/>
              <a:t>1</a:t>
            </a:fld>
            <a:endParaRPr lang="sv-SE" dirty="0"/>
          </a:p>
        </p:txBody>
      </p:sp>
    </p:spTree>
    <p:extLst>
      <p:ext uri="{BB962C8B-B14F-4D97-AF65-F5344CB8AC3E}">
        <p14:creationId xmlns:p14="http://schemas.microsoft.com/office/powerpoint/2010/main" val="1613308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aseline="0" dirty="0"/>
              <a:t>I takt med att vi har fått förbättrad hälsa </a:t>
            </a:r>
            <a:r>
              <a:rPr lang="sv-SE" sz="1100" i="1" baseline="0" dirty="0"/>
              <a:t>lever vi allt längre</a:t>
            </a:r>
            <a:r>
              <a:rPr lang="sv-SE" sz="1100" baseline="0" dirty="0"/>
              <a:t>. </a:t>
            </a:r>
          </a:p>
          <a:p>
            <a:pPr marL="171450" indent="-171450">
              <a:buFont typeface="Arial" panose="020B0604020202020204" pitchFamily="34" charset="0"/>
              <a:buChar char="•"/>
            </a:pPr>
            <a:r>
              <a:rPr lang="sv-SE" sz="1100" baseline="0" dirty="0"/>
              <a:t>Det medför att andelen äldre ökar. </a:t>
            </a:r>
          </a:p>
          <a:p>
            <a:pPr marL="171450" indent="-171450">
              <a:buFont typeface="Arial" panose="020B0604020202020204" pitchFamily="34" charset="0"/>
              <a:buChar char="•"/>
            </a:pPr>
            <a:r>
              <a:rPr lang="sv-SE" sz="1100" baseline="0" dirty="0"/>
              <a:t>På den här bilden ser ni en prognos av den demografiska utvecklingen mellan 2021-2031.</a:t>
            </a:r>
          </a:p>
          <a:p>
            <a:pPr marL="171450" indent="-171450">
              <a:buFont typeface="Arial" panose="020B0604020202020204" pitchFamily="34" charset="0"/>
              <a:buChar char="•"/>
            </a:pPr>
            <a:r>
              <a:rPr lang="sv-SE" sz="1100" baseline="0" dirty="0"/>
              <a:t>Andelen i arbetsför ålder (snart till 67) ökar med 4,1% samtidigt som andelen över 80 år förväntas öka med 47,1%. </a:t>
            </a:r>
          </a:p>
          <a:p>
            <a:pPr marL="171450" indent="-171450">
              <a:buFont typeface="Arial" panose="020B0604020202020204" pitchFamily="34" charset="0"/>
              <a:buChar char="•"/>
            </a:pPr>
            <a:endParaRPr lang="sv-SE" sz="1100" baseline="0" dirty="0"/>
          </a:p>
          <a:p>
            <a:pPr marL="0" indent="0">
              <a:buFont typeface="Arial" panose="020B0604020202020204" pitchFamily="34" charset="0"/>
              <a:buNone/>
            </a:pPr>
            <a:r>
              <a:rPr lang="sv-SE" sz="1100" baseline="0" dirty="0"/>
              <a:t>Det är en stor framgång för folkhälsan att medellivslängden har ökat och allt fler äldre är friska även högt upp i åldern, men det innebär samtidigt stora utmaningar för exempelvis hälso- och sjukvården. </a:t>
            </a:r>
          </a:p>
          <a:p>
            <a:pPr marL="0" indent="0">
              <a:buFont typeface="Arial" panose="020B0604020202020204" pitchFamily="34" charset="0"/>
              <a:buNone/>
            </a:pPr>
            <a:r>
              <a:rPr lang="sv-SE" sz="1100" baseline="0" dirty="0"/>
              <a:t>Men utvecklingen kommer medföra en ökad andel med kroniska sjukdomar, och därmed ett behov av ökad kompetensförsörjning och effektivisering av välfärden, med hjälp av bl.a. välfärdsteknik, digitalisering och Nära vård.  </a:t>
            </a:r>
          </a:p>
          <a:p>
            <a:pPr marL="171450" indent="-171450">
              <a:buFont typeface="Arial" panose="020B0604020202020204" pitchFamily="34" charset="0"/>
              <a:buChar char="•"/>
            </a:pPr>
            <a:endParaRPr lang="sv-SE" sz="1100" baseline="0" dirty="0"/>
          </a:p>
          <a:p>
            <a:pPr marL="0" indent="0">
              <a:buFont typeface="Arial" panose="020B0604020202020204" pitchFamily="34" charset="0"/>
              <a:buNone/>
            </a:pPr>
            <a:r>
              <a:rPr lang="sv-SE" sz="1100" baseline="0" dirty="0"/>
              <a:t>Samtidigt får det ännu större betydelse att skapa samhälleliga förutsättningar för ett hälsosamt åldrande där social gemenskap, meningsfullhet, matvanor och fysisk aktivitet är viktiga delar för att äldre ska kunna bibehålla god hälsa/välmående och skjuta upp behov av vård, dvs att ytterligare förbättra folkhälsan är centralt.   </a:t>
            </a:r>
            <a:endParaRPr lang="sv-SE" sz="1100" dirty="0"/>
          </a:p>
          <a:p>
            <a:endParaRPr lang="sv-SE" sz="1100" dirty="0"/>
          </a:p>
          <a:p>
            <a:r>
              <a:rPr lang="sv-SE" sz="1100" dirty="0"/>
              <a:t>Källa: SKR = Sveriges Kommuner och Regioner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51114-98AE-4FA9-8AFD-C4B697BC01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052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a:t>Vi går nu över till att prata om de</a:t>
            </a:r>
            <a:r>
              <a:rPr lang="sv-SE" sz="1100" baseline="0" dirty="0"/>
              <a:t> </a:t>
            </a:r>
            <a:r>
              <a:rPr lang="sv-SE" sz="1100" i="1" baseline="0" dirty="0"/>
              <a:t>största hälsoutmaningarna </a:t>
            </a:r>
            <a:r>
              <a:rPr lang="sv-SE" sz="1100" baseline="0" dirty="0"/>
              <a:t>i Sverige idag. </a:t>
            </a:r>
            <a:endParaRPr lang="sv-SE" sz="1100" dirty="0"/>
          </a:p>
          <a:p>
            <a:pPr marL="171450" indent="-171450">
              <a:buFont typeface="Arial" panose="020B0604020202020204" pitchFamily="34" charset="0"/>
              <a:buChar char="•"/>
            </a:pPr>
            <a:r>
              <a:rPr lang="sv-SE" sz="1100" dirty="0"/>
              <a:t>Vi</a:t>
            </a:r>
            <a:r>
              <a:rPr lang="sv-SE" sz="1100" baseline="0" dirty="0"/>
              <a:t> har genomfört många miljöförbättrande åtgärder i Sverige över tid, när det gäller avgaser, avloppsvatten och kemikalier. </a:t>
            </a:r>
          </a:p>
          <a:p>
            <a:pPr marL="171450" indent="-171450">
              <a:buFont typeface="Arial" panose="020B0604020202020204" pitchFamily="34" charset="0"/>
              <a:buChar char="•"/>
            </a:pPr>
            <a:r>
              <a:rPr lang="sv-SE" sz="1100" baseline="0" dirty="0"/>
              <a:t>Däremot har klimatförändringarna </a:t>
            </a:r>
            <a:r>
              <a:rPr lang="sv-SE" sz="1100" b="0" i="0" u="none" strike="noStrike" kern="1200" baseline="0" dirty="0">
                <a:solidFill>
                  <a:schemeClr val="tx1"/>
                </a:solidFill>
                <a:latin typeface="+mn-lt"/>
                <a:ea typeface="+mn-ea"/>
                <a:cs typeface="+mn-cs"/>
              </a:rPr>
              <a:t>utsetts till det största hotet mot hälsan under detta århundrade (av The Lancet, 2009, en av de största </a:t>
            </a:r>
            <a:r>
              <a:rPr lang="sv-SE" sz="1100" dirty="0"/>
              <a:t>medicinsk tidskrifterna</a:t>
            </a:r>
            <a:r>
              <a:rPr lang="sv-SE" sz="1100" baseline="0" dirty="0"/>
              <a:t>). </a:t>
            </a:r>
            <a:r>
              <a:rPr lang="sv-SE" sz="1100" b="0" i="0" u="none" strike="noStrike" kern="1200" baseline="0" dirty="0">
                <a:solidFill>
                  <a:schemeClr val="tx1"/>
                </a:solidFill>
                <a:latin typeface="+mn-lt"/>
                <a:ea typeface="+mn-ea"/>
                <a:cs typeface="+mn-cs"/>
              </a:rPr>
              <a:t>Det beror på att extremväder som översvämningar, värmeböljor och torka väntas öka successivt vilket i sin tur bland annat leder till ökad fattigdom, skador och klimatflyktingar. Därtill kommer direkta hälsoeffekter av värmen med påverkan på flera av kroppens organsystem och sjukdomar.</a:t>
            </a:r>
          </a:p>
          <a:p>
            <a:pPr marL="171450" indent="-171450">
              <a:buFont typeface="Arial" panose="020B0604020202020204" pitchFamily="34" charset="0"/>
              <a:buChar char="•"/>
            </a:pPr>
            <a:r>
              <a:rPr lang="sv-SE" sz="1100" b="0" i="0" u="none" strike="noStrike" kern="1200" baseline="0" dirty="0">
                <a:solidFill>
                  <a:schemeClr val="tx1"/>
                </a:solidFill>
                <a:latin typeface="+mn-lt"/>
                <a:ea typeface="+mn-ea"/>
                <a:cs typeface="+mn-cs"/>
              </a:rPr>
              <a:t>Klimatförändringarna kan också påverka den psykiska hälsan, särskilt unga oroar sig för konsekvenserna av klimatförändringarna.</a:t>
            </a:r>
            <a:endParaRPr lang="sv-SE" sz="1100" dirty="0"/>
          </a:p>
        </p:txBody>
      </p:sp>
      <p:sp>
        <p:nvSpPr>
          <p:cNvPr id="4" name="Platshållare för bildnummer 3"/>
          <p:cNvSpPr>
            <a:spLocks noGrp="1"/>
          </p:cNvSpPr>
          <p:nvPr>
            <p:ph type="sldNum" sz="quarter" idx="10"/>
          </p:nvPr>
        </p:nvSpPr>
        <p:spPr/>
        <p:txBody>
          <a:bodyPr/>
          <a:lstStyle/>
          <a:p>
            <a:fld id="{5DB51114-98AE-4FA9-8AFD-C4B697BC0156}" type="slidenum">
              <a:rPr lang="sv-SE" smtClean="0"/>
              <a:t>11</a:t>
            </a:fld>
            <a:endParaRPr lang="sv-SE"/>
          </a:p>
        </p:txBody>
      </p:sp>
    </p:spTree>
    <p:extLst>
      <p:ext uri="{BB962C8B-B14F-4D97-AF65-F5344CB8AC3E}">
        <p14:creationId xmlns:p14="http://schemas.microsoft.com/office/powerpoint/2010/main" val="4155333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100" dirty="0">
                <a:latin typeface="+mn-lt"/>
                <a:cs typeface="Calibri Light" panose="020F0302020204030204" pitchFamily="34" charset="0"/>
              </a:rPr>
              <a:t>En annan av vår tids stora hälsoutmaningar</a:t>
            </a:r>
            <a:r>
              <a:rPr lang="sv-SE" sz="1100" baseline="0" dirty="0">
                <a:latin typeface="+mn-lt"/>
                <a:cs typeface="Calibri Light" panose="020F0302020204030204" pitchFamily="34" charset="0"/>
              </a:rPr>
              <a:t> är ohälsosamma levnadsvanor. </a:t>
            </a:r>
            <a:r>
              <a:rPr lang="sv-SE" sz="1100" dirty="0">
                <a:latin typeface="+mn-lt"/>
                <a:cs typeface="Calibri Light" panose="020F0302020204030204" pitchFamily="34" charset="0"/>
              </a:rPr>
              <a:t>Tobaksbruk, riskbruk av alkohol, ohälsosamma matvanor eller otillräcklig fysisk aktivitet ökar risken att insjukna i folksjukdomar som hjärt-kärlsjukdom, cancer och diabetes. Till exempel uppskattas ohälsosamma levnadsvanor varje år orsaka cirka 15 000 cancerfall i Sverige. </a:t>
            </a:r>
          </a:p>
          <a:p>
            <a:pPr>
              <a:defRPr/>
            </a:pPr>
            <a:endParaRPr lang="sv-SE" sz="1100" dirty="0">
              <a:latin typeface="+mn-lt"/>
              <a:cs typeface="Calibri Light" panose="020F0302020204030204" pitchFamily="34" charset="0"/>
            </a:endParaRPr>
          </a:p>
          <a:p>
            <a:pPr marL="171450" indent="-171450">
              <a:buFont typeface="Arial" panose="020B0604020202020204" pitchFamily="34" charset="0"/>
              <a:buChar char="•"/>
              <a:defRPr/>
            </a:pPr>
            <a:r>
              <a:rPr lang="sv-SE" sz="1100" dirty="0">
                <a:latin typeface="+mn-lt"/>
                <a:cs typeface="Calibri Light" panose="020F0302020204030204" pitchFamily="34" charset="0"/>
              </a:rPr>
              <a:t>Två tredjedelar av befolkningen i Östergötland har minst en ohälsosam levnadsvana. De vanligaste är fysisk inaktivitet (36%) dvs att</a:t>
            </a:r>
            <a:r>
              <a:rPr lang="sv-SE" sz="1100" baseline="0" dirty="0">
                <a:latin typeface="+mn-lt"/>
                <a:cs typeface="Calibri Light" panose="020F0302020204030204" pitchFamily="34" charset="0"/>
              </a:rPr>
              <a:t> inte nå upp till rekommendationerna för fysisk aktivitet på 150 aktivitetsminuter i veckan (för vuxna)</a:t>
            </a:r>
            <a:r>
              <a:rPr lang="sv-SE" sz="1100" dirty="0">
                <a:latin typeface="+mn-lt"/>
                <a:cs typeface="Calibri Light" panose="020F0302020204030204" pitchFamily="34" charset="0"/>
              </a:rPr>
              <a:t>, lågt intag av frukt och grönsaker (29%)</a:t>
            </a:r>
            <a:r>
              <a:rPr lang="sv-SE" sz="1100" baseline="0" dirty="0">
                <a:latin typeface="+mn-lt"/>
                <a:cs typeface="Calibri Light" panose="020F0302020204030204" pitchFamily="34" charset="0"/>
              </a:rPr>
              <a:t> och</a:t>
            </a:r>
            <a:r>
              <a:rPr lang="sv-SE" sz="1100" dirty="0">
                <a:latin typeface="+mn-lt"/>
                <a:cs typeface="Calibri Light" panose="020F0302020204030204" pitchFamily="34" charset="0"/>
              </a:rPr>
              <a:t> stillasittande (25%).</a:t>
            </a:r>
          </a:p>
          <a:p>
            <a:pPr marL="171450" indent="-171450">
              <a:buFont typeface="Arial" panose="020B0604020202020204" pitchFamily="34" charset="0"/>
              <a:buChar char="•"/>
              <a:defRPr/>
            </a:pPr>
            <a:endParaRPr lang="sv-SE" sz="1100" dirty="0">
              <a:latin typeface="+mn-lt"/>
              <a:cs typeface="Calibri Light" panose="020F0302020204030204" pitchFamily="34" charset="0"/>
            </a:endParaRPr>
          </a:p>
          <a:p>
            <a:pPr marL="171450" indent="-171450">
              <a:buFont typeface="Arial" panose="020B0604020202020204" pitchFamily="34" charset="0"/>
              <a:buChar char="•"/>
              <a:defRPr/>
            </a:pPr>
            <a:r>
              <a:rPr lang="sv-SE" sz="1100" dirty="0">
                <a:latin typeface="+mn-lt"/>
                <a:cs typeface="Calibri Light" panose="020F0302020204030204" pitchFamily="34" charset="0"/>
              </a:rPr>
              <a:t>Män har sämre levnadsvanor i större utsträckning än kvinnor,</a:t>
            </a:r>
            <a:r>
              <a:rPr lang="sv-SE" sz="1100" baseline="0" dirty="0">
                <a:latin typeface="+mn-lt"/>
                <a:cs typeface="Calibri Light" panose="020F0302020204030204" pitchFamily="34" charset="0"/>
              </a:rPr>
              <a:t> förutom rökning. </a:t>
            </a:r>
          </a:p>
          <a:p>
            <a:pPr marL="0" indent="0">
              <a:buFont typeface="Arial" panose="020B0604020202020204" pitchFamily="34" charset="0"/>
              <a:buNone/>
              <a:defRPr/>
            </a:pPr>
            <a:endParaRPr lang="sv-SE" sz="1100" baseline="0" dirty="0">
              <a:latin typeface="+mn-lt"/>
              <a:cs typeface="Calibri Light" panose="020F0302020204030204" pitchFamily="34" charset="0"/>
            </a:endParaRPr>
          </a:p>
          <a:p>
            <a:pPr marL="171450" indent="-171450">
              <a:buFont typeface="Arial" panose="020B0604020202020204" pitchFamily="34" charset="0"/>
              <a:buChar char="•"/>
            </a:pPr>
            <a:r>
              <a:rPr lang="sv-SE" sz="1100" baseline="0" dirty="0">
                <a:latin typeface="+mn-lt"/>
                <a:cs typeface="Calibri Light" panose="020F0302020204030204" pitchFamily="34" charset="0"/>
              </a:rPr>
              <a:t>Många ungdomar rör sig för lite. Bland ungdomar (11-, 13- 15-åringar) i Sverige når knappt 20 procent rekommendationen om 60 minuters daglig fysisk aktivitet. </a:t>
            </a:r>
            <a:r>
              <a:rPr lang="sv-SE" sz="1100" b="0" i="0" dirty="0">
                <a:solidFill>
                  <a:srgbClr val="333333"/>
                </a:solidFill>
                <a:effectLst/>
                <a:latin typeface="+mn-lt"/>
              </a:rPr>
              <a:t>Andelen elever som är fysiskt aktiva </a:t>
            </a:r>
            <a:r>
              <a:rPr lang="sv-SE" sz="1100" dirty="0">
                <a:latin typeface="Calibri" panose="020F0502020204030204" pitchFamily="34" charset="0"/>
                <a:cs typeface="Calibri" panose="020F0502020204030204" pitchFamily="34" charset="0"/>
              </a:rPr>
              <a:t>har minskat över tid, särskilt bland äldre ungdomar, med 30 </a:t>
            </a:r>
            <a:r>
              <a:rPr lang="sv-SE" sz="1100" dirty="0" err="1">
                <a:latin typeface="Calibri" panose="020F0502020204030204" pitchFamily="34" charset="0"/>
                <a:cs typeface="Calibri" panose="020F0502020204030204" pitchFamily="34" charset="0"/>
              </a:rPr>
              <a:t>resp</a:t>
            </a:r>
            <a:r>
              <a:rPr lang="sv-SE" sz="1100" dirty="0">
                <a:latin typeface="Calibri" panose="020F0502020204030204" pitchFamily="34" charset="0"/>
                <a:cs typeface="Calibri" panose="020F0502020204030204" pitchFamily="34" charset="0"/>
              </a:rPr>
              <a:t> 24 % för pojkar och flickor i 14 års ålder 2000-2017</a:t>
            </a:r>
          </a:p>
          <a:p>
            <a:pPr marL="0" indent="0">
              <a:buFont typeface="Arial" panose="020B0604020202020204" pitchFamily="34" charset="0"/>
              <a:buNone/>
            </a:pPr>
            <a:endParaRPr lang="sv-SE" sz="1100" baseline="0" dirty="0">
              <a:latin typeface="+mn-lt"/>
              <a:cs typeface="Calibri Light" panose="020F0302020204030204" pitchFamily="34" charset="0"/>
            </a:endParaRPr>
          </a:p>
          <a:p>
            <a:pPr marL="0" indent="0">
              <a:buFont typeface="Arial" panose="020B0604020202020204" pitchFamily="34" charset="0"/>
              <a:buNone/>
            </a:pPr>
            <a:r>
              <a:rPr lang="sv-SE" sz="1100" b="1" baseline="0" dirty="0">
                <a:latin typeface="+mn-lt"/>
                <a:cs typeface="Calibri Light" panose="020F0302020204030204" pitchFamily="34" charset="0"/>
              </a:rPr>
              <a:t>Längre variant vid mer tid:</a:t>
            </a:r>
          </a:p>
          <a:p>
            <a:pPr marL="171450" indent="-171450">
              <a:buFont typeface="Arial" panose="020B0604020202020204" pitchFamily="34" charset="0"/>
              <a:buChar char="•"/>
            </a:pPr>
            <a:r>
              <a:rPr lang="sv-SE" sz="1100" dirty="0">
                <a:latin typeface="+mn-lt"/>
                <a:cs typeface="Calibri Light" panose="020F0302020204030204" pitchFamily="34" charset="0"/>
              </a:rPr>
              <a:t>Hälsosamma levnadsvanor ger förutsättningar för en bättre fysisk och psykisk hälsa, även vid sjukdom och är en förutsättning för jämlik hälsa och för en frisk och arbetsför befolkning. </a:t>
            </a:r>
          </a:p>
          <a:p>
            <a:endParaRPr lang="sv-SE" sz="1100" dirty="0">
              <a:latin typeface="+mn-lt"/>
              <a:cs typeface="Calibri Light" panose="020F0302020204030204" pitchFamily="34" charset="0"/>
            </a:endParaRPr>
          </a:p>
          <a:p>
            <a:pPr marL="171450" indent="-171450">
              <a:buFont typeface="Arial" panose="020B0604020202020204" pitchFamily="34" charset="0"/>
              <a:buChar char="•"/>
            </a:pPr>
            <a:r>
              <a:rPr lang="sv-SE" sz="1100" dirty="0">
                <a:latin typeface="+mn-lt"/>
                <a:cs typeface="Calibri Light" panose="020F0302020204030204" pitchFamily="34" charset="0"/>
              </a:rPr>
              <a:t>Tobaksbruk, riskbruk av alkohol, ohälsosamma matvanor eller otillräcklig fysisk aktivitet ökar risken att insjukna i folksjukdomar som hjärt-kärlsjukdom, cancer och diabetes. Till exempel uppskattas ohälsosamma levnadsvanor varje år orsaka cirka 15 000 cancerfall i Sverige. </a:t>
            </a:r>
          </a:p>
          <a:p>
            <a:pPr marL="171450" indent="-171450">
              <a:buFont typeface="Arial" panose="020B0604020202020204" pitchFamily="34" charset="0"/>
              <a:buChar char="•"/>
            </a:pPr>
            <a:endParaRPr lang="sv-SE" altLang="sv-SE" sz="1100" dirty="0">
              <a:latin typeface="+mn-lt"/>
              <a:cs typeface="Calibri Light" panose="020F0302020204030204" pitchFamily="34" charset="0"/>
            </a:endParaRPr>
          </a:p>
          <a:p>
            <a:pPr marL="171450" indent="-171450">
              <a:buFont typeface="Arial" panose="020B0604020202020204" pitchFamily="34" charset="0"/>
              <a:buChar char="•"/>
            </a:pPr>
            <a:r>
              <a:rPr lang="sv-SE" altLang="sv-SE" sz="1100" dirty="0">
                <a:latin typeface="+mn-lt"/>
                <a:cs typeface="Calibri Light" panose="020F0302020204030204" pitchFamily="34" charset="0"/>
              </a:rPr>
              <a:t>Genom att förbättra levnadsvanor och minska förekomsten av riskfaktorer, som övervikt och högt blodtryck, kan vi förebygga många av dessa folksjukdomar.</a:t>
            </a:r>
            <a:endParaRPr lang="sv-SE" sz="1100" dirty="0">
              <a:latin typeface="+mn-lt"/>
              <a:cs typeface="Calibri Light" panose="020F0302020204030204" pitchFamily="34" charset="0"/>
            </a:endParaRPr>
          </a:p>
          <a:p>
            <a:pPr>
              <a:defRPr/>
            </a:pPr>
            <a:endParaRPr lang="sv-SE" sz="1100" dirty="0">
              <a:latin typeface="+mn-lt"/>
              <a:cs typeface="Calibri Light" panose="020F0302020204030204" pitchFamily="34" charset="0"/>
            </a:endParaRPr>
          </a:p>
          <a:p>
            <a:pPr marL="171450" indent="-171450">
              <a:buFont typeface="Arial" panose="020B0604020202020204" pitchFamily="34" charset="0"/>
              <a:buChar char="•"/>
              <a:defRPr/>
            </a:pPr>
            <a:r>
              <a:rPr lang="sv-SE" sz="1100" dirty="0">
                <a:latin typeface="+mn-lt"/>
                <a:cs typeface="Calibri Light" panose="020F0302020204030204" pitchFamily="34" charset="0"/>
              </a:rPr>
              <a:t>Två tredjedelar av befolkningen i Östergötland har minst en ohälsosam levnadsvana. De vanligaste är fysisk inaktivitet (36%), stillasittande (25%) och lågt intag av frukt och grönsaker (29%). </a:t>
            </a:r>
          </a:p>
          <a:p>
            <a:pPr marL="171450" indent="-171450">
              <a:buFont typeface="Arial" panose="020B0604020202020204" pitchFamily="34" charset="0"/>
              <a:buChar char="•"/>
              <a:defRPr/>
            </a:pPr>
            <a:endParaRPr lang="sv-SE" sz="1100" dirty="0">
              <a:latin typeface="+mn-lt"/>
              <a:cs typeface="Calibri Light" panose="020F0302020204030204" pitchFamily="34" charset="0"/>
            </a:endParaRPr>
          </a:p>
          <a:p>
            <a:pPr marL="171450" indent="-171450">
              <a:buFont typeface="Arial" panose="020B0604020202020204" pitchFamily="34" charset="0"/>
              <a:buChar char="•"/>
              <a:defRPr/>
            </a:pPr>
            <a:r>
              <a:rPr lang="sv-SE" sz="1100" dirty="0">
                <a:latin typeface="+mn-lt"/>
                <a:cs typeface="Calibri Light" panose="020F0302020204030204" pitchFamily="34" charset="0"/>
              </a:rPr>
              <a:t>Att använda cannabis (2 %) eller dopningspreparat (&lt;1 %) samt ha ett spelberoende (2 %) är mer ovanligt. Män har sämre levnadsvanor i större utsträckning än kvinnor. Det gäller dock inte rökning, där kvinnor röker i högre utsträckning än män.  </a:t>
            </a:r>
          </a:p>
          <a:p>
            <a:pPr>
              <a:defRPr/>
            </a:pPr>
            <a:endParaRPr lang="sv-SE" sz="1100" dirty="0">
              <a:latin typeface="+mn-lt"/>
              <a:cs typeface="Calibri Light" panose="020F0302020204030204" pitchFamily="34" charset="0"/>
            </a:endParaRPr>
          </a:p>
          <a:p>
            <a:pPr marL="171450" indent="-171450">
              <a:buFont typeface="Arial" panose="020B0604020202020204" pitchFamily="34" charset="0"/>
              <a:buChar char="•"/>
              <a:defRPr/>
            </a:pPr>
            <a:r>
              <a:rPr lang="sv-SE" sz="1100" dirty="0">
                <a:latin typeface="+mn-lt"/>
                <a:cs typeface="Calibri Light" panose="020F0302020204030204" pitchFamily="34" charset="0"/>
              </a:rPr>
              <a:t>På befolkningsnivå fortsätter rökningen att minska. Men fortfarande är det cirka 1 000 ungdomar som röker dagligen eller ibland, medan mer än 21 000 vuxna röker dagligen. </a:t>
            </a:r>
          </a:p>
          <a:p>
            <a:pPr marL="0" indent="0">
              <a:buFont typeface="Arial" panose="020B0604020202020204" pitchFamily="34" charset="0"/>
              <a:buNone/>
              <a:defRPr/>
            </a:pPr>
            <a:endParaRPr lang="sv-SE" sz="1100" dirty="0">
              <a:latin typeface="+mn-lt"/>
              <a:cs typeface="Calibri Light" panose="020F0302020204030204" pitchFamily="34" charset="0"/>
            </a:endParaRPr>
          </a:p>
          <a:p>
            <a:pPr marL="171450" indent="-171450">
              <a:buFont typeface="Arial" panose="020B0604020202020204" pitchFamily="34" charset="0"/>
              <a:buChar char="•"/>
              <a:defRPr/>
            </a:pPr>
            <a:r>
              <a:rPr lang="sv-SE" sz="1100" dirty="0">
                <a:latin typeface="+mn-lt"/>
                <a:cs typeface="Calibri Light" panose="020F0302020204030204" pitchFamily="34" charset="0"/>
              </a:rPr>
              <a:t>Övriga levnadsvanor har varit relativt oförändrade över tid, även under pandemiåren. Det går dock att se en ökad snusanvändning och stillasittande i yngre åldersgrupper, samt ett minskat riskbruk av alkohol och spelproblem bland yngre män (16–29 år).</a:t>
            </a:r>
          </a:p>
          <a:p>
            <a:pPr marL="0" indent="0">
              <a:buFont typeface="Arial" panose="020B0604020202020204" pitchFamily="34" charset="0"/>
              <a:buNone/>
              <a:defRPr/>
            </a:pPr>
            <a:endParaRPr lang="sv-SE" sz="1100" dirty="0">
              <a:latin typeface="+mn-lt"/>
              <a:cs typeface="Calibri Light" panose="020F0302020204030204" pitchFamily="34" charset="0"/>
            </a:endParaRPr>
          </a:p>
          <a:p>
            <a:pPr marL="171450" indent="-171450">
              <a:buFont typeface="Arial" panose="020B0604020202020204" pitchFamily="34" charset="0"/>
              <a:buChar char="•"/>
              <a:defRPr/>
            </a:pPr>
            <a:r>
              <a:rPr lang="sv-SE" sz="1100" dirty="0">
                <a:latin typeface="+mn-lt"/>
                <a:cs typeface="Calibri Light" panose="020F0302020204030204" pitchFamily="34" charset="0"/>
              </a:rPr>
              <a:t>Källor:</a:t>
            </a:r>
          </a:p>
          <a:p>
            <a:pPr marL="171450" indent="-171450">
              <a:buFont typeface="Arial" panose="020B0604020202020204" pitchFamily="34" charset="0"/>
              <a:buChar char="•"/>
              <a:defRPr/>
            </a:pPr>
            <a:r>
              <a:rPr lang="sv-SE" sz="1100" dirty="0">
                <a:latin typeface="+mn-lt"/>
                <a:cs typeface="Calibri Light" panose="020F0302020204030204" pitchFamily="34" charset="0"/>
              </a:rPr>
              <a:t>Region Östergötland folkhälsorapport 2023. </a:t>
            </a:r>
          </a:p>
          <a:p>
            <a:pPr marL="171450" indent="-171450">
              <a:buFont typeface="Arial" panose="020B0604020202020204" pitchFamily="34" charset="0"/>
              <a:buChar char="•"/>
              <a:defRPr/>
            </a:pPr>
            <a:r>
              <a:rPr lang="sv-SE" sz="1100" dirty="0">
                <a:latin typeface="+mn-lt"/>
                <a:cs typeface="Calibri Light" panose="020F0302020204030204" pitchFamily="34" charset="0"/>
              </a:rPr>
              <a:t>Folkhälsomyndigheten. Skolbarns hälsovanor i Sverige 2017/18. Folkhälsomyndigheten. 2018.</a:t>
            </a:r>
          </a:p>
          <a:p>
            <a:pPr marL="171450" indent="-171450">
              <a:buFont typeface="Arial" panose="020B0604020202020204" pitchFamily="34" charset="0"/>
              <a:buChar char="•"/>
              <a:defRPr/>
            </a:pPr>
            <a:r>
              <a:rPr lang="sv-SE" sz="1100" dirty="0">
                <a:effectLst/>
                <a:latin typeface="+mn-lt"/>
                <a:ea typeface="Calibri" panose="020F0502020204030204" pitchFamily="34" charset="0"/>
              </a:rPr>
              <a:t>World Health </a:t>
            </a:r>
            <a:r>
              <a:rPr lang="sv-SE" sz="1100" dirty="0" err="1">
                <a:effectLst/>
                <a:latin typeface="+mn-lt"/>
                <a:ea typeface="Calibri" panose="020F0502020204030204" pitchFamily="34" charset="0"/>
              </a:rPr>
              <a:t>Organization</a:t>
            </a:r>
            <a:r>
              <a:rPr lang="sv-SE" sz="1100" dirty="0">
                <a:effectLst/>
                <a:latin typeface="+mn-lt"/>
                <a:ea typeface="Calibri" panose="020F0502020204030204" pitchFamily="34" charset="0"/>
              </a:rPr>
              <a:t>. World Health </a:t>
            </a:r>
            <a:r>
              <a:rPr lang="sv-SE" sz="1100" dirty="0" err="1">
                <a:effectLst/>
                <a:latin typeface="+mn-lt"/>
                <a:ea typeface="Calibri" panose="020F0502020204030204" pitchFamily="34" charset="0"/>
              </a:rPr>
              <a:t>Organization</a:t>
            </a:r>
            <a:r>
              <a:rPr lang="sv-SE" sz="1100" dirty="0">
                <a:effectLst/>
                <a:latin typeface="+mn-lt"/>
                <a:ea typeface="Calibri" panose="020F0502020204030204" pitchFamily="34" charset="0"/>
              </a:rPr>
              <a:t>. </a:t>
            </a:r>
            <a:r>
              <a:rPr lang="sv-SE" sz="1100" dirty="0" err="1">
                <a:effectLst/>
                <a:latin typeface="+mn-lt"/>
                <a:ea typeface="Calibri" panose="020F0502020204030204" pitchFamily="34" charset="0"/>
              </a:rPr>
              <a:t>Fact</a:t>
            </a:r>
            <a:r>
              <a:rPr lang="sv-SE" sz="1100" dirty="0">
                <a:effectLst/>
                <a:latin typeface="+mn-lt"/>
                <a:ea typeface="Calibri" panose="020F0502020204030204" pitchFamily="34" charset="0"/>
              </a:rPr>
              <a:t> </a:t>
            </a:r>
            <a:r>
              <a:rPr lang="sv-SE" sz="1100" dirty="0" err="1">
                <a:effectLst/>
                <a:latin typeface="+mn-lt"/>
                <a:ea typeface="Calibri" panose="020F0502020204030204" pitchFamily="34" charset="0"/>
              </a:rPr>
              <a:t>sheet</a:t>
            </a:r>
            <a:r>
              <a:rPr lang="sv-SE" sz="1100" dirty="0">
                <a:effectLst/>
                <a:latin typeface="+mn-lt"/>
                <a:ea typeface="Calibri" panose="020F0502020204030204" pitchFamily="34" charset="0"/>
              </a:rPr>
              <a:t> </a:t>
            </a:r>
            <a:r>
              <a:rPr lang="sv-SE" sz="1100" dirty="0" err="1">
                <a:effectLst/>
                <a:latin typeface="+mn-lt"/>
                <a:ea typeface="Calibri" panose="020F0502020204030204" pitchFamily="34" charset="0"/>
              </a:rPr>
              <a:t>Noncommunicable</a:t>
            </a:r>
            <a:r>
              <a:rPr lang="sv-SE" sz="1100" dirty="0">
                <a:effectLst/>
                <a:latin typeface="+mn-lt"/>
                <a:ea typeface="Calibri" panose="020F0502020204030204" pitchFamily="34" charset="0"/>
              </a:rPr>
              <a:t> </a:t>
            </a:r>
            <a:r>
              <a:rPr lang="sv-SE" sz="1100" dirty="0" err="1">
                <a:effectLst/>
                <a:latin typeface="+mn-lt"/>
                <a:ea typeface="Calibri" panose="020F0502020204030204" pitchFamily="34" charset="0"/>
              </a:rPr>
              <a:t>diseases</a:t>
            </a:r>
            <a:r>
              <a:rPr lang="sv-SE" sz="1100" dirty="0">
                <a:effectLst/>
                <a:latin typeface="+mn-lt"/>
                <a:ea typeface="Calibri" panose="020F0502020204030204" pitchFamily="34" charset="0"/>
              </a:rPr>
              <a:t>. </a:t>
            </a:r>
            <a:r>
              <a:rPr lang="sv-SE" sz="1100" dirty="0" err="1">
                <a:effectLst/>
                <a:latin typeface="+mn-lt"/>
                <a:ea typeface="Calibri" panose="020F0502020204030204" pitchFamily="34" charset="0"/>
              </a:rPr>
              <a:t>Updated</a:t>
            </a:r>
            <a:r>
              <a:rPr lang="sv-SE" sz="1100" dirty="0">
                <a:effectLst/>
                <a:latin typeface="+mn-lt"/>
                <a:ea typeface="Calibri" panose="020F0502020204030204" pitchFamily="34" charset="0"/>
              </a:rPr>
              <a:t> 16 September 2022. https://www.who.int/news-room/fact-sheets/detail/noncommunicable-diseases</a:t>
            </a:r>
            <a:endParaRPr lang="sv-SE" sz="1100" dirty="0">
              <a:effectLst/>
              <a:latin typeface="+mn-lt"/>
              <a:ea typeface="Calibri" panose="020F0502020204030204" pitchFamily="34" charset="0"/>
              <a:cs typeface="Calibri Light" panose="020F0302020204030204" pitchFamily="34" charset="0"/>
            </a:endParaRPr>
          </a:p>
          <a:p>
            <a:pPr marL="171450" indent="-171450">
              <a:buFont typeface="Arial" panose="020B0604020202020204" pitchFamily="34" charset="0"/>
              <a:buChar char="•"/>
              <a:defRPr/>
            </a:pPr>
            <a:r>
              <a:rPr lang="sv-SE" sz="1100" dirty="0" err="1">
                <a:effectLst/>
                <a:latin typeface="+mn-lt"/>
                <a:ea typeface="Calibri" panose="020F0502020204030204" pitchFamily="34" charset="0"/>
              </a:rPr>
              <a:t>Fridhammar</a:t>
            </a:r>
            <a:r>
              <a:rPr lang="sv-SE" sz="1100" dirty="0">
                <a:effectLst/>
                <a:latin typeface="+mn-lt"/>
                <a:ea typeface="Calibri" panose="020F0502020204030204" pitchFamily="34" charset="0"/>
              </a:rPr>
              <a:t> A, </a:t>
            </a:r>
            <a:r>
              <a:rPr lang="sv-SE" sz="1100" dirty="0" err="1">
                <a:effectLst/>
                <a:latin typeface="+mn-lt"/>
                <a:ea typeface="Calibri" panose="020F0502020204030204" pitchFamily="34" charset="0"/>
              </a:rPr>
              <a:t>Hofmarcher</a:t>
            </a:r>
            <a:r>
              <a:rPr lang="sv-SE" sz="1100" dirty="0">
                <a:effectLst/>
                <a:latin typeface="+mn-lt"/>
                <a:ea typeface="Calibri" panose="020F0502020204030204" pitchFamily="34" charset="0"/>
              </a:rPr>
              <a:t> T, Persson S. Cancer i Sverige – Hur mycket beror på påverkbara riskfaktorer? IHE Rapport 2020:9. Lund; 2020. </a:t>
            </a:r>
            <a:endParaRPr lang="sv-SE" sz="1100" dirty="0">
              <a:latin typeface="+mn-lt"/>
              <a:cs typeface="Calibri Light" panose="020F0302020204030204" pitchFamily="34" charset="0"/>
            </a:endParaRPr>
          </a:p>
        </p:txBody>
      </p:sp>
      <p:sp>
        <p:nvSpPr>
          <p:cNvPr id="4" name="Platshållare för bildnummer 3"/>
          <p:cNvSpPr>
            <a:spLocks noGrp="1"/>
          </p:cNvSpPr>
          <p:nvPr>
            <p:ph type="sldNum" sz="quarter" idx="10"/>
          </p:nvPr>
        </p:nvSpPr>
        <p:spPr/>
        <p:txBody>
          <a:bodyPr/>
          <a:lstStyle/>
          <a:p>
            <a:fld id="{5DB51114-98AE-4FA9-8AFD-C4B697BC0156}" type="slidenum">
              <a:rPr lang="sv-SE" smtClean="0"/>
              <a:t>12</a:t>
            </a:fld>
            <a:endParaRPr lang="sv-SE"/>
          </a:p>
        </p:txBody>
      </p:sp>
    </p:spTree>
    <p:extLst>
      <p:ext uri="{BB962C8B-B14F-4D97-AF65-F5344CB8AC3E}">
        <p14:creationId xmlns:p14="http://schemas.microsoft.com/office/powerpoint/2010/main" val="1494722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a:buFont typeface="Arial" panose="020B0604020202020204" pitchFamily="34" charset="0"/>
              <a:buChar char="•"/>
            </a:pPr>
            <a:r>
              <a:rPr lang="sv-SE" sz="1200" dirty="0"/>
              <a:t>Även</a:t>
            </a:r>
            <a:r>
              <a:rPr lang="sv-SE" sz="1200" baseline="0" dirty="0"/>
              <a:t> om m</a:t>
            </a:r>
            <a:r>
              <a:rPr lang="sv-SE" sz="1200" dirty="0"/>
              <a:t>ajoriteten av befolkningen har ett gott psykiskt välbefinnande, och andelen som begår självmord har minskat över tid</a:t>
            </a:r>
            <a:r>
              <a:rPr lang="sv-SE" sz="1200" baseline="0" dirty="0"/>
              <a:t> </a:t>
            </a:r>
            <a:r>
              <a:rPr lang="sv-SE" sz="1200" dirty="0"/>
              <a:t>finns det, sedan 90-talet, en tydlig ökning av psykisk ohälsa. </a:t>
            </a:r>
          </a:p>
          <a:p>
            <a:pPr marL="171450" lvl="0" indent="-171450">
              <a:buFont typeface="Arial" panose="020B0604020202020204" pitchFamily="34" charset="0"/>
              <a:buChar char="•"/>
            </a:pPr>
            <a:r>
              <a:rPr lang="sv-SE" sz="1200" dirty="0"/>
              <a:t>Detta är den tredje stora hälsoutmaningen</a:t>
            </a:r>
            <a:r>
              <a:rPr lang="sv-SE" sz="1200" baseline="0" dirty="0"/>
              <a:t> som vi/jag vill lyfta. </a:t>
            </a:r>
          </a:p>
          <a:p>
            <a:pPr marL="171450" lvl="0" indent="-171450">
              <a:buFont typeface="Arial" panose="020B0604020202020204" pitchFamily="34" charset="0"/>
              <a:buChar char="•"/>
            </a:pPr>
            <a:r>
              <a:rPr lang="sv-SE" sz="1200" dirty="0"/>
              <a:t>Ökningen är störst bland unga, framför allt tjejer och unga kvinnor. </a:t>
            </a:r>
          </a:p>
          <a:p>
            <a:pPr marL="171450" lvl="0" indent="-171450">
              <a:buFont typeface="Arial" panose="020B0604020202020204" pitchFamily="34" charset="0"/>
              <a:buChar char="•"/>
            </a:pPr>
            <a:r>
              <a:rPr lang="sv-SE" sz="1200" dirty="0"/>
              <a:t>Både självskattad ohälsa men även diagnoser </a:t>
            </a:r>
            <a:r>
              <a:rPr lang="sv-SE" sz="1200"/>
              <a:t>och läkemedelskonsumtion ökar </a:t>
            </a:r>
            <a:r>
              <a:rPr lang="sv-SE" sz="1200" dirty="0"/>
              <a:t>bland unga. </a:t>
            </a:r>
          </a:p>
          <a:p>
            <a:pPr marL="171450" lvl="0" indent="-171450">
              <a:buFont typeface="Arial" panose="020B0604020202020204" pitchFamily="34" charset="0"/>
              <a:buChar char="•"/>
            </a:pPr>
            <a:r>
              <a:rPr lang="sv-SE" sz="1200" dirty="0"/>
              <a:t>Andelen sjukskrivna för psykiska besvär har ökat. </a:t>
            </a:r>
          </a:p>
          <a:p>
            <a:pPr marL="171450" lvl="0" indent="-171450">
              <a:buFont typeface="Arial" panose="020B0604020202020204" pitchFamily="34" charset="0"/>
              <a:buChar char="•"/>
            </a:pPr>
            <a:r>
              <a:rPr lang="sv-SE" sz="1200" dirty="0"/>
              <a:t>I de äldre åldersgrupperna, finns en hög och ökande andel personer som behandlas med läkemedel för depression. Äldre män är kraftigt överrepresenterade när</a:t>
            </a:r>
            <a:r>
              <a:rPr lang="sv-SE" sz="1200" baseline="0" dirty="0"/>
              <a:t> det gäller suicid</a:t>
            </a:r>
            <a:r>
              <a:rPr lang="sv-SE" sz="1200" dirty="0"/>
              <a:t>.</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04F0F-A744-42A6-AE62-562525177F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525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i="0" dirty="0"/>
              <a:t>Oavsett vilken folkhälsofråga</a:t>
            </a:r>
            <a:r>
              <a:rPr lang="sv-SE" sz="1100" i="0" baseline="0" dirty="0"/>
              <a:t> vi tittar på (klimatförändringar, psykisk hälsa eller levnadsvanor) så är en av de största och mest genomgående utmaningarna att det finns stor ojämlikhet i hälsa inom vår befolkning. </a:t>
            </a:r>
            <a:endParaRPr lang="sv-SE" sz="1100" i="0" baseline="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latin typeface="+mn-lt"/>
              </a:rPr>
              <a:t>Det handlar om </a:t>
            </a:r>
            <a:r>
              <a:rPr lang="sv-SE" sz="1100" i="1" baseline="0" dirty="0">
                <a:latin typeface="+mn-lt"/>
                <a:ea typeface="Roboto" panose="02000000000000000000" pitchFamily="2" charset="0"/>
              </a:rPr>
              <a:t>s</a:t>
            </a:r>
            <a:r>
              <a:rPr lang="sv-SE" sz="1100" i="1" dirty="0">
                <a:latin typeface="+mn-lt"/>
                <a:ea typeface="Roboto" panose="02000000000000000000" pitchFamily="2" charset="0"/>
              </a:rPr>
              <a:t>ystematiska skillnader i hälsa </a:t>
            </a:r>
            <a:r>
              <a:rPr lang="sv-SE" sz="1100" dirty="0">
                <a:latin typeface="+mn-lt"/>
                <a:ea typeface="Roboto" panose="02000000000000000000" pitchFamily="2" charset="0"/>
              </a:rPr>
              <a:t>mellan samhällsgrupper med olika </a:t>
            </a:r>
            <a:r>
              <a:rPr lang="sv-SE" sz="1100" i="1" dirty="0">
                <a:latin typeface="+mn-lt"/>
                <a:ea typeface="Roboto" panose="02000000000000000000" pitchFamily="2" charset="0"/>
              </a:rPr>
              <a:t>social position</a:t>
            </a:r>
            <a:r>
              <a:rPr lang="sv-SE" sz="1100" dirty="0">
                <a:latin typeface="+mn-lt"/>
                <a:ea typeface="Roboto" panose="02000000000000000000" pitchFamily="2" charset="0"/>
              </a:rPr>
              <a:t>, utifrån olika perspektiv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dirty="0">
              <a:latin typeface="+mn-lt"/>
              <a:ea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latin typeface="+mn-lt"/>
                <a:ea typeface="Roboto" panose="02000000000000000000" pitchFamily="2" charset="0"/>
              </a:rPr>
              <a:t>Socioekonomiskt perspektiv är det som vi oftast tittar på;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aseline="0" dirty="0">
                <a:latin typeface="+mn-lt"/>
                <a:ea typeface="Roboto" panose="02000000000000000000" pitchFamily="2" charset="0"/>
              </a:rPr>
              <a:t>- </a:t>
            </a:r>
            <a:r>
              <a:rPr lang="sv-SE" sz="1100" dirty="0"/>
              <a:t>Utbildningsnivå</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dirty="0"/>
              <a:t>- Inkomst</a:t>
            </a:r>
          </a:p>
          <a:p>
            <a:pPr marL="0" indent="0">
              <a:buFont typeface="Arial" panose="020B0604020202020204" pitchFamily="34" charset="0"/>
              <a:buNone/>
            </a:pPr>
            <a:r>
              <a:rPr lang="sv-SE" sz="1100" dirty="0"/>
              <a:t>- Yrke (arbetare-tjänstepersoner)</a:t>
            </a:r>
          </a:p>
          <a:p>
            <a:pPr marL="0" indent="0">
              <a:buFont typeface="Arial" panose="020B0604020202020204" pitchFamily="34" charset="0"/>
              <a:buNone/>
            </a:pPr>
            <a:r>
              <a:rPr lang="sv-SE" sz="1100" dirty="0"/>
              <a:t>- Aktivitet (förvärvsarbete, sjukskriven, arbetslös)</a:t>
            </a:r>
          </a:p>
          <a:p>
            <a:pPr marL="0" indent="0">
              <a:buFont typeface="Arial" panose="020B0604020202020204" pitchFamily="34" charset="0"/>
              <a:buNone/>
            </a:pPr>
            <a:r>
              <a:rPr lang="sv-SE" sz="1100" dirty="0"/>
              <a:t>- Boendeområde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100" baseline="0" dirty="0">
              <a:latin typeface="+mn-lt"/>
              <a:ea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latin typeface="+mn-lt"/>
              </a:rPr>
              <a:t>Det finns även skillnader exempelvis utifrån de olika </a:t>
            </a:r>
            <a:r>
              <a:rPr lang="sv-SE" sz="1100" i="1" baseline="0" dirty="0">
                <a:latin typeface="+mn-lt"/>
              </a:rPr>
              <a:t>diskrimineringsgrunderna</a:t>
            </a:r>
            <a:r>
              <a:rPr lang="sv-SE" sz="1100" baseline="0" dirty="0">
                <a:latin typeface="+mn-lt"/>
              </a:rPr>
              <a:t> ålder (klicka), kön </a:t>
            </a:r>
            <a:r>
              <a:rPr lang="sv-SE" sz="1100" baseline="0" dirty="0">
                <a:latin typeface="+mn-lt"/>
                <a:ea typeface="Roboto" panose="02000000000000000000" pitchFamily="2" charset="0"/>
              </a:rPr>
              <a:t>(klicka), </a:t>
            </a:r>
            <a:r>
              <a:rPr lang="sv-SE" sz="1100" baseline="0" dirty="0">
                <a:latin typeface="+mn-lt"/>
              </a:rPr>
              <a:t>sexuell läggning </a:t>
            </a:r>
            <a:r>
              <a:rPr lang="sv-SE" sz="1100" baseline="0" dirty="0">
                <a:latin typeface="+mn-lt"/>
                <a:ea typeface="Roboto" panose="02000000000000000000" pitchFamily="2" charset="0"/>
              </a:rPr>
              <a:t>(klicka), </a:t>
            </a:r>
            <a:r>
              <a:rPr lang="sv-SE" sz="1100" baseline="0" dirty="0">
                <a:latin typeface="+mn-lt"/>
              </a:rPr>
              <a:t>könsidentitet eller könsöverskridande uttryck </a:t>
            </a:r>
            <a:r>
              <a:rPr lang="sv-SE" sz="1100" baseline="0" dirty="0">
                <a:latin typeface="+mn-lt"/>
                <a:ea typeface="Roboto" panose="02000000000000000000" pitchFamily="2" charset="0"/>
              </a:rPr>
              <a:t>(klicka), </a:t>
            </a:r>
            <a:r>
              <a:rPr lang="sv-SE" sz="1100" baseline="0" dirty="0">
                <a:latin typeface="+mn-lt"/>
              </a:rPr>
              <a:t>religion eller annan trosuppfattning </a:t>
            </a:r>
            <a:r>
              <a:rPr lang="sv-SE" sz="1100" baseline="0" dirty="0">
                <a:latin typeface="+mn-lt"/>
                <a:ea typeface="Roboto" panose="02000000000000000000" pitchFamily="2" charset="0"/>
              </a:rPr>
              <a:t>(klicka), </a:t>
            </a:r>
            <a:r>
              <a:rPr lang="sv-SE" sz="1100" baseline="0" dirty="0">
                <a:latin typeface="+mn-lt"/>
              </a:rPr>
              <a:t>funktionsnedsättning </a:t>
            </a:r>
            <a:r>
              <a:rPr lang="sv-SE" sz="1100" baseline="0" dirty="0">
                <a:latin typeface="+mn-lt"/>
                <a:ea typeface="Roboto" panose="02000000000000000000" pitchFamily="2" charset="0"/>
              </a:rPr>
              <a:t>(klicka) </a:t>
            </a:r>
            <a:r>
              <a:rPr lang="sv-SE" sz="1100" baseline="0" dirty="0">
                <a:latin typeface="+mn-lt"/>
              </a:rPr>
              <a:t>och etnisk tillhörighet </a:t>
            </a:r>
            <a:r>
              <a:rPr lang="sv-SE" sz="1100" baseline="0" dirty="0">
                <a:latin typeface="+mn-lt"/>
                <a:ea typeface="Roboto" panose="02000000000000000000" pitchFamily="2" charset="0"/>
              </a:rPr>
              <a:t>(klicka)</a:t>
            </a:r>
            <a:r>
              <a:rPr lang="sv-SE" sz="1100" baseline="0" dirty="0">
                <a:latin typeface="+mn-l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latin typeface="+mn-lt"/>
              </a:rPr>
              <a:t>Vi behöver även titta på ohälsan utifrån ett så kallat </a:t>
            </a:r>
            <a:r>
              <a:rPr lang="sv-SE" sz="1100" i="1" baseline="0" dirty="0">
                <a:latin typeface="+mn-lt"/>
              </a:rPr>
              <a:t>intersektionellt perspektiv</a:t>
            </a:r>
            <a:r>
              <a:rPr lang="sv-SE" sz="1100" baseline="0" dirty="0">
                <a:latin typeface="+mn-lt"/>
              </a:rPr>
              <a:t>, vilket innebär att olika maktordningar och diskrimineringsgrunder påverkar och ibland förstärker varandra.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latin typeface="+mn-lt"/>
              </a:rPr>
              <a:t>Risken för ohälsa ökar om en person har flera områden där hen inte är norm (ex kvinna, utomeuropeiskt ursprung, bär huvudduk, homosexuell osv).</a:t>
            </a:r>
            <a:endParaRPr lang="sv-SE" sz="1100" dirty="0">
              <a:latin typeface="+mn-lt"/>
            </a:endParaRPr>
          </a:p>
        </p:txBody>
      </p:sp>
      <p:sp>
        <p:nvSpPr>
          <p:cNvPr id="4" name="Platshållare för bildnummer 3"/>
          <p:cNvSpPr>
            <a:spLocks noGrp="1"/>
          </p:cNvSpPr>
          <p:nvPr>
            <p:ph type="sldNum" sz="quarter" idx="10"/>
          </p:nvPr>
        </p:nvSpPr>
        <p:spPr/>
        <p:txBody>
          <a:bodyPr/>
          <a:lstStyle/>
          <a:p>
            <a:fld id="{5DB51114-98AE-4FA9-8AFD-C4B697BC0156}" type="slidenum">
              <a:rPr lang="sv-SE" smtClean="0"/>
              <a:t>14</a:t>
            </a:fld>
            <a:endParaRPr lang="sv-SE"/>
          </a:p>
        </p:txBody>
      </p:sp>
    </p:spTree>
    <p:extLst>
      <p:ext uri="{BB962C8B-B14F-4D97-AF65-F5344CB8AC3E}">
        <p14:creationId xmlns:p14="http://schemas.microsoft.com/office/powerpoint/2010/main" val="235008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100" dirty="0"/>
              <a:t>Även om hälsan i Sverige förbättrats tydligt över tid, exempelvis när det gäller förväntad</a:t>
            </a:r>
            <a:r>
              <a:rPr lang="sv-SE" sz="1100" baseline="0" dirty="0"/>
              <a:t> återstående livslängd</a:t>
            </a:r>
            <a:r>
              <a:rPr lang="sv-SE" sz="1100" dirty="0"/>
              <a:t> finns stora </a:t>
            </a:r>
            <a:r>
              <a:rPr lang="sv-SE" sz="1100" i="1" dirty="0"/>
              <a:t>socioekonomiska skillnader.</a:t>
            </a:r>
          </a:p>
          <a:p>
            <a:pPr marL="171450" indent="-171450">
              <a:buFont typeface="Arial" panose="020B0604020202020204" pitchFamily="34" charset="0"/>
              <a:buChar char="•"/>
            </a:pPr>
            <a:r>
              <a:rPr lang="sv-SE" sz="1100" dirty="0"/>
              <a:t>På denna bild, över förväntad återstående livslängd vid 30 års ålder</a:t>
            </a:r>
            <a:r>
              <a:rPr lang="sv-SE" sz="1100" baseline="0" dirty="0"/>
              <a:t> utifrån utbildningsnivå för kvinnor och män </a:t>
            </a:r>
            <a:r>
              <a:rPr lang="sv-SE" sz="1100" dirty="0"/>
              <a:t>kan ni se att det är lägst</a:t>
            </a:r>
            <a:r>
              <a:rPr lang="sv-SE" sz="1100" baseline="0" dirty="0"/>
              <a:t> antal förväntade återstående år för gruppen </a:t>
            </a:r>
            <a:r>
              <a:rPr lang="sv-SE" sz="1100" dirty="0"/>
              <a:t>med förgymnasial utbildning.</a:t>
            </a:r>
          </a:p>
          <a:p>
            <a:pPr marL="171450" indent="-171450">
              <a:buFont typeface="Arial" panose="020B0604020202020204" pitchFamily="34" charset="0"/>
              <a:buChar char="•"/>
            </a:pPr>
            <a:r>
              <a:rPr lang="sv-SE" sz="1100" dirty="0"/>
              <a:t>Men antalet</a:t>
            </a:r>
            <a:r>
              <a:rPr lang="sv-SE" sz="1100" baseline="0" dirty="0"/>
              <a:t> </a:t>
            </a:r>
            <a:r>
              <a:rPr lang="sv-SE" sz="1100" dirty="0"/>
              <a:t>är också lägre i gruppen med gymnasieutbildning jämfört med dem med eftergymnasial utbildning. </a:t>
            </a:r>
          </a:p>
          <a:p>
            <a:pPr marL="171450" indent="-171450">
              <a:buFont typeface="Arial" panose="020B0604020202020204" pitchFamily="34" charset="0"/>
              <a:buChar char="•"/>
            </a:pPr>
            <a:r>
              <a:rPr lang="sv-SE" sz="1100" dirty="0"/>
              <a:t>Denna gradvisa skillnad utifrån socioekonomisk status (dvs utbildningsnivå, inkomst, yrke eller bostadsområde) är det som brukar kallas den </a:t>
            </a:r>
            <a:r>
              <a:rPr lang="sv-SE" sz="1100" i="1" dirty="0"/>
              <a:t>sociala gradienten</a:t>
            </a:r>
            <a:r>
              <a:rPr lang="sv-SE" sz="1100" dirty="0"/>
              <a:t>. </a:t>
            </a:r>
          </a:p>
          <a:p>
            <a:endParaRPr lang="sv-SE" sz="1100" dirty="0"/>
          </a:p>
          <a:p>
            <a:r>
              <a:rPr lang="sv-SE" sz="1100" dirty="0"/>
              <a:t>Källa:</a:t>
            </a:r>
            <a:r>
              <a:rPr lang="sv-SE" sz="1100" baseline="0" dirty="0"/>
              <a:t> SCB= Statistiska Centralbyrån</a:t>
            </a:r>
            <a:endParaRPr lang="sv-SE" sz="110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51114-98AE-4FA9-8AFD-C4B697BC01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604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b="1" dirty="0"/>
              <a:t>Socioekonomiska skillnader över tid</a:t>
            </a:r>
          </a:p>
          <a:p>
            <a:r>
              <a:rPr lang="sv-SE" sz="1100" dirty="0"/>
              <a:t>Här ser ni ett annat exempel på </a:t>
            </a:r>
            <a:r>
              <a:rPr lang="sv-SE" sz="1100" i="1" dirty="0"/>
              <a:t>socioekonomiska skillnader</a:t>
            </a:r>
            <a:r>
              <a:rPr lang="sv-SE" sz="1100" dirty="0"/>
              <a:t>, även här utifrån utbildningsnivå, över tid. </a:t>
            </a:r>
          </a:p>
          <a:p>
            <a:pPr marL="171450" indent="-171450">
              <a:buFont typeface="Arial" panose="020B0604020202020204" pitchFamily="34" charset="0"/>
              <a:buChar char="•"/>
            </a:pPr>
            <a:r>
              <a:rPr lang="sv-SE" sz="1100" dirty="0"/>
              <a:t>Som ni kan se har vi i Sverige tidigare haft</a:t>
            </a:r>
            <a:r>
              <a:rPr lang="sv-SE" sz="1100" baseline="0" dirty="0"/>
              <a:t> </a:t>
            </a:r>
            <a:r>
              <a:rPr lang="sv-SE" sz="1100" dirty="0"/>
              <a:t>mycket mindre</a:t>
            </a:r>
            <a:r>
              <a:rPr lang="sv-SE" sz="1100" baseline="0" dirty="0"/>
              <a:t> skillnader i medellivslängd mellan grupper med olika socioekonomisk status, men dessa skillnader har ökat över tid. </a:t>
            </a:r>
          </a:p>
          <a:p>
            <a:pPr marL="171450" indent="-171450">
              <a:buFont typeface="Arial" panose="020B0604020202020204" pitchFamily="34" charset="0"/>
              <a:buChar char="•"/>
            </a:pPr>
            <a:r>
              <a:rPr lang="sv-SE" sz="1100" baseline="0" dirty="0"/>
              <a:t>Allra minst skillnader mellan grupper med olika socioekonomisk status hade vi på 80-talet, sedan har de gradvis ökat. </a:t>
            </a:r>
          </a:p>
          <a:p>
            <a:pPr marL="171450" indent="-171450">
              <a:buFont typeface="Arial" panose="020B0604020202020204" pitchFamily="34" charset="0"/>
              <a:buChar char="•"/>
            </a:pPr>
            <a:r>
              <a:rPr lang="sv-SE" sz="1100" baseline="0" dirty="0"/>
              <a:t>Det är samma gradvisa skillnader som vi såg i förra bilden, dvs den </a:t>
            </a:r>
            <a:r>
              <a:rPr lang="sv-SE" sz="1100" i="1" baseline="0" dirty="0"/>
              <a:t>sociala gradienten </a:t>
            </a:r>
            <a:r>
              <a:rPr lang="sv-SE" sz="1100" baseline="0" dirty="0"/>
              <a:t>är tydlig. </a:t>
            </a:r>
          </a:p>
          <a:p>
            <a:pPr marL="171450" indent="-171450">
              <a:buFont typeface="Arial" panose="020B0604020202020204" pitchFamily="34" charset="0"/>
              <a:buChar char="•"/>
            </a:pPr>
            <a:r>
              <a:rPr lang="sv-SE" sz="1100" baseline="0" dirty="0"/>
              <a:t>Nu skiljer det sex år i återstående medellivslängd vid 30 års ålder mellan personer med högst och lägst utbildningsnivå. </a:t>
            </a:r>
          </a:p>
          <a:p>
            <a:pPr marL="171450" indent="-171450">
              <a:buFont typeface="Arial" panose="020B0604020202020204" pitchFamily="34" charset="0"/>
              <a:buChar char="•"/>
            </a:pPr>
            <a:r>
              <a:rPr lang="sv-SE" sz="1100" baseline="0" dirty="0"/>
              <a:t>För kvinnor med lägst utbildningsnivå har livslängden i princip stått helt stilla de senaste åren, medan den har ökat i alla andra grupper. </a:t>
            </a:r>
          </a:p>
          <a:p>
            <a:pPr marL="171450" indent="-171450">
              <a:buFont typeface="Arial" panose="020B0604020202020204" pitchFamily="34" charset="0"/>
              <a:buChar char="•"/>
            </a:pPr>
            <a:endParaRPr lang="sv-SE" sz="1100" baseline="0" dirty="0"/>
          </a:p>
          <a:p>
            <a:pPr marL="0" indent="0">
              <a:buFont typeface="Arial" panose="020B0604020202020204" pitchFamily="34" charset="0"/>
              <a:buNone/>
            </a:pPr>
            <a:r>
              <a:rPr lang="sv-SE" sz="1100" baseline="0" dirty="0"/>
              <a:t>OBS! utlandsfödda är inte med i statistiken mellan 1992-2011 men därefter är samtliga grupper/födelseland inkluderade. Därav brottet på kurvan.</a:t>
            </a:r>
          </a:p>
          <a:p>
            <a:pPr marL="0" indent="0">
              <a:buFont typeface="Arial" panose="020B0604020202020204" pitchFamily="34" charset="0"/>
              <a:buNone/>
            </a:pPr>
            <a:endParaRPr lang="sv-SE" sz="11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dirty="0"/>
              <a:t>Källa:</a:t>
            </a:r>
            <a:r>
              <a:rPr lang="sv-SE" sz="1100" baseline="0" dirty="0"/>
              <a:t> SCB= Statistiska Centralbyrån</a:t>
            </a:r>
            <a:endParaRPr lang="sv-SE" sz="1100" dirty="0"/>
          </a:p>
          <a:p>
            <a:pPr marL="0" indent="0">
              <a:buFont typeface="Arial" panose="020B0604020202020204" pitchFamily="34" charset="0"/>
              <a:buNone/>
            </a:pPr>
            <a:endParaRPr lang="sv-SE" sz="110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B1FA7-9B20-E148-866A-4BB8AEA063A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261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i="1" dirty="0"/>
              <a:t>Socioekonomiska</a:t>
            </a:r>
            <a:r>
              <a:rPr lang="sv-SE" sz="1100" i="1" baseline="0" dirty="0"/>
              <a:t> skillnader </a:t>
            </a:r>
            <a:r>
              <a:rPr lang="sv-SE" sz="1100" baseline="0" dirty="0"/>
              <a:t>i hälsa finns för de flesta mått på ohälsa och sjukdom.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t>Det finns för både dödlighet (klicka), sjuklighet för de flesta sjukdomar (klicka), självskattad hälsa (klicka) och levnadsvanor (klicka).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dirty="0"/>
              <a:t>För samtliga dessa </a:t>
            </a:r>
            <a:r>
              <a:rPr lang="sv-SE" sz="1100" baseline="0" dirty="0"/>
              <a:t>finns tydliga och ökande skillnader utifrån socioekonomisk status.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t>De skillnaderna finns för alla mått på </a:t>
            </a:r>
            <a:r>
              <a:rPr lang="sv-SE" sz="1100" i="1" baseline="0" dirty="0"/>
              <a:t>socioekonomisk status</a:t>
            </a:r>
            <a:r>
              <a:rPr lang="sv-SE" sz="1100" baseline="0" dirty="0"/>
              <a:t>, men beroende på vilket utfallsmått man tittar på (exempelvis medellivslängd eller depression) är skillnaderna olika uttalade för olika mått på socioekonomisk status. Exempelvis skiljer sig amning mer om man tittar på utbildningsnivå, medan psykisk ohälsa skiljer sig mer åt när det gäller ekonomiska mått. </a:t>
            </a:r>
          </a:p>
          <a:p>
            <a:endParaRPr lang="sv-SE" sz="1100" dirty="0"/>
          </a:p>
          <a:p>
            <a:r>
              <a:rPr lang="sv-SE" sz="1100" dirty="0"/>
              <a:t>Extra</a:t>
            </a:r>
          </a:p>
          <a:p>
            <a:r>
              <a:rPr lang="sv-SE" sz="1100" dirty="0"/>
              <a:t>Socioekonomiska skillnader för levnadsvanor: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dirty="0">
                <a:effectLst/>
                <a:latin typeface="+mn-lt"/>
                <a:ea typeface="Calibri" panose="020F0502020204030204" pitchFamily="34" charset="0"/>
                <a:cs typeface="Calibri Light" panose="020F0302020204030204" pitchFamily="34" charset="0"/>
              </a:rPr>
              <a:t>En del av den ojämlika hälsan är att levnadsvanorna skiljer sig åt mellan olika grupper, beroende på livsvillkor och socioekonomisk situation (utbildningsnivå och inkomst).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dirty="0">
                <a:effectLst/>
                <a:latin typeface="+mn-lt"/>
                <a:ea typeface="Calibri" panose="020F0502020204030204" pitchFamily="34" charset="0"/>
                <a:cs typeface="Calibri Light" panose="020F0302020204030204" pitchFamily="34" charset="0"/>
              </a:rPr>
              <a:t>Till exempel är andelen med otillräcklig fysisk aktivitet och lågt intag av frukt och grönsaker högre bland personer med kort utbildning eller låg inkomst, liksom andelen rökare.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dirty="0">
                <a:effectLst/>
                <a:latin typeface="+mn-lt"/>
                <a:ea typeface="Calibri" panose="020F0502020204030204" pitchFamily="34" charset="0"/>
                <a:cs typeface="Calibri Light" panose="020F0302020204030204" pitchFamily="34" charset="0"/>
              </a:rPr>
              <a:t>Det finns inte några socioekonomiska skillnader när det gäller riskbruk av alkohol.</a:t>
            </a:r>
            <a:r>
              <a:rPr lang="sv-SE" sz="1100" dirty="0">
                <a:effectLst/>
                <a:latin typeface="+mn-lt"/>
                <a:cs typeface="Calibri Light" panose="020F0302020204030204" pitchFamily="34" charset="0"/>
              </a:rPr>
              <a:t> )</a:t>
            </a:r>
            <a:r>
              <a:rPr lang="sv-SE" sz="1100" dirty="0">
                <a:effectLst/>
                <a:latin typeface="+mn-lt"/>
                <a:ea typeface="Calibri" panose="020F0502020204030204" pitchFamily="34" charset="0"/>
                <a:cs typeface="Calibri Light" panose="020F0302020204030204" pitchFamily="34" charset="0"/>
              </a:rPr>
              <a:t> </a:t>
            </a:r>
            <a:endParaRPr lang="sv-SE" sz="1100" dirty="0">
              <a:latin typeface="+mn-lt"/>
            </a:endParaRPr>
          </a:p>
          <a:p>
            <a:endParaRPr lang="sv-SE" dirty="0"/>
          </a:p>
        </p:txBody>
      </p:sp>
      <p:sp>
        <p:nvSpPr>
          <p:cNvPr id="4" name="Platshållare för bildnummer 3"/>
          <p:cNvSpPr>
            <a:spLocks noGrp="1"/>
          </p:cNvSpPr>
          <p:nvPr>
            <p:ph type="sldNum" sz="quarter" idx="10"/>
          </p:nvPr>
        </p:nvSpPr>
        <p:spPr/>
        <p:txBody>
          <a:bodyPr/>
          <a:lstStyle/>
          <a:p>
            <a:fld id="{B29B1FA7-9B20-E148-866A-4BB8AEA063A1}" type="slidenum">
              <a:rPr lang="sv-SE" smtClean="0"/>
              <a:t>17</a:t>
            </a:fld>
            <a:endParaRPr lang="sv-SE"/>
          </a:p>
        </p:txBody>
      </p:sp>
    </p:spTree>
    <p:extLst>
      <p:ext uri="{BB962C8B-B14F-4D97-AF65-F5344CB8AC3E}">
        <p14:creationId xmlns:p14="http://schemas.microsoft.com/office/powerpoint/2010/main" val="4240617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a:t>Vad kan skillnaderna</a:t>
            </a:r>
            <a:r>
              <a:rPr lang="sv-SE" sz="1100" baseline="0" dirty="0"/>
              <a:t> i hälsa bero på? Vilka faktorer påverkar utvecklingen av hälsa och ohälsa? </a:t>
            </a:r>
          </a:p>
          <a:p>
            <a:pPr marL="171450" indent="-171450">
              <a:buFont typeface="Arial" panose="020B0604020202020204" pitchFamily="34" charset="0"/>
              <a:buChar char="•"/>
            </a:pPr>
            <a:r>
              <a:rPr lang="sv-SE" sz="1100" dirty="0"/>
              <a:t>Modellen</a:t>
            </a:r>
            <a:r>
              <a:rPr lang="sv-SE" sz="1100" baseline="0" dirty="0"/>
              <a:t> </a:t>
            </a:r>
            <a:r>
              <a:rPr lang="sv-SE" sz="1100" i="1" baseline="0" dirty="0"/>
              <a:t>Hälsans bestämningsfaktorer </a:t>
            </a:r>
            <a:r>
              <a:rPr lang="sv-SE" sz="1100" baseline="0" dirty="0"/>
              <a:t>visar samspelet mellan samhälle, miljö och individ. </a:t>
            </a:r>
          </a:p>
          <a:p>
            <a:pPr marL="171450" indent="-171450">
              <a:buFont typeface="Arial" panose="020B0604020202020204" pitchFamily="34" charset="0"/>
              <a:buChar char="•"/>
            </a:pPr>
            <a:r>
              <a:rPr lang="sv-SE" sz="1100" baseline="0" dirty="0"/>
              <a:t>De två yttre cirklarna (orangea) markerar de </a:t>
            </a:r>
            <a:r>
              <a:rPr lang="sv-SE" sz="1100" i="1" baseline="0" dirty="0"/>
              <a:t>samhälleliga förutsättningar </a:t>
            </a:r>
            <a:r>
              <a:rPr lang="sv-SE" sz="1100" baseline="0" dirty="0"/>
              <a:t>(ofta politiskt styrda) som starkt inverkar på de mer </a:t>
            </a:r>
            <a:r>
              <a:rPr lang="sv-SE" sz="1100" i="1" baseline="0" dirty="0"/>
              <a:t>individuella bestämningsfaktorerna </a:t>
            </a:r>
            <a:r>
              <a:rPr lang="sv-SE" sz="1100" baseline="0" dirty="0"/>
              <a:t>för hälsa. </a:t>
            </a:r>
          </a:p>
          <a:p>
            <a:pPr marL="171450" indent="-171450">
              <a:buFont typeface="Arial" panose="020B0604020202020204" pitchFamily="34" charset="0"/>
              <a:buChar char="•"/>
            </a:pPr>
            <a:r>
              <a:rPr lang="sv-SE" sz="1100" baseline="0" dirty="0"/>
              <a:t>I de yttre cirklarna lyfts dels samhällsekonomi, lagar och regler, men också de arenor där människor lever, verkar och dör.</a:t>
            </a:r>
          </a:p>
          <a:p>
            <a:pPr marL="171450" indent="-171450">
              <a:buFont typeface="Arial" panose="020B0604020202020204" pitchFamily="34" charset="0"/>
              <a:buChar char="•"/>
            </a:pPr>
            <a:r>
              <a:rPr lang="sv-SE" sz="1100" baseline="0" dirty="0"/>
              <a:t>De fyra grå cirklarna handlar om den individuella socioekonomiska situationen, levnadsvanor och livsstil, socialt sammanhang, och psykologiska resurser som tilltro till den egna förmågan, tillit till samhället och andra, hopp och framtidstro. </a:t>
            </a:r>
          </a:p>
          <a:p>
            <a:pPr marL="171450" indent="-171450">
              <a:buFont typeface="Arial" panose="020B0604020202020204" pitchFamily="34" charset="0"/>
              <a:buChar char="•"/>
            </a:pPr>
            <a:r>
              <a:rPr lang="sv-SE" sz="1100" baseline="0" dirty="0"/>
              <a:t>Allt detta samverkar med biologiska faktorer som kön, ålder och arv i utvecklandet av hälsa och sjukdom. </a:t>
            </a:r>
          </a:p>
        </p:txBody>
      </p:sp>
      <p:sp>
        <p:nvSpPr>
          <p:cNvPr id="4" name="Platshållare för bildnummer 3"/>
          <p:cNvSpPr>
            <a:spLocks noGrp="1"/>
          </p:cNvSpPr>
          <p:nvPr>
            <p:ph type="sldNum" sz="quarter" idx="10"/>
          </p:nvPr>
        </p:nvSpPr>
        <p:spPr/>
        <p:txBody>
          <a:bodyPr/>
          <a:lstStyle/>
          <a:p>
            <a:fld id="{5DB51114-98AE-4FA9-8AFD-C4B697BC0156}" type="slidenum">
              <a:rPr lang="sv-SE" smtClean="0"/>
              <a:t>18</a:t>
            </a:fld>
            <a:endParaRPr lang="sv-SE"/>
          </a:p>
        </p:txBody>
      </p:sp>
    </p:spTree>
    <p:extLst>
      <p:ext uri="{BB962C8B-B14F-4D97-AF65-F5344CB8AC3E}">
        <p14:creationId xmlns:p14="http://schemas.microsoft.com/office/powerpoint/2010/main" val="3696597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baseline="0" dirty="0"/>
              <a:t>Hur socioekonomisk situation påverkar utvecklingen av hälsa och sjukdom</a:t>
            </a:r>
            <a:r>
              <a:rPr lang="sv-SE" sz="1200" baseline="0" dirty="0"/>
              <a:t>. </a:t>
            </a:r>
          </a:p>
          <a:p>
            <a:pPr marL="171450" indent="-171450">
              <a:buFont typeface="Arial" panose="020B0604020202020204" pitchFamily="34" charset="0"/>
              <a:buChar char="•"/>
            </a:pPr>
            <a:r>
              <a:rPr lang="sv-SE" sz="1200" dirty="0"/>
              <a:t>Det här är</a:t>
            </a:r>
            <a:r>
              <a:rPr lang="sv-SE" sz="1200" baseline="0" dirty="0"/>
              <a:t> en komplex bild som ni inte behöver förstå i detalj, men som ska försöka förklara hur socioekonomisk situation påverkar utvecklingen av hälsa och sjukdom. Det är ett k</a:t>
            </a:r>
            <a:r>
              <a:rPr lang="sv-SE" sz="1200" dirty="0"/>
              <a:t>omplext samspel, där flera faktorer samverkar.</a:t>
            </a:r>
            <a:r>
              <a:rPr lang="sv-SE" sz="1200" baseline="0" dirty="0"/>
              <a:t> </a:t>
            </a:r>
          </a:p>
          <a:p>
            <a:pPr marL="171450" indent="-171450">
              <a:buFont typeface="Arial" panose="020B0604020202020204" pitchFamily="34" charset="0"/>
              <a:buChar char="•"/>
            </a:pPr>
            <a:r>
              <a:rPr lang="sv-SE" sz="1200" baseline="0" dirty="0"/>
              <a:t>T ex vid låg inkomst är det svårare köpa träningskort och svårare att bekosta en barnvakt. Man har generellt också färre nära sociala kontakter (för stöd), en tuffare arbetsmiljö och mindre möjligheter att påverka sin arbetssituation, sämre levnadsvanor (inte </a:t>
            </a:r>
            <a:r>
              <a:rPr lang="sv-SE" sz="1200" baseline="0" dirty="0" err="1"/>
              <a:t>pga</a:t>
            </a:r>
            <a:r>
              <a:rPr lang="sv-SE" sz="1200" baseline="0" dirty="0"/>
              <a:t> okunskap, men ex vis fler som röker i ens närhet, vilket gör att det blir mer norm). </a:t>
            </a:r>
          </a:p>
          <a:p>
            <a:pPr marL="171450" indent="-171450">
              <a:buFont typeface="Arial" panose="020B0604020202020204" pitchFamily="34" charset="0"/>
              <a:buChar char="•"/>
            </a:pPr>
            <a:r>
              <a:rPr lang="sv-SE" sz="1200" baseline="0" dirty="0"/>
              <a:t>En viktig gemensam komponent är att detta utlöser stress. Stress påverkar även kroppen, genom kortisolpåslag – vilket bidrar exempelvis till den ökade risken för hjärtinfarkt.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Barnets</a:t>
            </a:r>
            <a:r>
              <a:rPr lang="sv-SE" sz="1200" baseline="0" dirty="0"/>
              <a:t> första år utgör en kritisk tidsperiod som i samspel med genetik och miljö påverkar hälsan. Barnets fysiska och psykosociala livssituation påverkar hälsan och den kognitiva utvecklingen både under barndomen och vuxenlivet.</a:t>
            </a:r>
          </a:p>
          <a:p>
            <a:endParaRPr lang="sv-SE" sz="1200" baseline="0" dirty="0"/>
          </a:p>
          <a:p>
            <a:r>
              <a:rPr lang="sv-SE" sz="1200" baseline="0" dirty="0"/>
              <a:t>Sammanfattningsvis är låg socioekonomisk status förenat med:</a:t>
            </a:r>
          </a:p>
          <a:p>
            <a:pPr marL="171450" indent="-171450">
              <a:buFont typeface="Arial" panose="020B0604020202020204" pitchFamily="34" charset="0"/>
              <a:buChar char="•"/>
            </a:pPr>
            <a:r>
              <a:rPr lang="sv-SE" sz="1200" dirty="0"/>
              <a:t>Mer utsatta livsvillkor, fler negativa livshändelser, mer ogynnsam arbetsmiljö, mer skador och våld</a:t>
            </a:r>
          </a:p>
          <a:p>
            <a:pPr marL="171450" indent="-171450">
              <a:buFont typeface="Arial" panose="020B0604020202020204" pitchFamily="34" charset="0"/>
              <a:buChar char="•"/>
            </a:pPr>
            <a:r>
              <a:rPr lang="sv-SE" sz="1200" dirty="0"/>
              <a:t>Mer ogynnsamma levnadsvanor</a:t>
            </a:r>
          </a:p>
          <a:p>
            <a:pPr marL="171450" indent="-171450">
              <a:buFont typeface="Arial" panose="020B0604020202020204" pitchFamily="34" charset="0"/>
              <a:buChar char="•"/>
            </a:pPr>
            <a:r>
              <a:rPr lang="sv-SE" sz="1200" dirty="0"/>
              <a:t>Mindre tillgång till socialt skyddsnät</a:t>
            </a:r>
          </a:p>
          <a:p>
            <a:pPr marL="171450" indent="-171450">
              <a:buFont typeface="Arial" panose="020B0604020202020204" pitchFamily="34" charset="0"/>
              <a:buChar char="•"/>
            </a:pPr>
            <a:r>
              <a:rPr lang="sv-SE" sz="1200" dirty="0"/>
              <a:t>Lägre tillit till andra människor</a:t>
            </a:r>
          </a:p>
          <a:p>
            <a:pPr marL="171450" indent="-171450">
              <a:buFont typeface="Arial" panose="020B0604020202020204" pitchFamily="34" charset="0"/>
              <a:buChar char="•"/>
            </a:pPr>
            <a:r>
              <a:rPr lang="sv-SE" sz="1200" dirty="0"/>
              <a:t>Lägre tilltro till egen förmåga</a:t>
            </a:r>
          </a:p>
          <a:p>
            <a:pPr marL="171450" indent="-171450">
              <a:buFont typeface="Arial" panose="020B0604020202020204" pitchFamily="34" charset="0"/>
              <a:buChar char="•"/>
            </a:pPr>
            <a:r>
              <a:rPr lang="sv-SE" sz="1200" dirty="0"/>
              <a:t>Ökad sårbarhet för sjukdom</a:t>
            </a:r>
          </a:p>
          <a:p>
            <a:endParaRPr lang="sv-SE" dirty="0"/>
          </a:p>
        </p:txBody>
      </p:sp>
      <p:sp>
        <p:nvSpPr>
          <p:cNvPr id="4" name="Platshållare för bildnummer 3"/>
          <p:cNvSpPr>
            <a:spLocks noGrp="1"/>
          </p:cNvSpPr>
          <p:nvPr>
            <p:ph type="sldNum" sz="quarter" idx="10"/>
          </p:nvPr>
        </p:nvSpPr>
        <p:spPr/>
        <p:txBody>
          <a:bodyPr/>
          <a:lstStyle/>
          <a:p>
            <a:fld id="{5DB51114-98AE-4FA9-8AFD-C4B697BC0156}" type="slidenum">
              <a:rPr lang="sv-SE" smtClean="0"/>
              <a:t>19</a:t>
            </a:fld>
            <a:endParaRPr lang="sv-SE"/>
          </a:p>
        </p:txBody>
      </p:sp>
    </p:spTree>
    <p:extLst>
      <p:ext uri="{BB962C8B-B14F-4D97-AF65-F5344CB8AC3E}">
        <p14:creationId xmlns:p14="http://schemas.microsoft.com/office/powerpoint/2010/main" val="211910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a:t>Folkhälsa handlar om:</a:t>
            </a:r>
          </a:p>
          <a:p>
            <a:pPr marL="171450" indent="-171450">
              <a:buFont typeface="Arial" panose="020B0604020202020204" pitchFamily="34" charset="0"/>
              <a:buChar char="•"/>
            </a:pPr>
            <a:r>
              <a:rPr lang="sv-SE" sz="1100" dirty="0"/>
              <a:t>Hälsans fördelning i olika grupper i befolkningen och om människors olika levnadsförhållanden och förutsättningar i det dagliga livet. </a:t>
            </a:r>
          </a:p>
          <a:p>
            <a:pPr marL="171450" indent="-171450">
              <a:buFont typeface="Arial" panose="020B0604020202020204" pitchFamily="34" charset="0"/>
              <a:buChar char="•"/>
            </a:pPr>
            <a:r>
              <a:rPr lang="sv-SE" sz="1100" dirty="0"/>
              <a:t>(klicka) På bilden ser ni olika aspekter som</a:t>
            </a:r>
            <a:r>
              <a:rPr lang="sv-SE" sz="1100" baseline="0" dirty="0"/>
              <a:t> påverkar hälsa och ohälsa. </a:t>
            </a:r>
            <a:endParaRPr lang="sv-SE" sz="1100" dirty="0"/>
          </a:p>
        </p:txBody>
      </p:sp>
      <p:sp>
        <p:nvSpPr>
          <p:cNvPr id="4" name="Platshållare för bildnummer 3"/>
          <p:cNvSpPr>
            <a:spLocks noGrp="1"/>
          </p:cNvSpPr>
          <p:nvPr>
            <p:ph type="sldNum" sz="quarter" idx="10"/>
          </p:nvPr>
        </p:nvSpPr>
        <p:spPr/>
        <p:txBody>
          <a:bodyPr/>
          <a:lstStyle/>
          <a:p>
            <a:fld id="{43D04F0F-A744-42A6-AE62-562525177F82}" type="slidenum">
              <a:rPr lang="sv-SE" smtClean="0"/>
              <a:t>2</a:t>
            </a:fld>
            <a:endParaRPr lang="sv-SE"/>
          </a:p>
        </p:txBody>
      </p:sp>
    </p:spTree>
    <p:extLst>
      <p:ext uri="{BB962C8B-B14F-4D97-AF65-F5344CB8AC3E}">
        <p14:creationId xmlns:p14="http://schemas.microsoft.com/office/powerpoint/2010/main" val="4060902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dirty="0"/>
              <a:t>Skydds- och riskfaktorer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0" dirty="0"/>
              <a:t>Faktorer som påverkar hälsan genom livet</a:t>
            </a:r>
            <a:r>
              <a:rPr lang="sv-SE" sz="1100" b="0" baseline="0" dirty="0"/>
              <a:t> kan delas in utifrån </a:t>
            </a:r>
            <a:r>
              <a:rPr lang="sv-SE" sz="1100" baseline="0" dirty="0"/>
              <a:t>om de </a:t>
            </a:r>
            <a:r>
              <a:rPr lang="sv-SE" sz="1100" i="1" baseline="0" dirty="0"/>
              <a:t>skyddar mot ohälsa</a:t>
            </a:r>
            <a:r>
              <a:rPr lang="sv-SE" sz="1100" baseline="0" dirty="0"/>
              <a:t>, s k </a:t>
            </a:r>
            <a:r>
              <a:rPr lang="sv-SE" sz="1100" i="1" baseline="0" dirty="0"/>
              <a:t>skyddsfaktorer</a:t>
            </a:r>
            <a:r>
              <a:rPr lang="sv-SE" sz="1100" baseline="0" dirty="0"/>
              <a:t> (klicka fram), eller om de </a:t>
            </a:r>
            <a:r>
              <a:rPr lang="sv-SE" sz="1100" i="1" baseline="0" dirty="0"/>
              <a:t>ökar risken för ohälsa</a:t>
            </a:r>
            <a:r>
              <a:rPr lang="sv-SE" sz="1100" baseline="0" dirty="0"/>
              <a:t>, s k </a:t>
            </a:r>
            <a:r>
              <a:rPr lang="sv-SE" sz="1100" i="1" baseline="0" dirty="0"/>
              <a:t>riskfaktorer</a:t>
            </a:r>
            <a:r>
              <a:rPr lang="sv-SE" sz="1100" baseline="0" dirty="0"/>
              <a:t> (klicka fram).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t>Ju fler riskfaktorer (klicka fram) en person utsätts för desto större risk för ohälsa, särskilt då vi träffar på nya påfrestningar, och tvärtom; skyddsfaktorer kan mildra effekten av riskfaktorer, ju fler skyddsfaktorer (klicka fram) desto bättre.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t>De första tre åren i livet är vi som allra mest påverkansbara, då nervsystemet utvecklas allra mest och kroppens </a:t>
            </a:r>
            <a:r>
              <a:rPr lang="sv-SE" sz="1100" dirty="0"/>
              <a:t>stress-responssystem, beteendemönster, kommunikation och kognitiva utveckling grundläggs</a:t>
            </a:r>
            <a:r>
              <a:rPr lang="sv-SE" sz="1100" baseline="0" dirty="0"/>
              <a:t>. Förhöjda kortisolnivåer påverkar utvecklingen av hjärnan negativt. Så faktorer tidigt i livet, både risk- och skyddsfaktorer, spelar väldigt stor roll, även för hälsan som vuxen.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B1FA7-9B20-E148-866A-4BB8AEA063A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603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Hälsofrämjande och sjukdomsförebyggande</a:t>
            </a:r>
            <a:r>
              <a:rPr lang="sv-SE" sz="1200" baseline="0" dirty="0"/>
              <a:t> arbete </a:t>
            </a:r>
          </a:p>
          <a:p>
            <a:pPr marL="171450" indent="-171450">
              <a:buFont typeface="Arial" panose="020B0604020202020204" pitchFamily="34" charset="0"/>
              <a:buChar char="•"/>
            </a:pPr>
            <a:r>
              <a:rPr lang="sv-SE" sz="1200" dirty="0"/>
              <a:t>När det kommer till folkhälsoarbete är det viktigt att kunna skilja på </a:t>
            </a:r>
            <a:r>
              <a:rPr lang="sv-SE" sz="1200" i="1" dirty="0"/>
              <a:t>hälsofrämjande</a:t>
            </a:r>
            <a:r>
              <a:rPr lang="sv-SE" sz="1200" dirty="0"/>
              <a:t> och </a:t>
            </a:r>
            <a:r>
              <a:rPr lang="sv-SE" sz="1200" i="1" dirty="0"/>
              <a:t>sjukdomsförebyggande</a:t>
            </a:r>
            <a:r>
              <a:rPr lang="sv-SE" sz="1200" baseline="0" dirty="0"/>
              <a:t> arbete och insatser.</a:t>
            </a:r>
            <a:r>
              <a:rPr lang="sv-SE" sz="1200" dirty="0"/>
              <a:t> </a:t>
            </a:r>
          </a:p>
          <a:p>
            <a:endParaRPr lang="sv-SE" sz="1200" dirty="0"/>
          </a:p>
          <a:p>
            <a:pPr marL="171450" indent="-171450" rtl="0">
              <a:buFont typeface="Arial" panose="020B0604020202020204" pitchFamily="34" charset="0"/>
              <a:buChar char="•"/>
            </a:pPr>
            <a:r>
              <a:rPr lang="sv-SE" sz="1200" kern="1200" dirty="0">
                <a:solidFill>
                  <a:schemeClr val="tx1"/>
                </a:solidFill>
                <a:effectLst/>
                <a:latin typeface="+mn-lt"/>
                <a:ea typeface="+mn-ea"/>
                <a:cs typeface="+mn-cs"/>
              </a:rPr>
              <a:t>Att</a:t>
            </a:r>
            <a:r>
              <a:rPr lang="sv-SE" sz="1200" kern="1200" baseline="0" dirty="0">
                <a:solidFill>
                  <a:schemeClr val="tx1"/>
                </a:solidFill>
                <a:effectLst/>
                <a:latin typeface="+mn-lt"/>
                <a:ea typeface="+mn-ea"/>
                <a:cs typeface="+mn-cs"/>
              </a:rPr>
              <a:t> arbeta </a:t>
            </a:r>
            <a:r>
              <a:rPr lang="sv-SE" sz="1200" i="1" kern="1200" baseline="0" dirty="0">
                <a:solidFill>
                  <a:schemeClr val="tx1"/>
                </a:solidFill>
                <a:effectLst/>
                <a:latin typeface="+mn-lt"/>
                <a:ea typeface="+mn-ea"/>
                <a:cs typeface="+mn-cs"/>
              </a:rPr>
              <a:t>hälsofrämjande</a:t>
            </a:r>
            <a:r>
              <a:rPr lang="sv-SE" sz="1200" kern="1200" baseline="0" dirty="0">
                <a:solidFill>
                  <a:schemeClr val="tx1"/>
                </a:solidFill>
                <a:effectLst/>
                <a:latin typeface="+mn-lt"/>
                <a:ea typeface="+mn-ea"/>
                <a:cs typeface="+mn-cs"/>
              </a:rPr>
              <a:t> innebär att </a:t>
            </a:r>
            <a:r>
              <a:rPr lang="sv-SE" sz="1200" kern="1200" dirty="0">
                <a:solidFill>
                  <a:schemeClr val="tx1"/>
                </a:solidFill>
                <a:effectLst/>
                <a:latin typeface="+mn-lt"/>
                <a:ea typeface="+mn-ea"/>
                <a:cs typeface="+mn-cs"/>
              </a:rPr>
              <a:t>göra det möjligt för människor att öka kontrollen över sin egen hälsa. </a:t>
            </a:r>
          </a:p>
          <a:p>
            <a:pPr marL="171450" indent="-171450" rtl="0">
              <a:buFont typeface="Arial" panose="020B0604020202020204" pitchFamily="34" charset="0"/>
              <a:buChar char="•"/>
            </a:pPr>
            <a:r>
              <a:rPr lang="sv-SE" sz="1200" kern="1200" dirty="0">
                <a:solidFill>
                  <a:schemeClr val="tx1"/>
                </a:solidFill>
                <a:effectLst/>
                <a:latin typeface="+mn-lt"/>
                <a:ea typeface="+mn-ea"/>
                <a:cs typeface="+mn-cs"/>
              </a:rPr>
              <a:t>Det täcker ett brett utbud av sociala och miljömässiga insatser som är utformade för att främja enskilda människors hälsa och livskvalitet </a:t>
            </a:r>
            <a:r>
              <a:rPr lang="sv-SE" sz="1200" kern="1200" baseline="0" dirty="0">
                <a:solidFill>
                  <a:schemeClr val="tx1"/>
                </a:solidFill>
                <a:effectLst/>
                <a:latin typeface="+mn-lt"/>
                <a:ea typeface="+mn-ea"/>
                <a:cs typeface="+mn-cs"/>
              </a:rPr>
              <a:t>(ex i bilden att lära människor att simma).</a:t>
            </a:r>
            <a:r>
              <a:rPr lang="sv-SE" sz="1200" kern="1200" dirty="0">
                <a:solidFill>
                  <a:schemeClr val="tx1"/>
                </a:solidFill>
                <a:effectLst/>
                <a:latin typeface="+mn-lt"/>
                <a:ea typeface="+mn-ea"/>
                <a:cs typeface="+mn-cs"/>
              </a:rPr>
              <a:t> </a:t>
            </a:r>
          </a:p>
          <a:p>
            <a:pPr marL="171450" indent="-171450" rtl="0">
              <a:buFont typeface="Arial" panose="020B0604020202020204" pitchFamily="34" charset="0"/>
              <a:buChar char="•"/>
            </a:pPr>
            <a:r>
              <a:rPr lang="sv-SE" sz="1200" kern="1200" dirty="0">
                <a:solidFill>
                  <a:schemeClr val="tx1"/>
                </a:solidFill>
                <a:effectLst/>
                <a:latin typeface="+mn-lt"/>
                <a:ea typeface="+mn-ea"/>
                <a:cs typeface="+mn-cs"/>
              </a:rPr>
              <a:t>Ex:</a:t>
            </a:r>
            <a:r>
              <a:rPr lang="sv-SE" sz="1200" kern="1200" baseline="0" dirty="0">
                <a:solidFill>
                  <a:schemeClr val="tx1"/>
                </a:solidFill>
                <a:effectLst/>
                <a:latin typeface="+mn-lt"/>
                <a:ea typeface="+mn-ea"/>
                <a:cs typeface="+mn-cs"/>
              </a:rPr>
              <a:t> ge råd och information om hur man kan stärka och bibehålla god fysisk och psykisk hälsa, arbeta för att stärka relationer och välmående bland skolelever (hälsofrämjande skola) och upprätthålla en god arbetsmiljö och arbetsvillkor för anställda.</a:t>
            </a:r>
            <a:endParaRPr lang="sv-SE" sz="1200" kern="1200" dirty="0">
              <a:solidFill>
                <a:schemeClr val="tx1"/>
              </a:solidFill>
              <a:effectLst/>
              <a:latin typeface="+mn-lt"/>
              <a:ea typeface="+mn-ea"/>
              <a:cs typeface="+mn-cs"/>
            </a:endParaRPr>
          </a:p>
          <a:p>
            <a:pPr marL="171450" indent="-171450" rtl="0">
              <a:buFont typeface="Arial" panose="020B0604020202020204" pitchFamily="34" charset="0"/>
              <a:buChar char="•"/>
            </a:pPr>
            <a:endParaRPr lang="sv-SE" sz="1200" kern="1200" dirty="0">
              <a:solidFill>
                <a:schemeClr val="tx1"/>
              </a:solidFill>
              <a:effectLst/>
              <a:latin typeface="+mn-lt"/>
              <a:ea typeface="+mn-ea"/>
              <a:cs typeface="+mn-cs"/>
            </a:endParaRPr>
          </a:p>
          <a:p>
            <a:pPr marL="171450" indent="-171450" rtl="0">
              <a:buFont typeface="Arial" panose="020B0604020202020204" pitchFamily="34" charset="0"/>
              <a:buChar char="•"/>
            </a:pPr>
            <a:r>
              <a:rPr lang="sv-SE" sz="1200" i="1" kern="1200" dirty="0">
                <a:solidFill>
                  <a:schemeClr val="tx1"/>
                </a:solidFill>
                <a:effectLst/>
                <a:latin typeface="+mn-lt"/>
                <a:ea typeface="+mn-ea"/>
                <a:cs typeface="+mn-cs"/>
              </a:rPr>
              <a:t>Sjukdomsförebyggande</a:t>
            </a:r>
            <a:r>
              <a:rPr lang="sv-SE" sz="1200" kern="1200" dirty="0">
                <a:solidFill>
                  <a:schemeClr val="tx1"/>
                </a:solidFill>
                <a:effectLst/>
                <a:latin typeface="+mn-lt"/>
                <a:ea typeface="+mn-ea"/>
                <a:cs typeface="+mn-cs"/>
              </a:rPr>
              <a:t> arbete fokuserar på insatser som syftar till att förebygga utvecklingen och minska svårighetsgraden av sjukdomar,</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skador eller sociala problem</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(ex som på bilden att sätta upp nät vid vattenfallet för att förhindra</a:t>
            </a:r>
            <a:r>
              <a:rPr lang="sv-SE" sz="1200" kern="1200" baseline="0" dirty="0">
                <a:solidFill>
                  <a:schemeClr val="tx1"/>
                </a:solidFill>
                <a:effectLst/>
                <a:latin typeface="+mn-lt"/>
                <a:ea typeface="+mn-ea"/>
                <a:cs typeface="+mn-cs"/>
              </a:rPr>
              <a:t> att människor åker ner</a:t>
            </a:r>
            <a:r>
              <a:rPr lang="sv-SE" sz="1200" kern="1200" dirty="0">
                <a:solidFill>
                  <a:schemeClr val="tx1"/>
                </a:solidFill>
                <a:effectLst/>
                <a:latin typeface="+mn-lt"/>
                <a:ea typeface="+mn-ea"/>
                <a:cs typeface="+mn-cs"/>
              </a:rPr>
              <a:t>). Benämns ofta </a:t>
            </a:r>
            <a:r>
              <a:rPr lang="sv-SE" sz="1200" kern="1200" baseline="0" dirty="0">
                <a:solidFill>
                  <a:schemeClr val="tx1"/>
                </a:solidFill>
                <a:effectLst/>
                <a:latin typeface="+mn-lt"/>
                <a:ea typeface="+mn-ea"/>
                <a:cs typeface="+mn-cs"/>
              </a:rPr>
              <a:t>för prevention och kan delas in i primärprevention (före insjuknande) och sekundärprevention (förhindra återinsjuknande) insatser.  </a:t>
            </a:r>
            <a:endParaRPr lang="sv-SE" sz="1200" kern="1200" dirty="0">
              <a:solidFill>
                <a:schemeClr val="tx1"/>
              </a:solidFill>
              <a:effectLst/>
              <a:latin typeface="+mn-lt"/>
              <a:ea typeface="+mn-ea"/>
              <a:cs typeface="+mn-cs"/>
            </a:endParaRPr>
          </a:p>
          <a:p>
            <a:pPr marL="171450" indent="-171450" rtl="0">
              <a:buFont typeface="Arial" panose="020B0604020202020204" pitchFamily="34" charset="0"/>
              <a:buChar char="•"/>
            </a:pPr>
            <a:r>
              <a:rPr lang="sv-SE" sz="1200" kern="1200" dirty="0">
                <a:solidFill>
                  <a:schemeClr val="tx1"/>
                </a:solidFill>
                <a:effectLst/>
                <a:latin typeface="+mn-lt"/>
                <a:ea typeface="+mn-ea"/>
                <a:cs typeface="+mn-cs"/>
              </a:rPr>
              <a:t>Ex:</a:t>
            </a:r>
            <a:r>
              <a:rPr lang="sv-SE" sz="1200" kern="1200" baseline="0" dirty="0">
                <a:solidFill>
                  <a:schemeClr val="tx1"/>
                </a:solidFill>
                <a:effectLst/>
                <a:latin typeface="+mn-lt"/>
                <a:ea typeface="+mn-ea"/>
                <a:cs typeface="+mn-cs"/>
              </a:rPr>
              <a:t> Förebygga tobaksbruk bland unga, utbilda personal i att upptäcka och bemöta psykisk ohälsa (MHFA), ”bygga in” en minskad risk för att människor ska kunna begå självmord i den fysiska miljön i samhällsplanering, rök- och alkoholstopp inför operation. </a:t>
            </a:r>
          </a:p>
          <a:p>
            <a:pPr marL="171450" indent="-171450" rtl="0">
              <a:buFont typeface="Arial" panose="020B0604020202020204" pitchFamily="34" charset="0"/>
              <a:buChar char="•"/>
            </a:pPr>
            <a:endParaRPr lang="sv-SE" sz="1200" kern="1200" dirty="0">
              <a:solidFill>
                <a:schemeClr val="tx1"/>
              </a:solidFill>
              <a:effectLst/>
              <a:latin typeface="+mn-lt"/>
              <a:ea typeface="+mn-ea"/>
              <a:cs typeface="+mn-cs"/>
            </a:endParaRPr>
          </a:p>
          <a:p>
            <a:pPr marL="171450" indent="-171450" rtl="0">
              <a:buFont typeface="Arial" panose="020B0604020202020204" pitchFamily="34" charset="0"/>
              <a:buChar char="•"/>
            </a:pPr>
            <a:r>
              <a:rPr lang="sv-SE" sz="1200" kern="1200" dirty="0">
                <a:solidFill>
                  <a:schemeClr val="tx1"/>
                </a:solidFill>
                <a:effectLst/>
                <a:latin typeface="+mn-lt"/>
                <a:ea typeface="+mn-ea"/>
                <a:cs typeface="+mn-cs"/>
              </a:rPr>
              <a:t>Åtgärda</a:t>
            </a:r>
            <a:r>
              <a:rPr lang="sv-SE" sz="1200" kern="1200" baseline="0" dirty="0">
                <a:solidFill>
                  <a:schemeClr val="tx1"/>
                </a:solidFill>
                <a:effectLst/>
                <a:latin typeface="+mn-lt"/>
                <a:ea typeface="+mn-ea"/>
                <a:cs typeface="+mn-cs"/>
              </a:rPr>
              <a:t> handlar om att vårda och rehabilitera när skada och sjukdom har uppstått (som längst ner i vattenfallet).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04F0F-A744-42A6-AE62-562525177F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3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en-US" sz="1000" b="0" dirty="0" err="1">
                <a:latin typeface="+mn-lt"/>
              </a:rPr>
              <a:t>Vilka</a:t>
            </a:r>
            <a:r>
              <a:rPr lang="en-US" sz="1000" b="0" dirty="0">
                <a:latin typeface="+mn-lt"/>
              </a:rPr>
              <a:t> </a:t>
            </a:r>
            <a:r>
              <a:rPr lang="en-US" sz="1000" b="0" dirty="0" err="1">
                <a:latin typeface="+mn-lt"/>
              </a:rPr>
              <a:t>insatser</a:t>
            </a:r>
            <a:r>
              <a:rPr lang="en-US" sz="1000" b="0" dirty="0">
                <a:latin typeface="+mn-lt"/>
              </a:rPr>
              <a:t> </a:t>
            </a:r>
            <a:r>
              <a:rPr lang="en-US" sz="1000" b="0" dirty="0" err="1">
                <a:latin typeface="+mn-lt"/>
              </a:rPr>
              <a:t>gör</a:t>
            </a:r>
            <a:r>
              <a:rPr lang="en-US" sz="1000" b="0" dirty="0">
                <a:latin typeface="+mn-lt"/>
              </a:rPr>
              <a:t> </a:t>
            </a:r>
            <a:r>
              <a:rPr lang="en-US" sz="1000" b="0" dirty="0" err="1">
                <a:latin typeface="+mn-lt"/>
              </a:rPr>
              <a:t>störst</a:t>
            </a:r>
            <a:r>
              <a:rPr lang="en-US" sz="1000" b="0" dirty="0">
                <a:latin typeface="+mn-lt"/>
              </a:rPr>
              <a:t> </a:t>
            </a:r>
            <a:r>
              <a:rPr lang="en-US" sz="1000" b="0" dirty="0" err="1">
                <a:latin typeface="+mn-lt"/>
              </a:rPr>
              <a:t>skillnad</a:t>
            </a:r>
            <a:r>
              <a:rPr lang="en-US" sz="1000" b="0" dirty="0">
                <a:latin typeface="+mn-lt"/>
              </a:rPr>
              <a:t> (</a:t>
            </a:r>
            <a:r>
              <a:rPr lang="en-US" sz="1000" b="0" dirty="0" err="1">
                <a:latin typeface="+mn-lt"/>
              </a:rPr>
              <a:t>för</a:t>
            </a:r>
            <a:r>
              <a:rPr lang="en-US" sz="1000" b="0" dirty="0">
                <a:latin typeface="+mn-lt"/>
              </a:rPr>
              <a:t> </a:t>
            </a:r>
            <a:r>
              <a:rPr lang="en-US" sz="1000" b="0" dirty="0" err="1">
                <a:latin typeface="+mn-lt"/>
              </a:rPr>
              <a:t>flest</a:t>
            </a:r>
            <a:r>
              <a:rPr lang="en-US" sz="1000" b="0" dirty="0">
                <a:latin typeface="+mn-lt"/>
              </a:rPr>
              <a:t> </a:t>
            </a:r>
            <a:r>
              <a:rPr lang="en-US" sz="1000" b="0" dirty="0" err="1">
                <a:latin typeface="+mn-lt"/>
              </a:rPr>
              <a:t>människor</a:t>
            </a:r>
            <a:r>
              <a:rPr lang="en-US" sz="1000" b="0" dirty="0">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latin typeface="+mn-lt"/>
                <a:cs typeface="Calibri Light" panose="020F0302020204030204" pitchFamily="34" charset="0"/>
              </a:rPr>
              <a:t>Friedens </a:t>
            </a:r>
            <a:r>
              <a:rPr lang="en-US" sz="1000" b="0" dirty="0" err="1">
                <a:latin typeface="+mn-lt"/>
                <a:cs typeface="Calibri Light" panose="020F0302020204030204" pitchFamily="34" charset="0"/>
              </a:rPr>
              <a:t>ramverk</a:t>
            </a:r>
            <a:r>
              <a:rPr lang="en-US" sz="1000" b="0" dirty="0">
                <a:latin typeface="+mn-lt"/>
                <a:cs typeface="Calibri Light" panose="020F0302020204030204" pitchFamily="34" charset="0"/>
              </a:rPr>
              <a:t> (</a:t>
            </a:r>
            <a:r>
              <a:rPr lang="en-US" sz="1000" b="0" dirty="0" err="1">
                <a:latin typeface="+mn-lt"/>
                <a:cs typeface="Calibri Light" panose="020F0302020204030204" pitchFamily="34" charset="0"/>
              </a:rPr>
              <a:t>pyramiden</a:t>
            </a:r>
            <a:r>
              <a:rPr lang="en-US" sz="1000" b="0" dirty="0">
                <a:latin typeface="+mn-lt"/>
                <a:cs typeface="Calibri Light" panose="020F0302020204030204" pitchFamily="34" charset="0"/>
              </a:rPr>
              <a:t>) </a:t>
            </a:r>
            <a:r>
              <a:rPr lang="en-US" sz="1000" b="0" dirty="0" err="1">
                <a:latin typeface="+mn-lt"/>
                <a:cs typeface="Calibri Light" panose="020F0302020204030204" pitchFamily="34" charset="0"/>
              </a:rPr>
              <a:t>menar</a:t>
            </a:r>
            <a:r>
              <a:rPr lang="en-US" sz="1000" b="0" dirty="0">
                <a:latin typeface="+mn-lt"/>
                <a:cs typeface="Calibri Light" panose="020F0302020204030204" pitchFamily="34" charset="0"/>
              </a:rPr>
              <a:t> </a:t>
            </a:r>
            <a:r>
              <a:rPr lang="en-US" sz="1000" b="0" dirty="0" err="1">
                <a:latin typeface="+mn-lt"/>
                <a:cs typeface="Calibri Light" panose="020F0302020204030204" pitchFamily="34" charset="0"/>
              </a:rPr>
              <a:t>att</a:t>
            </a:r>
            <a:r>
              <a:rPr lang="en-US" sz="1000" b="0" dirty="0">
                <a:latin typeface="+mn-lt"/>
                <a:cs typeface="Calibri Light" panose="020F0302020204030204" pitchFamily="34" charset="0"/>
              </a:rPr>
              <a:t> f</a:t>
            </a:r>
            <a:r>
              <a:rPr lang="sv-SE" sz="1000" b="0" noProof="0" dirty="0" err="1">
                <a:latin typeface="+mn-lt"/>
                <a:cs typeface="Calibri Light" panose="020F0302020204030204" pitchFamily="34" charset="0"/>
              </a:rPr>
              <a:t>olkhälsoinsatser</a:t>
            </a:r>
            <a:r>
              <a:rPr lang="sv-SE" sz="1000" b="0" noProof="0" dirty="0">
                <a:latin typeface="+mn-lt"/>
                <a:cs typeface="Calibri Light" panose="020F0302020204030204" pitchFamily="34" charset="0"/>
              </a:rPr>
              <a:t> </a:t>
            </a:r>
            <a:r>
              <a:rPr lang="sv-SE" sz="1000" b="0" dirty="0">
                <a:latin typeface="+mn-lt"/>
                <a:cs typeface="Calibri Light" panose="020F0302020204030204" pitchFamily="34" charset="0"/>
              </a:rPr>
              <a:t>som fokuserar på de lägre nivåerna av pyramiden (socioekonomiska faktorer och förändring av samhällsmiljön) tenderar att vara effektivast i att förbättra hälsan,</a:t>
            </a:r>
            <a:r>
              <a:rPr lang="sv-SE" sz="1000" b="0" baseline="0" dirty="0">
                <a:latin typeface="+mn-lt"/>
                <a:cs typeface="Calibri Light" panose="020F0302020204030204" pitchFamily="34" charset="0"/>
              </a:rPr>
              <a:t> e</a:t>
            </a:r>
            <a:r>
              <a:rPr lang="sv-SE" sz="1000" b="0" dirty="0">
                <a:latin typeface="+mn-lt"/>
                <a:cs typeface="Calibri Light" panose="020F0302020204030204" pitchFamily="34" charset="0"/>
              </a:rPr>
              <a:t>ftersom dessa når en större del av befolkningen och kräver mindre ansträngning (och aktiva val) av individen. </a:t>
            </a:r>
          </a:p>
          <a:p>
            <a:endParaRPr lang="sv-SE" sz="1000" dirty="0">
              <a:solidFill>
                <a:schemeClr val="tx1"/>
              </a:solidFill>
              <a:latin typeface="Roboto" panose="02000000000000000000" pitchFamily="2" charset="0"/>
              <a:ea typeface="Roboto" panose="02000000000000000000" pitchFamily="2" charset="0"/>
            </a:endParaRPr>
          </a:p>
          <a:p>
            <a:pPr marL="171450" indent="-171450">
              <a:buFont typeface="Arial" panose="020B0604020202020204" pitchFamily="34" charset="0"/>
              <a:buChar char="•"/>
            </a:pPr>
            <a:r>
              <a:rPr lang="sv-SE" sz="1000" dirty="0">
                <a:solidFill>
                  <a:schemeClr val="tx1"/>
                </a:solidFill>
                <a:latin typeface="Roboto" panose="02000000000000000000" pitchFamily="2" charset="0"/>
                <a:ea typeface="Roboto" panose="02000000000000000000" pitchFamily="2" charset="0"/>
              </a:rPr>
              <a:t>Om vi ser på insatserna längst ner i pyramiden, dvs insatser mot socioekonomiska</a:t>
            </a:r>
            <a:r>
              <a:rPr lang="sv-SE" sz="1000" baseline="0" dirty="0">
                <a:solidFill>
                  <a:schemeClr val="tx1"/>
                </a:solidFill>
                <a:latin typeface="Roboto" panose="02000000000000000000" pitchFamily="2" charset="0"/>
                <a:ea typeface="Roboto" panose="02000000000000000000" pitchFamily="2" charset="0"/>
              </a:rPr>
              <a:t> faktorer handlar det om (klick) i</a:t>
            </a:r>
            <a:r>
              <a:rPr lang="sv-SE" sz="1000" dirty="0">
                <a:solidFill>
                  <a:schemeClr val="tx1"/>
                </a:solidFill>
                <a:latin typeface="Roboto" panose="02000000000000000000" pitchFamily="2" charset="0"/>
                <a:ea typeface="Roboto" panose="02000000000000000000" pitchFamily="2" charset="0"/>
              </a:rPr>
              <a:t>nsatser på samhällsnivå, tex minskad fattigdom, ökad utbildning. </a:t>
            </a:r>
          </a:p>
          <a:p>
            <a:pPr marL="171450" indent="-171450">
              <a:buFont typeface="Arial" panose="020B0604020202020204" pitchFamily="34" charset="0"/>
              <a:buChar char="•"/>
            </a:pPr>
            <a:r>
              <a:rPr lang="sv-SE" sz="1000" dirty="0">
                <a:solidFill>
                  <a:schemeClr val="tx1"/>
                </a:solidFill>
                <a:latin typeface="Roboto" panose="02000000000000000000" pitchFamily="2" charset="0"/>
                <a:ea typeface="Roboto" panose="02000000000000000000" pitchFamily="2" charset="0"/>
              </a:rPr>
              <a:t>På nästa steg kommer förändringar i samhällsmiljön</a:t>
            </a:r>
            <a:r>
              <a:rPr lang="sv-SE" sz="1000" baseline="0" dirty="0">
                <a:solidFill>
                  <a:schemeClr val="tx1"/>
                </a:solidFill>
                <a:latin typeface="Roboto" panose="02000000000000000000" pitchFamily="2" charset="0"/>
                <a:ea typeface="Roboto" panose="02000000000000000000" pitchFamily="2" charset="0"/>
              </a:rPr>
              <a:t> (klick) </a:t>
            </a:r>
            <a:r>
              <a:rPr lang="sv-SE" sz="1000" dirty="0">
                <a:solidFill>
                  <a:schemeClr val="tx1"/>
                </a:solidFill>
                <a:latin typeface="Roboto" panose="02000000000000000000" pitchFamily="2" charset="0"/>
                <a:ea typeface="Roboto" panose="02000000000000000000" pitchFamily="2" charset="0"/>
              </a:rPr>
              <a:t>för att stödja hälsosamma val,</a:t>
            </a:r>
            <a:r>
              <a:rPr lang="sv-SE" sz="1000" baseline="0" dirty="0">
                <a:solidFill>
                  <a:schemeClr val="tx1"/>
                </a:solidFill>
                <a:latin typeface="Roboto" panose="02000000000000000000" pitchFamily="2" charset="0"/>
                <a:ea typeface="Roboto" panose="02000000000000000000" pitchFamily="2" charset="0"/>
              </a:rPr>
              <a:t> t</a:t>
            </a:r>
            <a:r>
              <a:rPr lang="sv-SE" sz="1000" dirty="0">
                <a:solidFill>
                  <a:schemeClr val="tx1"/>
                </a:solidFill>
                <a:latin typeface="Roboto" panose="02000000000000000000" pitchFamily="2" charset="0"/>
                <a:ea typeface="Roboto" panose="02000000000000000000" pitchFamily="2" charset="0"/>
              </a:rPr>
              <a:t>ill exempel förskole- och skolgårdar som stimulerar till ökad fysisk aktivitet, rökfria utemiljöer, skatter på socker, alkohol, tobak.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solidFill>
                  <a:schemeClr val="tx1"/>
                </a:solidFill>
                <a:latin typeface="Roboto" panose="02000000000000000000" pitchFamily="2" charset="0"/>
                <a:ea typeface="Roboto" panose="02000000000000000000" pitchFamily="2" charset="0"/>
              </a:rPr>
              <a:t>Sen kommer långvarigt skyddande insatser på individ- och gruppnivå (klick), som vaccinationer, cancer-screening, rökstopp och minskad alkoholkonsumtion.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solidFill>
                  <a:schemeClr val="tx1"/>
                </a:solidFill>
                <a:latin typeface="Roboto" panose="02000000000000000000" pitchFamily="2" charset="0"/>
                <a:ea typeface="Roboto" panose="02000000000000000000" pitchFamily="2" charset="0"/>
              </a:rPr>
              <a:t>Näst högst upp i pyramiden hittar vi kliniska interventioner</a:t>
            </a:r>
            <a:r>
              <a:rPr lang="sv-SE" sz="1000" baseline="0" dirty="0">
                <a:solidFill>
                  <a:schemeClr val="tx1"/>
                </a:solidFill>
                <a:latin typeface="Roboto" panose="02000000000000000000" pitchFamily="2" charset="0"/>
                <a:ea typeface="Roboto" panose="02000000000000000000" pitchFamily="2" charset="0"/>
              </a:rPr>
              <a:t> som ska förebygga ohälsa hos individen (klick), såsom </a:t>
            </a:r>
            <a:r>
              <a:rPr lang="sv-SE" sz="1000" dirty="0">
                <a:solidFill>
                  <a:schemeClr val="tx1"/>
                </a:solidFill>
                <a:latin typeface="Roboto" panose="02000000000000000000" pitchFamily="2" charset="0"/>
                <a:ea typeface="Roboto" panose="02000000000000000000" pitchFamily="2" charset="0"/>
              </a:rPr>
              <a:t>behandling och läkemedel för högt blodtryck eller diabetes.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solidFill>
                  <a:schemeClr val="tx1"/>
                </a:solidFill>
                <a:latin typeface="Roboto" panose="02000000000000000000" pitchFamily="2" charset="0"/>
                <a:ea typeface="Roboto" panose="02000000000000000000" pitchFamily="2" charset="0"/>
              </a:rPr>
              <a:t>Allra högst upp hittar vi rådgivning och utbildning (klick) för att stödja individen</a:t>
            </a:r>
            <a:r>
              <a:rPr lang="sv-SE" sz="1000" baseline="0" dirty="0">
                <a:solidFill>
                  <a:schemeClr val="tx1"/>
                </a:solidFill>
                <a:latin typeface="Roboto" panose="02000000000000000000" pitchFamily="2" charset="0"/>
                <a:ea typeface="Roboto" panose="02000000000000000000" pitchFamily="2" charset="0"/>
              </a:rPr>
              <a:t> till hälsosamma livsval, såsom </a:t>
            </a:r>
            <a:r>
              <a:rPr lang="sv-SE" sz="1000" dirty="0">
                <a:solidFill>
                  <a:schemeClr val="tx1"/>
                </a:solidFill>
                <a:latin typeface="Roboto" panose="02000000000000000000" pitchFamily="2" charset="0"/>
                <a:ea typeface="Roboto" panose="02000000000000000000" pitchFamily="2" charset="0"/>
              </a:rPr>
              <a:t>rådgivning för ökad fysisk aktivitet och hälsosamma matvanor.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000" dirty="0">
              <a:solidFill>
                <a:schemeClr val="tx1"/>
              </a:solidFill>
              <a:latin typeface="Roboto" panose="02000000000000000000" pitchFamily="2" charset="0"/>
              <a:ea typeface="Roboto" panose="02000000000000000000" pitchFamily="2" charset="0"/>
            </a:endParaRPr>
          </a:p>
          <a:p>
            <a:pPr marL="171450" indent="-171450" algn="l">
              <a:buFont typeface="Arial" panose="020B0604020202020204" pitchFamily="34" charset="0"/>
              <a:buChar char="•"/>
            </a:pPr>
            <a:r>
              <a:rPr lang="sv-SE" sz="1000" b="0" noProof="0" dirty="0">
                <a:latin typeface="+mn-lt"/>
                <a:cs typeface="Calibri Light" panose="020F0302020204030204" pitchFamily="34" charset="0"/>
              </a:rPr>
              <a:t>Folkhälsoarbetet blir som mest framgångsrikt när</a:t>
            </a:r>
            <a:r>
              <a:rPr lang="sv-SE" sz="1000" b="0" dirty="0">
                <a:latin typeface="+mn-lt"/>
                <a:cs typeface="Calibri Light" panose="020F0302020204030204" pitchFamily="34" charset="0"/>
              </a:rPr>
              <a:t> insatser genomförs parallellt på de olika nivåerna av pyramiden.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DF75F-88A7-407B-A2E1-A21A55A74B6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682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det kommer till folkhälsofrågor är det viktigt</a:t>
            </a:r>
            <a:r>
              <a:rPr lang="sv-SE" baseline="0" dirty="0"/>
              <a:t> att arbeta utifrån ett helhetsperspektiv och vara medveten om bakomliggande faktorer som spelar roll och påverkar ett givet hälsoutfall eller skillnader i hälsa. </a:t>
            </a:r>
          </a:p>
          <a:p>
            <a:endParaRPr lang="sv-SE" baseline="0" dirty="0"/>
          </a:p>
          <a:p>
            <a:r>
              <a:rPr lang="sv-SE" baseline="0" dirty="0"/>
              <a:t>Det kan illustreras med ett isberg där det är lätt hänt att se bara till toppen av berget, i det här fallet den fysiska hälsan, och glömma bort underliggande faktorer som har samband med det ämne eller problem som man har för ögonen. Vår fysiska hälsa och levnadsvanor som mat och fysisk aktivitet påverkas och har samband med en rad faktorer som exempelvis:</a:t>
            </a:r>
          </a:p>
          <a:p>
            <a:pPr marL="171450" indent="-171450">
              <a:buFontTx/>
              <a:buChar char="-"/>
            </a:pPr>
            <a:r>
              <a:rPr lang="sv-SE" baseline="0" dirty="0"/>
              <a:t>Vårt yrke och arbetsmiljö </a:t>
            </a:r>
          </a:p>
          <a:p>
            <a:pPr marL="171450" indent="-171450">
              <a:buFontTx/>
              <a:buChar char="-"/>
            </a:pPr>
            <a:r>
              <a:rPr lang="sv-SE" baseline="0" dirty="0"/>
              <a:t>Vad vi ägnar oss åt på fritiden</a:t>
            </a:r>
          </a:p>
          <a:p>
            <a:pPr marL="171450" indent="-171450">
              <a:buFontTx/>
              <a:buChar char="-"/>
            </a:pPr>
            <a:r>
              <a:rPr lang="sv-SE" baseline="0" dirty="0"/>
              <a:t>Hur vi mår psykiskt</a:t>
            </a:r>
          </a:p>
          <a:p>
            <a:pPr marL="171450" indent="-171450">
              <a:buFontTx/>
              <a:buChar char="-"/>
            </a:pPr>
            <a:r>
              <a:rPr lang="sv-SE" baseline="0" dirty="0"/>
              <a:t>Influenser och stöd från våra sociala nätverk</a:t>
            </a:r>
          </a:p>
          <a:p>
            <a:pPr marL="171450" indent="-171450">
              <a:buFontTx/>
              <a:buChar char="-"/>
            </a:pPr>
            <a:r>
              <a:rPr lang="sv-SE" baseline="0" dirty="0"/>
              <a:t>Vår socioekonomiska situation (som påverkar vårt mående och vår förmåga att prioritera goda levnadsvanor)</a:t>
            </a:r>
          </a:p>
          <a:p>
            <a:pPr marL="171450" indent="-171450">
              <a:buFontTx/>
              <a:buChar char="-"/>
            </a:pPr>
            <a:endParaRPr lang="sv-SE" baseline="0" dirty="0"/>
          </a:p>
          <a:p>
            <a:pPr marL="0" indent="0">
              <a:buFontTx/>
              <a:buNone/>
            </a:pPr>
            <a:r>
              <a:rPr lang="sv-SE" baseline="0" dirty="0"/>
              <a:t>Folkhälsa bestäms av så många fler faktorer än levnadsvanor, där t ex arbetsmiljö och socialt nätverk lätt glöms bort. </a:t>
            </a:r>
          </a:p>
          <a:p>
            <a:endParaRPr lang="sv-SE" baseline="0" dirty="0"/>
          </a:p>
          <a:p>
            <a:r>
              <a:rPr lang="sv-SE" dirty="0"/>
              <a:t>* Bilden </a:t>
            </a:r>
            <a:r>
              <a:rPr lang="sv-SE" baseline="0" dirty="0"/>
              <a:t>är </a:t>
            </a:r>
            <a:r>
              <a:rPr lang="sv-SE" baseline="0" dirty="0" err="1"/>
              <a:t>redigerbar</a:t>
            </a:r>
            <a:r>
              <a:rPr lang="sv-SE" baseline="0" dirty="0"/>
              <a:t> och kan användas för att synliggöra bredden och komplexiteten i folkhälsofrågor. Bilden kan även användas för att illustrera att det är lätt att stirra sig blind på och fokusera på ett särskilt ämne inom folkhälsa medan man omedvetet prioriterar bort och missar andra. Som exempelvis att endast arbeta med levnadsvanor och glömma bort andra viktiga delar som; psykisk hälsa, sociala relationer och stöd, delaktighet och inflytande, inkomst och arbete, boendemiljö etc.</a:t>
            </a:r>
            <a:endParaRPr lang="sv-SE" dirty="0"/>
          </a:p>
        </p:txBody>
      </p:sp>
      <p:sp>
        <p:nvSpPr>
          <p:cNvPr id="4" name="Platshållare för bildnummer 3"/>
          <p:cNvSpPr>
            <a:spLocks noGrp="1"/>
          </p:cNvSpPr>
          <p:nvPr>
            <p:ph type="sldNum" sz="quarter" idx="10"/>
          </p:nvPr>
        </p:nvSpPr>
        <p:spPr/>
        <p:txBody>
          <a:bodyPr/>
          <a:lstStyle/>
          <a:p>
            <a:fld id="{5DB51114-98AE-4FA9-8AFD-C4B697BC0156}" type="slidenum">
              <a:rPr lang="sv-SE" smtClean="0"/>
              <a:t>23</a:t>
            </a:fld>
            <a:endParaRPr lang="sv-SE"/>
          </a:p>
        </p:txBody>
      </p:sp>
    </p:spTree>
    <p:extLst>
      <p:ext uri="{BB962C8B-B14F-4D97-AF65-F5344CB8AC3E}">
        <p14:creationId xmlns:p14="http://schemas.microsoft.com/office/powerpoint/2010/main" val="827201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Lyfter denna bilden igen</a:t>
            </a:r>
            <a:r>
              <a:rPr lang="sv-SE" baseline="0" dirty="0"/>
              <a:t>(lilla bilden)</a:t>
            </a:r>
            <a:r>
              <a:rPr lang="sv-SE" sz="1200" baseline="0" dirty="0"/>
              <a:t>, för att påminna om att vi när vi vill främja hälsa behöver arbeta på alla de arenor där människor lever, verkar och dör.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I den lilla bilden lyfts dessutom begreppet </a:t>
            </a:r>
            <a:r>
              <a:rPr lang="sv-SE" sz="1200" i="1" baseline="0" dirty="0"/>
              <a:t>proportionell universalism</a:t>
            </a:r>
            <a:r>
              <a:rPr lang="sv-SE" sz="1200" baseline="0" dirty="0"/>
              <a:t>, som är viktigt för ett framgångsrikt folkhälsoarbete. Proportionell universalism </a:t>
            </a:r>
            <a:r>
              <a:rPr lang="sv-SE" sz="1200" dirty="0"/>
              <a:t>innebär att</a:t>
            </a:r>
            <a:r>
              <a:rPr lang="sv-SE" sz="1200" baseline="0" dirty="0"/>
              <a:t> man arbetar med generella insatser som når hela befolkningen eller grupper av befolkningen men att man också inom ramen för de generella insatserna kan anpassa dessa, så att man ger mest till de som behöver mest. Exempel på den typen av insatser är BVC och MVC, som når alla, men där mest insatser riktas till de som behöver det bäst.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Grunden för insatser enligt principen om proportionell universalism är den </a:t>
            </a:r>
            <a:r>
              <a:rPr lang="sv-SE" i="1" baseline="0" dirty="0"/>
              <a:t>preventiva paradoxen </a:t>
            </a:r>
            <a:r>
              <a:rPr lang="sv-SE" baseline="0" dirty="0"/>
              <a:t>(stora bilden), som innebär att antalet individer som kommer utveckla någon typ av sjukdom, ohälsa eller problematik är flest i ”normalgruppen” jämfört med högriskpopulationer.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Om vi till exempel tittar på risken att utveckla hjärt-kärlsjukdom utifrån vikt har de flesta som insjuknar i hjärtkärlsjukdom endast lätt övervikt. Så även om risken att utveckla hjärtkärlsjukdom är större bland kraftigt överviktiga personer så utgör de en betydligt mindre andel av befolkningen än normalviktiga eller lätt överviktiga, varför vi får större effekt eller en större total minskning av antalet fall om vi satsar på att förebygga risken att utveckla hjärt-kärlsjukdomar i befolkningen i stort. Om vi riktar insatser till hela befolkningen kan vi förskjuta kurvan till vänster, dvs få färre som insjuknar både i normalbefolkningen och i högriskpopulationen, jämfört med riktade insatser som bara påverkar dem med högst risk. Både riktade och universella insatser behövs för ett effektivt folkhälsoarbete, men det är alltså viktigt att vi inte enbart fokuserar på dem med högst risk.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00922-1B34-4995-B37C-F15B12AB619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864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dirty="0"/>
              <a:t>En annan</a:t>
            </a:r>
            <a:r>
              <a:rPr lang="sv-SE" sz="1100" baseline="0" dirty="0"/>
              <a:t> grundläggande folkhälsofråga handlar om </a:t>
            </a:r>
            <a:r>
              <a:rPr lang="sv-SE" sz="1100" i="1" baseline="0" dirty="0"/>
              <a:t>individens</a:t>
            </a:r>
            <a:r>
              <a:rPr lang="sv-SE" sz="1100" baseline="0" dirty="0"/>
              <a:t> kontra </a:t>
            </a:r>
            <a:r>
              <a:rPr lang="sv-SE" sz="1100" i="1" baseline="0" dirty="0"/>
              <a:t>samhällets ansvar </a:t>
            </a:r>
            <a:r>
              <a:rPr lang="sv-SE" sz="1100" baseline="0" dirty="0"/>
              <a:t>för hälsa.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t>Givetvis har individen ansvar för sin egen hälsa, vilket den här figuren som knuffar bollen, dvs sin hälsa, uppför backen ska symbolisera.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aseline="0" dirty="0"/>
              <a:t>Men backen som bollen/hälsan ska knuffas uppför är olika brant, och det är samhällets ansvar att skapa förutsättningar för individen att kunna ta det ansvaret, att göra backen mindre brant.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1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aseline="0" dirty="0"/>
              <a:t>Exempelvis: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aseline="0" dirty="0"/>
              <a:t>För ett barn vars föräldrar har hög utbildningsnivå, god ekonomi, stort socialt nätverk, god förståelse för välfärdssystemet är backen inte alls lika brant som för ett barn vars föräldrar (två klick upp) saknar högre utbildning, har svag ekonomi (och </a:t>
            </a:r>
            <a:r>
              <a:rPr lang="sv-SE" sz="1100" baseline="0" dirty="0" err="1"/>
              <a:t>ev</a:t>
            </a:r>
            <a:r>
              <a:rPr lang="sv-SE" sz="1100" baseline="0" dirty="0"/>
              <a:t> arbetslöshet), bristande sociala nätverk och låg delaktighet i samhället.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aseline="0" dirty="0"/>
              <a:t>Där har samhället en viktig roll att ge stöd och skapa förutsättningar att plana ut backen för de barn som har sämre förutsättningar från start genom att till exempel ge (ett klick ner) extra stöd i skolan, subventionera/bekosta fritidsaktiviteter, upplysa om barnets rätt till hälso- och sjukvård och andra delar av välfärdssystemet liksom stärka barnen att vara delaktiga och etablera sig på arbetsmarknaden och i samhället i stort.  Så att alla barn får likvärdiga möjligheter att ta ansvar för sin hälsa och forma sina liv. </a:t>
            </a:r>
            <a:endParaRPr lang="sv-SE" sz="1100" dirty="0"/>
          </a:p>
          <a:p>
            <a:endParaRPr lang="sv-SE" sz="1100" dirty="0"/>
          </a:p>
        </p:txBody>
      </p:sp>
      <p:sp>
        <p:nvSpPr>
          <p:cNvPr id="4" name="Platshållare för bildnummer 3"/>
          <p:cNvSpPr>
            <a:spLocks noGrp="1"/>
          </p:cNvSpPr>
          <p:nvPr>
            <p:ph type="sldNum" sz="quarter" idx="10"/>
          </p:nvPr>
        </p:nvSpPr>
        <p:spPr/>
        <p:txBody>
          <a:bodyPr/>
          <a:lstStyle/>
          <a:p>
            <a:fld id="{5DB51114-98AE-4FA9-8AFD-C4B697BC0156}" type="slidenum">
              <a:rPr lang="sv-SE" smtClean="0"/>
              <a:t>25</a:t>
            </a:fld>
            <a:endParaRPr lang="sv-SE"/>
          </a:p>
        </p:txBody>
      </p:sp>
    </p:spTree>
    <p:extLst>
      <p:ext uri="{BB962C8B-B14F-4D97-AF65-F5344CB8AC3E}">
        <p14:creationId xmlns:p14="http://schemas.microsoft.com/office/powerpoint/2010/main" val="2684581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Vad innebär jämlikhet?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Om</a:t>
            </a:r>
            <a:r>
              <a:rPr lang="sv-SE" sz="1200" baseline="0" dirty="0"/>
              <a:t> vi gör lika för alla människor </a:t>
            </a:r>
            <a:r>
              <a:rPr lang="sv-SE" sz="1200" i="1" baseline="0" dirty="0"/>
              <a:t>kommer inte alla få samma tillgång </a:t>
            </a:r>
            <a:r>
              <a:rPr lang="sv-SE" sz="1200" baseline="0" dirty="0"/>
              <a:t>till insatserna, på grund av olika hinder, vilket första bilden ska illustrera.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aseline="0" dirty="0"/>
              <a:t>Om vi istället </a:t>
            </a:r>
            <a:r>
              <a:rPr lang="sv-SE" sz="1200" u="sng" baseline="0" dirty="0"/>
              <a:t>gör olika</a:t>
            </a:r>
            <a:r>
              <a:rPr lang="sv-SE" sz="1200" baseline="0" dirty="0"/>
              <a:t>, så att människor med större behov får mer insatser blir det mer jämlikt, vilket den andra bilden ska visa. Samtidigt kan de personerna känna sig mer utpekade/stigmatiserade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aseline="0" dirty="0"/>
              <a:t>Det allra bästa är om vi kan riva hinder, som på bild 3, och </a:t>
            </a:r>
            <a:r>
              <a:rPr lang="sv-SE" sz="1200" dirty="0"/>
              <a:t>exempelvis funktionshinderanpassa offentliga miljöer och erbjuda kostnadsfri</a:t>
            </a:r>
            <a:r>
              <a:rPr lang="sv-SE" sz="1200" baseline="0" dirty="0"/>
              <a:t> lunch i skolan. </a:t>
            </a:r>
            <a:endParaRPr lang="sv-SE"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t>Källa:</a:t>
            </a:r>
            <a:r>
              <a:rPr lang="sv-SE" sz="1200" baseline="0" dirty="0"/>
              <a:t> VGR = Västra Götalands Regionen</a:t>
            </a:r>
            <a:endParaRPr lang="sv-SE" sz="120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04F0F-A744-42A6-AE62-562525177F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069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a:t>Hur kan vi uppnå en god och jämlik hälsa? </a:t>
            </a:r>
          </a:p>
          <a:p>
            <a:pPr marL="171450" indent="-171450">
              <a:buFont typeface="Arial" panose="020B0604020202020204" pitchFamily="34" charset="0"/>
              <a:buChar char="•"/>
            </a:pPr>
            <a:r>
              <a:rPr lang="sv-SE" sz="1100" dirty="0"/>
              <a:t>Det finns </a:t>
            </a:r>
            <a:r>
              <a:rPr lang="sv-SE" sz="1100" baseline="0" dirty="0"/>
              <a:t>några </a:t>
            </a:r>
            <a:r>
              <a:rPr lang="sv-SE" sz="1100" i="1" baseline="0" dirty="0"/>
              <a:t>ramverk</a:t>
            </a:r>
            <a:r>
              <a:rPr lang="sv-SE" sz="1100" baseline="0" dirty="0"/>
              <a:t> som är viktiga utgångspunkter för folkhälsoarbetet</a:t>
            </a:r>
            <a:endParaRPr lang="sv-SE" sz="1100" dirty="0"/>
          </a:p>
          <a:p>
            <a:pPr marL="171450" indent="-171450">
              <a:buFont typeface="Arial" panose="020B0604020202020204" pitchFamily="34" charset="0"/>
              <a:buChar char="•"/>
            </a:pPr>
            <a:r>
              <a:rPr lang="sv-SE" sz="1100" dirty="0"/>
              <a:t>Agenda</a:t>
            </a:r>
            <a:r>
              <a:rPr lang="sv-SE" sz="1100" baseline="0" dirty="0"/>
              <a:t> 2030 är FNs agenda för hållbar utveckling. Den innefattar 17 globala utvecklingsmål som berör alla tre dimensionerna av hållbar utveckling; den sociala, den ekologiska och ekonomiska dimensionen. Alla målen hänger ihop oh påverkar varandra. Helhetssyn , samverkan och långsiktighet är viktiga nycklar i arbetet, liksom principen att ingen ska lämnas utanför.</a:t>
            </a:r>
          </a:p>
          <a:p>
            <a:pPr marL="171450" indent="-171450">
              <a:buFont typeface="Arial" panose="020B0604020202020204" pitchFamily="34" charset="0"/>
              <a:buChar char="•"/>
            </a:pPr>
            <a:r>
              <a:rPr lang="sv-SE" sz="1100" baseline="0" dirty="0"/>
              <a:t>D</a:t>
            </a:r>
            <a:r>
              <a:rPr lang="sv-SE" sz="1100" dirty="0"/>
              <a:t>en här bilden av Agenda 2030 visar</a:t>
            </a:r>
            <a:r>
              <a:rPr lang="sv-SE" sz="1100" baseline="0" dirty="0"/>
              <a:t> hur mål 3, hälsa och välbefinnande, påverkar och påverkas av alla de andra målen i Agendan. </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Det finns goda förutsättningar och argument för att knyta samman arbetet för jämlikhet i hälsa med socialt hållbar utveckling och Agenda 2030.</a:t>
            </a:r>
          </a:p>
          <a:p>
            <a:r>
              <a:rPr lang="sv-SE" sz="1200" b="0" i="0" kern="1200" dirty="0">
                <a:solidFill>
                  <a:schemeClr val="tx1"/>
                </a:solidFill>
                <a:effectLst/>
                <a:latin typeface="+mn-lt"/>
                <a:ea typeface="+mn-ea"/>
                <a:cs typeface="+mn-cs"/>
              </a:rPr>
              <a:t>En god och jämlik hälsa är både en förutsättning för att nå de globala målen och ett resultat av arbetet med Agenda 2030.</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Läs mer på </a:t>
            </a:r>
            <a:r>
              <a:rPr lang="sv-SE" sz="1200" baseline="0" dirty="0"/>
              <a:t>https://www.globalamalen.se/   </a:t>
            </a:r>
            <a:endParaRPr lang="sv-SE" sz="1200" b="0" i="0" kern="1200" dirty="0">
              <a:solidFill>
                <a:schemeClr val="tx1"/>
              </a:solidFill>
              <a:effectLst/>
              <a:latin typeface="+mn-lt"/>
              <a:ea typeface="+mn-ea"/>
              <a:cs typeface="+mn-cs"/>
            </a:endParaRPr>
          </a:p>
          <a:p>
            <a:r>
              <a:rPr lang="sv-SE" sz="1100" b="1" dirty="0"/>
              <a:t/>
            </a:r>
            <a:br>
              <a:rPr lang="sv-SE" sz="1100" b="1" dirty="0"/>
            </a:br>
            <a:endParaRPr lang="sv-SE" sz="1100" b="1" dirty="0"/>
          </a:p>
        </p:txBody>
      </p:sp>
      <p:sp>
        <p:nvSpPr>
          <p:cNvPr id="4" name="Platshållare för bildnummer 3"/>
          <p:cNvSpPr>
            <a:spLocks noGrp="1"/>
          </p:cNvSpPr>
          <p:nvPr>
            <p:ph type="sldNum" sz="quarter" idx="10"/>
          </p:nvPr>
        </p:nvSpPr>
        <p:spPr/>
        <p:txBody>
          <a:bodyPr/>
          <a:lstStyle/>
          <a:p>
            <a:fld id="{5DB51114-98AE-4FA9-8AFD-C4B697BC0156}" type="slidenum">
              <a:rPr lang="sv-SE" smtClean="0"/>
              <a:t>27</a:t>
            </a:fld>
            <a:endParaRPr lang="sv-SE"/>
          </a:p>
        </p:txBody>
      </p:sp>
    </p:spTree>
    <p:extLst>
      <p:ext uri="{BB962C8B-B14F-4D97-AF65-F5344CB8AC3E}">
        <p14:creationId xmlns:p14="http://schemas.microsoft.com/office/powerpoint/2010/main" val="1571226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Region Östergötland</a:t>
            </a:r>
            <a:r>
              <a:rPr lang="sv-SE" baseline="0" dirty="0"/>
              <a:t> har tagit fram ett hållbarhetsprogram för hur vi ska arbeta med hållbarhetsfrågorna internt. </a:t>
            </a:r>
          </a:p>
          <a:p>
            <a:endParaRPr lang="sv-SE" dirty="0"/>
          </a:p>
          <a:p>
            <a:r>
              <a:rPr lang="sv-SE" dirty="0"/>
              <a:t>De tre övergripande</a:t>
            </a:r>
            <a:r>
              <a:rPr lang="sv-SE" baseline="0" dirty="0"/>
              <a:t> målen är: </a:t>
            </a:r>
          </a:p>
          <a:p>
            <a:r>
              <a:rPr lang="sv-SE" baseline="0" dirty="0"/>
              <a:t>Jämlikhet och jämställdhet</a:t>
            </a:r>
          </a:p>
          <a:p>
            <a:r>
              <a:rPr lang="sv-SE" baseline="0" dirty="0"/>
              <a:t>Ansvar för klimatet</a:t>
            </a:r>
          </a:p>
          <a:p>
            <a:r>
              <a:rPr lang="sv-SE" baseline="0" dirty="0"/>
              <a:t>God hälsa och miljö- målet innefattar arbete med folkhälsa i länet enligt folkhälsostrategin.</a:t>
            </a:r>
          </a:p>
          <a:p>
            <a:endParaRPr lang="sv-SE" baseline="0" dirty="0"/>
          </a:p>
          <a:p>
            <a:r>
              <a:rPr lang="sv-SE" baseline="0" dirty="0"/>
              <a:t>Det är områden som berör alla verksamheter och som kräver bred samverkan och helhetssyn för att kunna ta steg framåt.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26AB87-E73F-4CE0-A121-F20C9DD6F3A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46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2022 togs en folkhälsostrategi för Östergötland fram, i samverkan mellan Regionen, Länsstyrelsen, länets kommuner och representanter för civilsamhället. Folkhälsostrategin kan beskrivas som en fördjupning och tillägg till den regionala utvecklingsstrategin med det övergripande målet att skapa goda livsvillkor för länets invånare till år 2040.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För att kunna arbeta mot målen som beskrivs i folkhälsostrategin </a:t>
            </a:r>
            <a:r>
              <a:rPr lang="sv-SE" sz="1100" dirty="0">
                <a:solidFill>
                  <a:prstClr val="black"/>
                </a:solidFill>
                <a:latin typeface="Calibri" panose="020F0502020204030204" pitchFamily="34" charset="0"/>
                <a:ea typeface="Calibri" panose="020F0502020204030204" pitchFamily="34" charset="0"/>
                <a:cs typeface="Calibri" panose="020F0502020204030204" pitchFamily="34" charset="0"/>
              </a:rPr>
              <a:t>och uppnå en god och jämlik hälsa och ett hållbart samhälle i länet </a:t>
            </a:r>
            <a:r>
              <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behövs;</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sv-SE"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Samverkan</a:t>
            </a:r>
            <a:endParaRPr lang="sv-SE" sz="1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Målet om en god och jämlik hälsa är en komplex samhällsutmaning som ingen aktör ensam äger, </a:t>
            </a: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vare sig problemet eller lösningen.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Ökad samverkan och gemensam samordning är avgörande för att skapa förutsättningar för en god och jämlik hälsa i länet.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Samverkan behöver ske på både regional och lokal nivå.</a:t>
            </a:r>
            <a:endPar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Centrala områden för framgångsrikt genomförande är gemensam regional samordning, uppföljning, utvärdering och prioritering utifrån denna strategi</a:t>
            </a:r>
            <a:r>
              <a:rPr kumimoji="0" lang="sv-SE"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sv-SE"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Styrning och ledning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God och jämlik hälsa ges hög prioritet i alla politikområden och integreras i ordinarie styr- och ledningssystem </a:t>
            </a: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för planering mot gemensamma mål.</a:t>
            </a:r>
          </a:p>
          <a:p>
            <a:pPr marL="171450" marR="0" lvl="0" indent="-17145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Kunskaper om hälsans utveckling och hur jämlik hälsa kan uppnås ligger till grund för politiska beslut, prioriteringar och utvärderingar. </a:t>
            </a:r>
            <a:endPar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Effekter på jämlikhet i hälsa beaktas inför politiska beslut.</a:t>
            </a: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Arbete sker utifrån ett långsiktigt investeringsperspektiv (dvs att insatser för att främja hälsa ofta ger effekt först efter lång sikt, och inte sällan i en annan budget än där de genomförs.</a:t>
            </a: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Jämför med investeringar i byggnader, där investeringen räknas av på en längre tid)</a:t>
            </a:r>
          </a:p>
        </p:txBody>
      </p:sp>
      <p:sp>
        <p:nvSpPr>
          <p:cNvPr id="4" name="Platshållare för bildnummer 3"/>
          <p:cNvSpPr>
            <a:spLocks noGrp="1"/>
          </p:cNvSpPr>
          <p:nvPr>
            <p:ph type="sldNum" sz="quarter" idx="10"/>
          </p:nvPr>
        </p:nvSpPr>
        <p:spPr/>
        <p:txBody>
          <a:bodyPr/>
          <a:lstStyle/>
          <a:p>
            <a:fld id="{5DB51114-98AE-4FA9-8AFD-C4B697BC0156}" type="slidenum">
              <a:rPr lang="sv-SE" smtClean="0"/>
              <a:t>29</a:t>
            </a:fld>
            <a:endParaRPr lang="sv-SE"/>
          </a:p>
        </p:txBody>
      </p:sp>
    </p:spTree>
    <p:extLst>
      <p:ext uri="{BB962C8B-B14F-4D97-AF65-F5344CB8AC3E}">
        <p14:creationId xmlns:p14="http://schemas.microsoft.com/office/powerpoint/2010/main" val="412952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i="1" baseline="0" dirty="0"/>
              <a:t>Hälsa</a:t>
            </a:r>
            <a:r>
              <a:rPr lang="sv-SE" sz="1100" baseline="0" dirty="0"/>
              <a:t> (definition i bild, klicka fram) handlar alltså inte enbart om att vara frisk eller sjuk, utan </a:t>
            </a:r>
            <a:r>
              <a:rPr lang="sv-SE" sz="1100" baseline="0" dirty="0" err="1"/>
              <a:t>WHO’s</a:t>
            </a:r>
            <a:r>
              <a:rPr lang="sv-SE" sz="1100" baseline="0" dirty="0"/>
              <a:t> definition belyser vikten av välbefinnande.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1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i="1" baseline="0" dirty="0"/>
              <a:t>Folkhälsa (klicka fram) </a:t>
            </a:r>
            <a:r>
              <a:rPr lang="sv-SE" sz="1100" i="0" baseline="0" dirty="0"/>
              <a:t>är ett samlingsbegrepp för hälsa och ohälsa i befolkningen.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i="0" baseline="0" dirty="0"/>
              <a:t>Folkhälsa handlar både om nivån i befolkningen tex. medellivslängd i befolkningen men också fördelningen/skillnaden i hälsa mellan olika grupper (tex. socioekonomi, sexuell läggning, funktionsnedsättning, etnicitet).</a:t>
            </a:r>
            <a:endParaRPr lang="sv-SE" sz="1100" baseline="0" dirty="0"/>
          </a:p>
          <a:p>
            <a:pPr marL="171450" indent="-171450">
              <a:buFont typeface="Arial" panose="020B0604020202020204" pitchFamily="34" charset="0"/>
              <a:buChar char="•"/>
            </a:pPr>
            <a:endParaRPr lang="sv-SE" sz="1100" dirty="0"/>
          </a:p>
          <a:p>
            <a:pPr marL="171450" indent="-171450">
              <a:buFont typeface="Arial" panose="020B0604020202020204" pitchFamily="34" charset="0"/>
              <a:buChar char="•"/>
            </a:pPr>
            <a:r>
              <a:rPr lang="sv-SE" sz="1100" dirty="0">
                <a:solidFill>
                  <a:prstClr val="black"/>
                </a:solidFill>
                <a:cs typeface="Garamond"/>
              </a:rPr>
              <a:t>Det</a:t>
            </a:r>
            <a:r>
              <a:rPr lang="sv-SE" sz="1100" baseline="0" dirty="0">
                <a:solidFill>
                  <a:prstClr val="black"/>
                </a:solidFill>
                <a:cs typeface="Garamond"/>
              </a:rPr>
              <a:t> av r</a:t>
            </a:r>
            <a:r>
              <a:rPr lang="sv-SE" sz="1100" dirty="0">
                <a:solidFill>
                  <a:prstClr val="black"/>
                </a:solidFill>
                <a:cs typeface="Garamond"/>
              </a:rPr>
              <a:t>iksdagen beslutade folkhälsopolitiska målet 2018 är att skapa… (se bild). </a:t>
            </a:r>
          </a:p>
          <a:p>
            <a:pPr marL="171450" indent="-171450">
              <a:buFont typeface="Arial" panose="020B0604020202020204" pitchFamily="34" charset="0"/>
              <a:buChar char="•"/>
            </a:pPr>
            <a:r>
              <a:rPr lang="sv-SE" sz="1100" dirty="0">
                <a:solidFill>
                  <a:prstClr val="black"/>
                </a:solidFill>
                <a:cs typeface="Garamond"/>
              </a:rPr>
              <a:t>Med</a:t>
            </a:r>
            <a:r>
              <a:rPr lang="sv-SE" sz="1100" baseline="0" dirty="0">
                <a:solidFill>
                  <a:prstClr val="black"/>
                </a:solidFill>
                <a:cs typeface="Garamond"/>
              </a:rPr>
              <a:t> ”i</a:t>
            </a:r>
            <a:r>
              <a:rPr lang="sv-SE" sz="1100" dirty="0">
                <a:solidFill>
                  <a:prstClr val="black"/>
                </a:solidFill>
                <a:cs typeface="Garamond"/>
              </a:rPr>
              <a:t>nom en generation” menas 30 år (från 2018). </a:t>
            </a:r>
          </a:p>
          <a:p>
            <a:pPr marL="171450" indent="-171450">
              <a:buFont typeface="Arial" panose="020B0604020202020204" pitchFamily="34" charset="0"/>
              <a:buChar char="•"/>
            </a:pPr>
            <a:endParaRPr lang="sv-SE" sz="1100" dirty="0">
              <a:solidFill>
                <a:prstClr val="black"/>
              </a:solidFill>
            </a:endParaRPr>
          </a:p>
          <a:p>
            <a:pPr marL="0" indent="0">
              <a:buFont typeface="Arial" panose="020B0604020202020204" pitchFamily="34" charset="0"/>
              <a:buNone/>
            </a:pPr>
            <a:r>
              <a:rPr lang="sv-SE" sz="1100" dirty="0">
                <a:solidFill>
                  <a:prstClr val="black"/>
                </a:solidFill>
              </a:rPr>
              <a:t>I ref: WHO=World Health Organisation</a:t>
            </a:r>
            <a:endParaRPr lang="sv-SE" sz="1100" dirty="0"/>
          </a:p>
        </p:txBody>
      </p:sp>
      <p:sp>
        <p:nvSpPr>
          <p:cNvPr id="4" name="Platshållare för bildnummer 3"/>
          <p:cNvSpPr>
            <a:spLocks noGrp="1"/>
          </p:cNvSpPr>
          <p:nvPr>
            <p:ph type="sldNum" sz="quarter" idx="10"/>
          </p:nvPr>
        </p:nvSpPr>
        <p:spPr/>
        <p:txBody>
          <a:bodyPr/>
          <a:lstStyle/>
          <a:p>
            <a:fld id="{5DB51114-98AE-4FA9-8AFD-C4B697BC0156}" type="slidenum">
              <a:rPr lang="sv-SE" smtClean="0"/>
              <a:t>3</a:t>
            </a:fld>
            <a:endParaRPr lang="sv-SE"/>
          </a:p>
        </p:txBody>
      </p:sp>
    </p:spTree>
    <p:extLst>
      <p:ext uri="{BB962C8B-B14F-4D97-AF65-F5344CB8AC3E}">
        <p14:creationId xmlns:p14="http://schemas.microsoft.com/office/powerpoint/2010/main" val="3995930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0" dirty="0">
                <a:solidFill>
                  <a:srgbClr val="333333"/>
                </a:solidFill>
                <a:latin typeface="+mn-lt"/>
              </a:rPr>
              <a:t>Folkhälsostrategin innehåller</a:t>
            </a:r>
            <a:r>
              <a:rPr lang="sv-SE" sz="1100" b="0" baseline="0" dirty="0">
                <a:solidFill>
                  <a:srgbClr val="333333"/>
                </a:solidFill>
                <a:latin typeface="+mn-lt"/>
              </a:rPr>
              <a:t> samma åtta målområden som den nationella folkhälso</a:t>
            </a:r>
            <a:r>
              <a:rPr lang="sv-SE" sz="1100" b="0" dirty="0">
                <a:solidFill>
                  <a:srgbClr val="333333"/>
                </a:solidFill>
                <a:latin typeface="+mn-lt"/>
              </a:rPr>
              <a:t>politiken:</a:t>
            </a:r>
          </a:p>
          <a:p>
            <a:pPr>
              <a:buFont typeface="+mj-lt"/>
              <a:buAutoNum type="arabicPeriod"/>
            </a:pPr>
            <a:r>
              <a:rPr lang="sv-SE" sz="1100" dirty="0">
                <a:solidFill>
                  <a:srgbClr val="333333"/>
                </a:solidFill>
                <a:latin typeface="+mn-lt"/>
              </a:rPr>
              <a:t>Det tidiga livets villkor</a:t>
            </a:r>
          </a:p>
          <a:p>
            <a:pPr>
              <a:buFont typeface="+mj-lt"/>
              <a:buAutoNum type="arabicPeriod"/>
            </a:pPr>
            <a:r>
              <a:rPr lang="sv-SE" sz="1100" dirty="0">
                <a:solidFill>
                  <a:srgbClr val="333333"/>
                </a:solidFill>
                <a:latin typeface="+mn-lt"/>
              </a:rPr>
              <a:t>Kunskaper, kompetenser och utbildning</a:t>
            </a:r>
          </a:p>
          <a:p>
            <a:pPr>
              <a:buFont typeface="+mj-lt"/>
              <a:buAutoNum type="arabicPeriod"/>
            </a:pPr>
            <a:r>
              <a:rPr lang="sv-SE" sz="1100" dirty="0">
                <a:solidFill>
                  <a:srgbClr val="333333"/>
                </a:solidFill>
                <a:latin typeface="+mn-lt"/>
              </a:rPr>
              <a:t>Arbete, arbetsförhållanden och arbetsmiljö</a:t>
            </a:r>
          </a:p>
          <a:p>
            <a:pPr>
              <a:buFont typeface="+mj-lt"/>
              <a:buAutoNum type="arabicPeriod"/>
            </a:pPr>
            <a:r>
              <a:rPr lang="sv-SE" sz="1100" dirty="0">
                <a:solidFill>
                  <a:srgbClr val="333333"/>
                </a:solidFill>
                <a:latin typeface="+mn-lt"/>
              </a:rPr>
              <a:t>Inkomster och försörjningsmöjligheter</a:t>
            </a:r>
          </a:p>
          <a:p>
            <a:pPr>
              <a:buFont typeface="+mj-lt"/>
              <a:buAutoNum type="arabicPeriod"/>
            </a:pPr>
            <a:r>
              <a:rPr lang="sv-SE" sz="1100" dirty="0">
                <a:solidFill>
                  <a:srgbClr val="333333"/>
                </a:solidFill>
                <a:latin typeface="+mn-lt"/>
              </a:rPr>
              <a:t>Boende och närmiljö</a:t>
            </a:r>
          </a:p>
          <a:p>
            <a:pPr>
              <a:buFont typeface="+mj-lt"/>
              <a:buAutoNum type="arabicPeriod"/>
            </a:pPr>
            <a:r>
              <a:rPr lang="sv-SE" sz="1100" dirty="0">
                <a:solidFill>
                  <a:srgbClr val="333333"/>
                </a:solidFill>
                <a:latin typeface="+mn-lt"/>
              </a:rPr>
              <a:t>Levnadsvanor</a:t>
            </a:r>
          </a:p>
          <a:p>
            <a:pPr>
              <a:buFont typeface="+mj-lt"/>
              <a:buAutoNum type="arabicPeriod"/>
            </a:pPr>
            <a:r>
              <a:rPr lang="sv-SE" sz="1100" dirty="0">
                <a:solidFill>
                  <a:srgbClr val="333333"/>
                </a:solidFill>
                <a:latin typeface="+mn-lt"/>
              </a:rPr>
              <a:t>Kontroll, inflytande och delaktighet</a:t>
            </a:r>
          </a:p>
          <a:p>
            <a:pPr>
              <a:buFont typeface="+mj-lt"/>
              <a:buAutoNum type="arabicPeriod"/>
            </a:pPr>
            <a:r>
              <a:rPr lang="sv-SE" sz="1100" dirty="0">
                <a:solidFill>
                  <a:srgbClr val="333333"/>
                </a:solidFill>
                <a:latin typeface="+mn-lt"/>
              </a:rPr>
              <a:t>En jämlik och hälsofrämjande hälso- och sjukvård</a:t>
            </a:r>
          </a:p>
          <a:p>
            <a:pPr>
              <a:buFont typeface="+mj-lt"/>
              <a:buAutoNum type="arabicPeriod"/>
            </a:pPr>
            <a:endParaRPr lang="sv-SE" sz="1100" dirty="0">
              <a:solidFill>
                <a:srgbClr val="333333"/>
              </a:solidFill>
              <a:latin typeface="+mn-lt"/>
            </a:endParaRPr>
          </a:p>
          <a:p>
            <a:pPr>
              <a:buFont typeface="+mj-lt"/>
              <a:buNone/>
            </a:pPr>
            <a:r>
              <a:rPr lang="sv-SE" sz="1100" dirty="0">
                <a:solidFill>
                  <a:srgbClr val="333333"/>
                </a:solidFill>
                <a:latin typeface="+mn-lt"/>
              </a:rPr>
              <a:t>I folkhälsostrategin lyfts dessutom ytterligare två, som vi menar är viktiga för att nå en god folkhälsa:</a:t>
            </a:r>
            <a:br>
              <a:rPr lang="sv-SE" sz="1100" dirty="0">
                <a:solidFill>
                  <a:srgbClr val="333333"/>
                </a:solidFill>
                <a:latin typeface="+mn-lt"/>
              </a:rPr>
            </a:br>
            <a:r>
              <a:rPr lang="sv-SE" sz="1100" dirty="0">
                <a:solidFill>
                  <a:srgbClr val="333333"/>
                </a:solidFill>
                <a:latin typeface="+mn-lt"/>
              </a:rPr>
              <a:t>9.Fritid &amp; kultur</a:t>
            </a:r>
          </a:p>
          <a:p>
            <a:pPr>
              <a:buFont typeface="+mj-lt"/>
              <a:buNone/>
            </a:pPr>
            <a:r>
              <a:rPr lang="sv-SE" sz="1100" dirty="0">
                <a:solidFill>
                  <a:srgbClr val="333333"/>
                </a:solidFill>
                <a:latin typeface="+mn-lt"/>
              </a:rPr>
              <a:t>10.</a:t>
            </a:r>
            <a:r>
              <a:rPr lang="sv-SE" sz="1100" baseline="0" dirty="0">
                <a:solidFill>
                  <a:srgbClr val="333333"/>
                </a:solidFill>
                <a:latin typeface="+mn-lt"/>
              </a:rPr>
              <a:t> Miljö och klimat.</a:t>
            </a:r>
          </a:p>
          <a:p>
            <a:pPr>
              <a:buFont typeface="+mj-lt"/>
              <a:buNone/>
            </a:pPr>
            <a:endParaRPr lang="sv-SE" sz="1100" baseline="0" dirty="0">
              <a:solidFill>
                <a:srgbClr val="333333"/>
              </a:solidFill>
              <a:latin typeface="+mn-lt"/>
            </a:endParaRPr>
          </a:p>
          <a:p>
            <a:pPr>
              <a:buFont typeface="+mj-lt"/>
              <a:buNone/>
            </a:pPr>
            <a:r>
              <a:rPr lang="sv-SE" sz="1100" baseline="0" dirty="0">
                <a:solidFill>
                  <a:srgbClr val="333333"/>
                </a:solidFill>
                <a:latin typeface="+mn-lt"/>
              </a:rPr>
              <a:t>Här kan ni också se exempel på insatser inom de olika målområdena som lyfts fram i folkhälsostrategin (klicka fram en ruta per målområde i taget). </a:t>
            </a:r>
            <a:endParaRPr lang="sv-SE" sz="1100" dirty="0">
              <a:solidFill>
                <a:srgbClr val="333333"/>
              </a:solidFill>
              <a:latin typeface="+mn-lt"/>
            </a:endParaRPr>
          </a:p>
        </p:txBody>
      </p:sp>
      <p:sp>
        <p:nvSpPr>
          <p:cNvPr id="4" name="Platshållare för bildnummer 3"/>
          <p:cNvSpPr>
            <a:spLocks noGrp="1"/>
          </p:cNvSpPr>
          <p:nvPr>
            <p:ph type="sldNum" sz="quarter" idx="10"/>
          </p:nvPr>
        </p:nvSpPr>
        <p:spPr/>
        <p:txBody>
          <a:bodyPr/>
          <a:lstStyle/>
          <a:p>
            <a:fld id="{5DB51114-98AE-4FA9-8AFD-C4B697BC0156}" type="slidenum">
              <a:rPr lang="sv-SE" smtClean="0"/>
              <a:t>30</a:t>
            </a:fld>
            <a:endParaRPr lang="sv-SE"/>
          </a:p>
        </p:txBody>
      </p:sp>
    </p:spTree>
    <p:extLst>
      <p:ext uri="{BB962C8B-B14F-4D97-AF65-F5344CB8AC3E}">
        <p14:creationId xmlns:p14="http://schemas.microsoft.com/office/powerpoint/2010/main" val="277431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B51114-98AE-4FA9-8AFD-C4B697BC0156}" type="slidenum">
              <a:rPr lang="sv-SE" smtClean="0"/>
              <a:t>31</a:t>
            </a:fld>
            <a:endParaRPr lang="sv-SE"/>
          </a:p>
        </p:txBody>
      </p:sp>
    </p:spTree>
    <p:extLst>
      <p:ext uri="{BB962C8B-B14F-4D97-AF65-F5344CB8AC3E}">
        <p14:creationId xmlns:p14="http://schemas.microsoft.com/office/powerpoint/2010/main" val="4282320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dirty="0"/>
              <a:t>Den här bilden visar </a:t>
            </a:r>
            <a:r>
              <a:rPr lang="sv-SE" sz="1100" i="1" dirty="0"/>
              <a:t>Hälsokorset.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i="0" baseline="0" dirty="0"/>
              <a:t>Hälsokorset innehåller </a:t>
            </a:r>
            <a:r>
              <a:rPr lang="sv-SE" sz="1100" i="0" dirty="0"/>
              <a:t>de olika dimensionerna/grad av </a:t>
            </a:r>
            <a:r>
              <a:rPr lang="sv-SE" sz="1100" i="1" dirty="0"/>
              <a:t>hälsa/välbefinnande </a:t>
            </a:r>
            <a:r>
              <a:rPr lang="sv-SE" sz="1100" i="0" dirty="0"/>
              <a:t>samt </a:t>
            </a:r>
            <a:r>
              <a:rPr lang="sv-SE" sz="1100" i="1" dirty="0"/>
              <a:t>sjukdom</a:t>
            </a:r>
            <a:r>
              <a:rPr lang="sv-SE" sz="1100" i="0" dirty="0"/>
              <a:t> kontra att vara </a:t>
            </a:r>
            <a:r>
              <a:rPr lang="sv-SE" sz="1100" i="1" dirty="0"/>
              <a:t>frisk</a:t>
            </a:r>
            <a:r>
              <a:rPr lang="sv-SE" sz="1100" i="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i="0" dirty="0"/>
              <a:t>Det</a:t>
            </a:r>
            <a:r>
              <a:rPr lang="sv-SE" sz="1100" i="0" baseline="0" dirty="0"/>
              <a:t> innebär </a:t>
            </a:r>
            <a:r>
              <a:rPr lang="sv-SE" sz="1100" i="0" dirty="0"/>
              <a:t>att även om man är sjuk kan man alltså uppleva att man mår</a:t>
            </a:r>
            <a:r>
              <a:rPr lang="sv-SE" sz="1100" i="0" baseline="0" dirty="0"/>
              <a:t> bra (längst upp till vänster)</a:t>
            </a:r>
            <a:r>
              <a:rPr lang="sv-SE" sz="1100" i="0" dirty="0"/>
              <a:t>,</a:t>
            </a:r>
            <a:r>
              <a:rPr lang="sv-SE" sz="1100" i="0" baseline="0" dirty="0"/>
              <a:t> exempelvis vid en välbehandlad diabetes eller bipolär sjukdom.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i="0" baseline="0" dirty="0"/>
              <a:t>På samma sätt kan man uppleva lågt välbefinnande även om man objektivt är frisk (längst ner till höger), exempelvis psykisk ohälsa som inte uppfyller kriterierna för psykisk sjukdom. </a:t>
            </a:r>
            <a:endParaRPr lang="sv-SE" sz="110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100" dirty="0"/>
          </a:p>
        </p:txBody>
      </p:sp>
      <p:sp>
        <p:nvSpPr>
          <p:cNvPr id="4" name="Platshållare för bildnummer 3"/>
          <p:cNvSpPr>
            <a:spLocks noGrp="1"/>
          </p:cNvSpPr>
          <p:nvPr>
            <p:ph type="sldNum" sz="quarter" idx="10"/>
          </p:nvPr>
        </p:nvSpPr>
        <p:spPr/>
        <p:txBody>
          <a:bodyPr/>
          <a:lstStyle/>
          <a:p>
            <a:fld id="{5DB51114-98AE-4FA9-8AFD-C4B697BC0156}" type="slidenum">
              <a:rPr lang="sv-SE" smtClean="0"/>
              <a:t>4</a:t>
            </a:fld>
            <a:endParaRPr lang="sv-SE"/>
          </a:p>
        </p:txBody>
      </p:sp>
    </p:spTree>
    <p:extLst>
      <p:ext uri="{BB962C8B-B14F-4D97-AF65-F5344CB8AC3E}">
        <p14:creationId xmlns:p14="http://schemas.microsoft.com/office/powerpoint/2010/main" val="320891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aseline="0" dirty="0"/>
              <a:t>Detta </a:t>
            </a:r>
            <a:r>
              <a:rPr lang="sv-SE" sz="1100" i="1" baseline="0" dirty="0"/>
              <a:t>relationsdiagram</a:t>
            </a:r>
            <a:r>
              <a:rPr lang="sv-SE" sz="1100" baseline="0" dirty="0"/>
              <a:t> beskriver hur befolkningens </a:t>
            </a:r>
            <a:r>
              <a:rPr lang="sv-SE" sz="1100" i="1" baseline="0" dirty="0"/>
              <a:t>hälsa</a:t>
            </a:r>
            <a:r>
              <a:rPr lang="sv-SE" sz="1100" baseline="0" dirty="0"/>
              <a:t> påverkar </a:t>
            </a:r>
            <a:r>
              <a:rPr lang="sv-SE" sz="1100" i="1" baseline="0" dirty="0"/>
              <a:t>tillväxten</a:t>
            </a:r>
            <a:r>
              <a:rPr lang="sv-SE" sz="1100" baseline="0" dirty="0"/>
              <a:t>. </a:t>
            </a:r>
          </a:p>
          <a:p>
            <a:pPr marL="171450" indent="-171450">
              <a:buFont typeface="Arial" panose="020B0604020202020204" pitchFamily="34" charset="0"/>
              <a:buChar char="•"/>
            </a:pPr>
            <a:r>
              <a:rPr lang="sv-SE" sz="1100" baseline="0" dirty="0"/>
              <a:t>En god hälsa i befolkningen påverkar tillgången på arbetskraft – produktiviteten ökar. </a:t>
            </a:r>
          </a:p>
          <a:p>
            <a:pPr marL="171450" indent="-171450">
              <a:buFont typeface="Arial" panose="020B0604020202020204" pitchFamily="34" charset="0"/>
              <a:buChar char="•"/>
            </a:pPr>
            <a:r>
              <a:rPr lang="sv-SE" sz="1100" baseline="0" dirty="0"/>
              <a:t>En god hälsa har också betydelse för utbildningsnivån i befolkningen. </a:t>
            </a:r>
          </a:p>
          <a:p>
            <a:pPr marL="171450" indent="-171450">
              <a:buFont typeface="Arial" panose="020B0604020202020204" pitchFamily="34" charset="0"/>
              <a:buChar char="•"/>
            </a:pPr>
            <a:r>
              <a:rPr lang="sv-SE" sz="1100" baseline="0" dirty="0"/>
              <a:t>Både hög produktivitet och hög utbildningsnivå medför att företagens kompetensförsörjning och sparande ökar, vilket leder till ekonomisk tillväxt. </a:t>
            </a:r>
          </a:p>
          <a:p>
            <a:pPr marL="171450" indent="-171450">
              <a:buFont typeface="Arial" panose="020B0604020202020204" pitchFamily="34" charset="0"/>
              <a:buChar char="•"/>
            </a:pPr>
            <a:r>
              <a:rPr lang="sv-SE" sz="1100" baseline="0" dirty="0"/>
              <a:t>En hög ekonomisk tillväxt och friska invånare inverkar i sin tur positivt på både sjukvård, välfärdssystem och samhället i stort. Vilket i sin tur är gynnsamt för socioekonomiska faktorer och levnadsvanor, som leder till en god hälsa bland medborgarna osv. </a:t>
            </a:r>
          </a:p>
          <a:p>
            <a:pPr marL="171450" indent="-171450">
              <a:buFont typeface="Arial" panose="020B0604020202020204" pitchFamily="34" charset="0"/>
              <a:buChar char="•"/>
            </a:pPr>
            <a:r>
              <a:rPr lang="sv-SE" sz="1100" baseline="0" dirty="0"/>
              <a:t>Med tanke på den demografiska utvecklingen och kommande utmaningar att finansiera välfärden ökar behovet av en välmående och frisk befolkning. Långsiktiga och tidiga investeringar i främjande och förebyggande arbete kan förbättra förutsättningarna att klara dessa utmaningar, men idag satsar vi endast någon enstaka procent av hälso- och sjukvårdens budget på den typen av insatser.</a:t>
            </a:r>
          </a:p>
          <a:p>
            <a:pPr marL="171450" indent="-171450">
              <a:buFont typeface="Arial" panose="020B0604020202020204" pitchFamily="34" charset="0"/>
              <a:buChar char="•"/>
            </a:pPr>
            <a:endParaRPr lang="sv-SE" sz="1100" baseline="0" dirty="0"/>
          </a:p>
          <a:p>
            <a:pPr marL="171450" indent="-171450">
              <a:buFont typeface="Arial" panose="020B0604020202020204" pitchFamily="34" charset="0"/>
              <a:buChar char="•"/>
            </a:pPr>
            <a:r>
              <a:rPr lang="sv-SE" sz="1100" baseline="0" dirty="0"/>
              <a:t>Idag är det omdebatterat huruvida ekonomisk tillväxt är ett rimligt mål eller om det snarare är hållbar utveckling som är det främsta målet där ekonomi snarare ska ses som ett medel för uppnå det.</a:t>
            </a:r>
          </a:p>
          <a:p>
            <a:pPr marL="171450" indent="-171450">
              <a:buFont typeface="Arial" panose="020B0604020202020204" pitchFamily="34" charset="0"/>
              <a:buChar char="•"/>
            </a:pPr>
            <a:r>
              <a:rPr lang="sv-SE" sz="1100" baseline="0" dirty="0"/>
              <a:t>Med hållbar utveckling avses en utveckling som tillgodoser dagens behov utan att äventyra kommande generationer att tillgodose sina behov.</a:t>
            </a:r>
          </a:p>
          <a:p>
            <a:pPr marL="171450" indent="-171450">
              <a:buFont typeface="Arial" panose="020B0604020202020204" pitchFamily="34" charset="0"/>
              <a:buChar char="•"/>
            </a:pPr>
            <a:endParaRPr lang="sv-SE" sz="1100" baseline="0" dirty="0"/>
          </a:p>
          <a:p>
            <a:pPr marL="171450" indent="-171450">
              <a:buFont typeface="Arial" panose="020B0604020202020204" pitchFamily="34" charset="0"/>
              <a:buChar char="•"/>
            </a:pPr>
            <a:endParaRPr lang="sv-SE" sz="1100" baseline="0" dirty="0"/>
          </a:p>
          <a:p>
            <a:pPr marL="171450" indent="-171450">
              <a:buFont typeface="Arial" panose="020B0604020202020204" pitchFamily="34" charset="0"/>
              <a:buChar char="•"/>
            </a:pPr>
            <a:endParaRPr lang="sv-SE" sz="1100" baseline="0" dirty="0"/>
          </a:p>
          <a:p>
            <a:pPr marL="171450" indent="-171450">
              <a:buFont typeface="Arial" panose="020B0604020202020204" pitchFamily="34" charset="0"/>
              <a:buChar char="•"/>
            </a:pPr>
            <a:endParaRPr lang="sv-SE" sz="1100" baseline="0" dirty="0"/>
          </a:p>
          <a:p>
            <a:pPr marL="0" indent="0">
              <a:buFont typeface="Arial" panose="020B0604020202020204" pitchFamily="34" charset="0"/>
              <a:buNone/>
            </a:pPr>
            <a:r>
              <a:rPr lang="sv-SE" sz="1100" baseline="0" dirty="0"/>
              <a:t>Källa: SKR = Sveriges Regioner och Kommuner</a:t>
            </a:r>
            <a:endParaRPr lang="sv-SE" sz="1100" dirty="0"/>
          </a:p>
        </p:txBody>
      </p:sp>
      <p:sp>
        <p:nvSpPr>
          <p:cNvPr id="4" name="Platshållare för bildnummer 3"/>
          <p:cNvSpPr>
            <a:spLocks noGrp="1"/>
          </p:cNvSpPr>
          <p:nvPr>
            <p:ph type="sldNum" sz="quarter" idx="10"/>
          </p:nvPr>
        </p:nvSpPr>
        <p:spPr/>
        <p:txBody>
          <a:bodyPr/>
          <a:lstStyle/>
          <a:p>
            <a:fld id="{5DB51114-98AE-4FA9-8AFD-C4B697BC0156}" type="slidenum">
              <a:rPr lang="sv-SE" smtClean="0"/>
              <a:t>5</a:t>
            </a:fld>
            <a:endParaRPr lang="sv-SE"/>
          </a:p>
        </p:txBody>
      </p:sp>
    </p:spTree>
    <p:extLst>
      <p:ext uri="{BB962C8B-B14F-4D97-AF65-F5344CB8AC3E}">
        <p14:creationId xmlns:p14="http://schemas.microsoft.com/office/powerpoint/2010/main" val="415985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kern="1200" dirty="0">
                <a:solidFill>
                  <a:schemeClr val="tx1"/>
                </a:solidFill>
                <a:effectLst/>
                <a:latin typeface="+mn-lt"/>
                <a:ea typeface="+mn-ea"/>
                <a:cs typeface="+mn-cs"/>
              </a:rPr>
              <a:t>Nu ska vi gå över till att prata om hälsoläget och hälsoutvecklingen </a:t>
            </a:r>
            <a:r>
              <a:rPr lang="sv-SE" sz="1100" i="1" kern="1200" dirty="0">
                <a:solidFill>
                  <a:schemeClr val="tx1"/>
                </a:solidFill>
                <a:effectLst/>
                <a:latin typeface="+mn-lt"/>
                <a:ea typeface="+mn-ea"/>
                <a:cs typeface="+mn-cs"/>
              </a:rPr>
              <a:t>över tid</a:t>
            </a:r>
            <a:r>
              <a:rPr lang="sv-SE" sz="11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100" u="sng" kern="1200" dirty="0">
                <a:solidFill>
                  <a:schemeClr val="tx1"/>
                </a:solidFill>
                <a:effectLst/>
                <a:latin typeface="+mn-lt"/>
                <a:ea typeface="+mn-ea"/>
                <a:cs typeface="+mn-cs"/>
              </a:rPr>
              <a:t>Hur ser sjukdomsbördan ut globalt?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kern="1200" dirty="0">
                <a:solidFill>
                  <a:schemeClr val="tx1"/>
                </a:solidFill>
                <a:effectLst/>
                <a:latin typeface="+mn-lt"/>
                <a:ea typeface="+mn-ea"/>
                <a:cs typeface="+mn-cs"/>
              </a:rPr>
              <a:t>Vi börjar med att titta på sambandet mellan </a:t>
            </a:r>
            <a:r>
              <a:rPr lang="sv-SE" sz="1100" i="1" kern="1200" dirty="0">
                <a:solidFill>
                  <a:schemeClr val="tx1"/>
                </a:solidFill>
                <a:effectLst/>
                <a:latin typeface="+mn-lt"/>
                <a:ea typeface="+mn-ea"/>
                <a:cs typeface="+mn-cs"/>
              </a:rPr>
              <a:t>inkomst</a:t>
            </a:r>
            <a:r>
              <a:rPr lang="sv-SE" sz="1100" kern="1200" dirty="0">
                <a:solidFill>
                  <a:schemeClr val="tx1"/>
                </a:solidFill>
                <a:effectLst/>
                <a:latin typeface="+mn-lt"/>
                <a:ea typeface="+mn-ea"/>
                <a:cs typeface="+mn-cs"/>
              </a:rPr>
              <a:t> (bruttonationalinkomst per capita) och </a:t>
            </a:r>
            <a:r>
              <a:rPr lang="sv-SE" sz="1100" i="1" kern="1200" dirty="0">
                <a:solidFill>
                  <a:schemeClr val="tx1"/>
                </a:solidFill>
                <a:effectLst/>
                <a:latin typeface="+mn-lt"/>
                <a:ea typeface="+mn-ea"/>
                <a:cs typeface="+mn-cs"/>
              </a:rPr>
              <a:t>sjukdomsbörda</a:t>
            </a:r>
            <a:r>
              <a:rPr lang="sv-SE" sz="11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kern="1200" dirty="0">
                <a:solidFill>
                  <a:schemeClr val="tx1"/>
                </a:solidFill>
                <a:effectLst/>
                <a:latin typeface="+mn-lt"/>
                <a:ea typeface="+mn-ea"/>
                <a:cs typeface="+mn-cs"/>
              </a:rPr>
              <a:t>På y-axeln ser ni sjukdomsbördan (mätt i </a:t>
            </a:r>
            <a:r>
              <a:rPr lang="sv-SE" sz="1100" kern="1200" dirty="0" err="1">
                <a:solidFill>
                  <a:schemeClr val="tx1"/>
                </a:solidFill>
                <a:effectLst/>
                <a:latin typeface="+mn-lt"/>
                <a:ea typeface="+mn-ea"/>
                <a:cs typeface="+mn-cs"/>
              </a:rPr>
              <a:t>sk</a:t>
            </a:r>
            <a:r>
              <a:rPr lang="sv-SE" sz="1100" kern="1200" dirty="0">
                <a:solidFill>
                  <a:schemeClr val="tx1"/>
                </a:solidFill>
                <a:effectLst/>
                <a:latin typeface="+mn-lt"/>
                <a:ea typeface="+mn-ea"/>
                <a:cs typeface="+mn-cs"/>
              </a:rPr>
              <a:t> </a:t>
            </a:r>
            <a:r>
              <a:rPr lang="sv-SE" sz="1100" kern="1200" dirty="0" err="1">
                <a:solidFill>
                  <a:schemeClr val="tx1"/>
                </a:solidFill>
                <a:effectLst/>
                <a:latin typeface="+mn-lt"/>
                <a:ea typeface="+mn-ea"/>
                <a:cs typeface="+mn-cs"/>
              </a:rPr>
              <a:t>DALYs</a:t>
            </a:r>
            <a:r>
              <a:rPr lang="sv-SE" sz="1100" kern="1200" dirty="0">
                <a:solidFill>
                  <a:schemeClr val="tx1"/>
                </a:solidFill>
                <a:effectLst/>
                <a:latin typeface="+mn-lt"/>
                <a:ea typeface="+mn-ea"/>
                <a:cs typeface="+mn-cs"/>
              </a:rPr>
              <a:t>, </a:t>
            </a:r>
            <a:r>
              <a:rPr lang="sv-SE" sz="1100" kern="1200" dirty="0" err="1">
                <a:solidFill>
                  <a:schemeClr val="tx1"/>
                </a:solidFill>
                <a:effectLst/>
                <a:latin typeface="+mn-lt"/>
                <a:ea typeface="+mn-ea"/>
                <a:cs typeface="+mn-cs"/>
              </a:rPr>
              <a:t>Disability-Adjusted</a:t>
            </a:r>
            <a:r>
              <a:rPr lang="sv-SE" sz="1100" kern="1200" dirty="0">
                <a:solidFill>
                  <a:schemeClr val="tx1"/>
                </a:solidFill>
                <a:effectLst/>
                <a:latin typeface="+mn-lt"/>
                <a:ea typeface="+mn-ea"/>
                <a:cs typeface="+mn-cs"/>
              </a:rPr>
              <a:t> Life </a:t>
            </a:r>
            <a:r>
              <a:rPr lang="sv-SE" sz="1100" kern="1200" dirty="0" err="1">
                <a:solidFill>
                  <a:schemeClr val="tx1"/>
                </a:solidFill>
                <a:effectLst/>
                <a:latin typeface="+mn-lt"/>
                <a:ea typeface="+mn-ea"/>
                <a:cs typeface="+mn-cs"/>
              </a:rPr>
              <a:t>Years</a:t>
            </a:r>
            <a:r>
              <a:rPr lang="sv-SE" sz="1100" kern="1200" dirty="0">
                <a:solidFill>
                  <a:schemeClr val="tx1"/>
                </a:solidFill>
                <a:effectLst/>
                <a:latin typeface="+mn-lt"/>
                <a:ea typeface="+mn-ea"/>
                <a:cs typeface="+mn-cs"/>
              </a:rPr>
              <a:t>) per 100 000 invånare, och på x-axeln inkomstnivåer enligt världsbankens indelning. </a:t>
            </a:r>
            <a:r>
              <a:rPr kumimoji="0" lang="sv-SE" sz="1100" b="0" i="0" u="none" strike="noStrike" kern="1200" cap="none" spc="0" normalizeH="0" baseline="0" noProof="0" dirty="0">
                <a:ln>
                  <a:noFill/>
                </a:ln>
                <a:solidFill>
                  <a:prstClr val="black"/>
                </a:solidFill>
                <a:effectLst/>
                <a:uLnTx/>
                <a:uFillTx/>
                <a:latin typeface="+mn-lt"/>
                <a:ea typeface="Roboto" panose="02000000000000000000" pitchFamily="2" charset="0"/>
              </a:rPr>
              <a:t>Bredden på stapeln motsvarar befolkningens storlek. För att förstå hur sjukdomspanoramat skiljer sig har vi delat in sjukdomsbördan i tre olika sjukdomsgrupper, med olika färgkoder (peka på färgkoderna på bilden).</a:t>
            </a:r>
          </a:p>
          <a:p>
            <a:pPr marL="171450" indent="-171450">
              <a:buFont typeface="Arial" panose="020B0604020202020204" pitchFamily="34" charset="0"/>
              <a:buChar char="•"/>
            </a:pPr>
            <a:r>
              <a:rPr lang="sv-SE" sz="1100" kern="1200" dirty="0">
                <a:solidFill>
                  <a:schemeClr val="tx1"/>
                </a:solidFill>
                <a:effectLst/>
                <a:latin typeface="+mn-lt"/>
                <a:ea typeface="+mn-ea"/>
                <a:cs typeface="+mn-cs"/>
              </a:rPr>
              <a:t>I </a:t>
            </a:r>
            <a:r>
              <a:rPr lang="sv-SE" sz="1100" i="1" kern="1200" dirty="0">
                <a:solidFill>
                  <a:schemeClr val="tx1"/>
                </a:solidFill>
                <a:effectLst/>
                <a:latin typeface="+mn-lt"/>
                <a:ea typeface="+mn-ea"/>
                <a:cs typeface="+mn-cs"/>
              </a:rPr>
              <a:t>låginkomstländer</a:t>
            </a:r>
            <a:r>
              <a:rPr lang="sv-SE" sz="1100" kern="1200" dirty="0">
                <a:solidFill>
                  <a:schemeClr val="tx1"/>
                </a:solidFill>
                <a:effectLst/>
                <a:latin typeface="+mn-lt"/>
                <a:ea typeface="+mn-ea"/>
                <a:cs typeface="+mn-cs"/>
              </a:rPr>
              <a:t> som Kongo utgörs den</a:t>
            </a:r>
            <a:r>
              <a:rPr lang="sv-SE" sz="1100" kern="1200" baseline="0" dirty="0">
                <a:solidFill>
                  <a:schemeClr val="tx1"/>
                </a:solidFill>
                <a:effectLst/>
                <a:latin typeface="+mn-lt"/>
                <a:ea typeface="+mn-ea"/>
                <a:cs typeface="+mn-cs"/>
              </a:rPr>
              <a:t> största an</a:t>
            </a:r>
            <a:r>
              <a:rPr lang="sv-SE" sz="1100" kern="1200" dirty="0">
                <a:solidFill>
                  <a:schemeClr val="tx1"/>
                </a:solidFill>
                <a:effectLst/>
                <a:latin typeface="+mn-lt"/>
                <a:ea typeface="+mn-ea"/>
                <a:cs typeface="+mn-cs"/>
              </a:rPr>
              <a:t>delen av sjukdomsbördan av smittsamma sjukdomar, alltså den rosa delen av stapeln, som lunginflammation, HIV och tuberkulos. </a:t>
            </a:r>
          </a:p>
          <a:p>
            <a:pPr marL="171450" indent="-171450">
              <a:buFont typeface="Arial" panose="020B0604020202020204" pitchFamily="34" charset="0"/>
              <a:buChar char="•"/>
            </a:pPr>
            <a:r>
              <a:rPr lang="sv-SE" sz="1100" kern="1200" dirty="0">
                <a:solidFill>
                  <a:schemeClr val="tx1"/>
                </a:solidFill>
                <a:effectLst/>
                <a:latin typeface="+mn-lt"/>
                <a:ea typeface="+mn-ea"/>
                <a:cs typeface="+mn-cs"/>
              </a:rPr>
              <a:t>Man har också en betydande andel av sjukdomsbördan som orsakas av icke-smittsamma sjukdomar, som hjärtkärlsjukdom, cancer och psykisk ohälsa, här illustrerad i blått. </a:t>
            </a:r>
          </a:p>
          <a:p>
            <a:pPr marL="171450" indent="-171450">
              <a:buFont typeface="Arial" panose="020B0604020202020204" pitchFamily="34" charset="0"/>
              <a:buChar char="•"/>
            </a:pPr>
            <a:r>
              <a:rPr lang="sv-SE" sz="1100" kern="1200" dirty="0">
                <a:solidFill>
                  <a:schemeClr val="tx1"/>
                </a:solidFill>
                <a:effectLst/>
                <a:latin typeface="+mn-lt"/>
                <a:ea typeface="+mn-ea"/>
                <a:cs typeface="+mn-cs"/>
              </a:rPr>
              <a:t>Den gröna delen av stapeln visar andelen som orsakas av skador, tex trafikolyckor och självmord. </a:t>
            </a:r>
          </a:p>
          <a:p>
            <a:pPr marL="171450" indent="-171450">
              <a:buFont typeface="Arial" panose="020B0604020202020204" pitchFamily="34" charset="0"/>
              <a:buChar char="•"/>
            </a:pPr>
            <a:r>
              <a:rPr lang="sv-SE" sz="1100" kern="1200" dirty="0">
                <a:solidFill>
                  <a:schemeClr val="tx1"/>
                </a:solidFill>
                <a:effectLst/>
                <a:latin typeface="+mn-lt"/>
                <a:ea typeface="+mn-ea"/>
                <a:cs typeface="+mn-cs"/>
              </a:rPr>
              <a:t>I </a:t>
            </a:r>
            <a:r>
              <a:rPr lang="sv-SE" sz="1100" i="1" kern="1200" dirty="0">
                <a:solidFill>
                  <a:schemeClr val="tx1"/>
                </a:solidFill>
                <a:effectLst/>
                <a:latin typeface="+mn-lt"/>
                <a:ea typeface="+mn-ea"/>
                <a:cs typeface="+mn-cs"/>
              </a:rPr>
              <a:t>lägre medelinkomstländer</a:t>
            </a:r>
            <a:r>
              <a:rPr lang="sv-SE" sz="1100" kern="1200" dirty="0">
                <a:solidFill>
                  <a:schemeClr val="tx1"/>
                </a:solidFill>
                <a:effectLst/>
                <a:latin typeface="+mn-lt"/>
                <a:ea typeface="+mn-ea"/>
                <a:cs typeface="+mn-cs"/>
              </a:rPr>
              <a:t>, som tex Indien, har man en lägre sjukdomsbörda totalt, dvs människor lever i genomsnitt längre och är friskare än i låginkomstländer. </a:t>
            </a:r>
          </a:p>
          <a:p>
            <a:pPr marL="171450" indent="-171450">
              <a:buFont typeface="Arial" panose="020B0604020202020204" pitchFamily="34" charset="0"/>
              <a:buChar char="•"/>
            </a:pPr>
            <a:r>
              <a:rPr lang="sv-SE" sz="1100" kern="1200" dirty="0">
                <a:solidFill>
                  <a:schemeClr val="tx1"/>
                </a:solidFill>
                <a:effectLst/>
                <a:latin typeface="+mn-lt"/>
                <a:ea typeface="+mn-ea"/>
                <a:cs typeface="+mn-cs"/>
              </a:rPr>
              <a:t>Ni kan också se att andelen av sjukdomsbördan som orsakas av smittsamma sjukdomar har sjunkit markant, och istället utgör de icke-smittsamma sjukdomarna en allt större andel av den totala sjukdomsbördan. </a:t>
            </a:r>
          </a:p>
          <a:p>
            <a:pPr marL="171450" indent="-171450">
              <a:buFont typeface="Arial" panose="020B0604020202020204" pitchFamily="34" charset="0"/>
              <a:buChar char="•"/>
            </a:pPr>
            <a:r>
              <a:rPr lang="sv-SE" sz="1100" kern="1200" dirty="0">
                <a:solidFill>
                  <a:schemeClr val="tx1"/>
                </a:solidFill>
                <a:effectLst/>
                <a:latin typeface="+mn-lt"/>
                <a:ea typeface="+mn-ea"/>
                <a:cs typeface="+mn-cs"/>
              </a:rPr>
              <a:t>I </a:t>
            </a:r>
            <a:r>
              <a:rPr lang="sv-SE" sz="1100" i="1" kern="1200" dirty="0">
                <a:solidFill>
                  <a:schemeClr val="tx1"/>
                </a:solidFill>
                <a:effectLst/>
                <a:latin typeface="+mn-lt"/>
                <a:ea typeface="+mn-ea"/>
                <a:cs typeface="+mn-cs"/>
              </a:rPr>
              <a:t>övre medelinkomstländer, </a:t>
            </a:r>
            <a:r>
              <a:rPr lang="sv-SE" sz="1100" kern="1200" dirty="0">
                <a:solidFill>
                  <a:schemeClr val="tx1"/>
                </a:solidFill>
                <a:effectLst/>
                <a:latin typeface="+mn-lt"/>
                <a:ea typeface="+mn-ea"/>
                <a:cs typeface="+mn-cs"/>
              </a:rPr>
              <a:t>som Kina, är den totala sjukdomsbördan ännu lägre, och andelen som utgörs av icke-smittsamma sjukdomar har ökat. </a:t>
            </a:r>
          </a:p>
          <a:p>
            <a:pPr marL="171450" indent="-171450">
              <a:buFont typeface="Arial" panose="020B0604020202020204" pitchFamily="34" charset="0"/>
              <a:buChar char="•"/>
            </a:pPr>
            <a:r>
              <a:rPr lang="sv-SE" sz="1100" kern="1200" dirty="0">
                <a:solidFill>
                  <a:schemeClr val="tx1"/>
                </a:solidFill>
                <a:effectLst/>
                <a:latin typeface="+mn-lt"/>
                <a:ea typeface="+mn-ea"/>
                <a:cs typeface="+mn-cs"/>
              </a:rPr>
              <a:t>I </a:t>
            </a:r>
            <a:r>
              <a:rPr lang="sv-SE" sz="1100" i="1" kern="1200" dirty="0">
                <a:solidFill>
                  <a:schemeClr val="tx1"/>
                </a:solidFill>
                <a:effectLst/>
                <a:latin typeface="+mn-lt"/>
                <a:ea typeface="+mn-ea"/>
                <a:cs typeface="+mn-cs"/>
              </a:rPr>
              <a:t>höginkomstländer</a:t>
            </a:r>
            <a:r>
              <a:rPr lang="sv-SE" sz="1100" kern="1200" dirty="0">
                <a:solidFill>
                  <a:schemeClr val="tx1"/>
                </a:solidFill>
                <a:effectLst/>
                <a:latin typeface="+mn-lt"/>
                <a:ea typeface="+mn-ea"/>
                <a:cs typeface="+mn-cs"/>
              </a:rPr>
              <a:t>, som Sverige, utgörs nästan hela sjukdomsbördan av icke-smittsamma sjukdomar.</a:t>
            </a:r>
          </a:p>
          <a:p>
            <a:pPr marL="171450" indent="-171450">
              <a:buFont typeface="Arial" panose="020B0604020202020204" pitchFamily="34" charset="0"/>
              <a:buChar char="•"/>
            </a:pPr>
            <a:endParaRPr lang="sv-SE" sz="11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kern="1200" dirty="0">
                <a:solidFill>
                  <a:schemeClr val="tx1"/>
                </a:solidFill>
                <a:effectLst/>
                <a:latin typeface="+mn-lt"/>
                <a:ea typeface="+mn-ea"/>
                <a:cs typeface="+mn-cs"/>
              </a:rPr>
              <a:t>Klicka: Man kan</a:t>
            </a:r>
            <a:r>
              <a:rPr lang="sv-SE" sz="1100" kern="1200" baseline="0" dirty="0">
                <a:solidFill>
                  <a:schemeClr val="tx1"/>
                </a:solidFill>
                <a:effectLst/>
                <a:latin typeface="+mn-lt"/>
                <a:ea typeface="+mn-ea"/>
                <a:cs typeface="+mn-cs"/>
              </a:rPr>
              <a:t> också lägga in en tidslinje från 1800-talet och framåt för att visa hur</a:t>
            </a:r>
            <a:r>
              <a:rPr lang="sv-SE" sz="1100" kern="1200" dirty="0">
                <a:solidFill>
                  <a:schemeClr val="tx1"/>
                </a:solidFill>
                <a:effectLst/>
                <a:latin typeface="+mn-lt"/>
                <a:ea typeface="+mn-ea"/>
                <a:cs typeface="+mn-cs"/>
              </a:rPr>
              <a:t> Sverige har</a:t>
            </a:r>
            <a:r>
              <a:rPr lang="sv-SE" sz="1100" kern="1200" baseline="0" dirty="0">
                <a:solidFill>
                  <a:schemeClr val="tx1"/>
                </a:solidFill>
                <a:effectLst/>
                <a:latin typeface="+mn-lt"/>
                <a:ea typeface="+mn-ea"/>
                <a:cs typeface="+mn-cs"/>
              </a:rPr>
              <a:t> utvecklats historiskt</a:t>
            </a:r>
            <a:r>
              <a:rPr lang="sv-SE" sz="1100" kern="1200" dirty="0">
                <a:solidFill>
                  <a:schemeClr val="tx1"/>
                </a:solidFill>
                <a:effectLst/>
                <a:latin typeface="+mn-lt"/>
                <a:ea typeface="+mn-ea"/>
                <a:cs typeface="+mn-cs"/>
              </a:rPr>
              <a:t>, från hög sjukdomsbörda med hög andel smittsamma sjukdomar och höga födelsetal på 1800-talet (motsvarande Kongo idag), till dagens relativt låga sjukdomsbörda, hög andel sjukdomsbörda orsakad av icke-smittsamma sjukdomar och låga födelsetal.</a:t>
            </a:r>
          </a:p>
          <a:p>
            <a:pPr marL="0" indent="0">
              <a:buFont typeface="Arial" panose="020B0604020202020204" pitchFamily="34" charset="0"/>
              <a:buNone/>
            </a:pPr>
            <a:endParaRPr lang="sv-SE" sz="1100" kern="1200" dirty="0">
              <a:solidFill>
                <a:schemeClr val="tx1"/>
              </a:solidFill>
              <a:effectLst/>
              <a:latin typeface="+mn-lt"/>
              <a:ea typeface="+mn-ea"/>
              <a:cs typeface="+mn-cs"/>
            </a:endParaRPr>
          </a:p>
          <a:p>
            <a:pPr marL="0" indent="0">
              <a:buFont typeface="Arial" panose="020B0604020202020204" pitchFamily="34" charset="0"/>
              <a:buNone/>
            </a:pPr>
            <a:r>
              <a:rPr lang="sv-SE" sz="1100" kern="1200" dirty="0">
                <a:solidFill>
                  <a:schemeClr val="tx1"/>
                </a:solidFill>
                <a:effectLst/>
                <a:latin typeface="+mn-lt"/>
                <a:ea typeface="+mn-ea"/>
                <a:cs typeface="+mn-cs"/>
              </a:rPr>
              <a:t>Extra information;</a:t>
            </a:r>
          </a:p>
          <a:p>
            <a:pPr marL="171450" indent="-171450">
              <a:buFont typeface="Arial" panose="020B0604020202020204" pitchFamily="34" charset="0"/>
              <a:buChar char="•"/>
            </a:pPr>
            <a:r>
              <a:rPr lang="sv-SE" sz="1100" kern="1200" dirty="0">
                <a:solidFill>
                  <a:schemeClr val="tx1"/>
                </a:solidFill>
                <a:effectLst/>
                <a:latin typeface="+mn-lt"/>
                <a:ea typeface="+mn-ea"/>
                <a:cs typeface="+mn-cs"/>
              </a:rPr>
              <a:t>Det finns också ett starkt samband mellan inkomstnivå och </a:t>
            </a:r>
            <a:r>
              <a:rPr lang="sv-SE" sz="1100" i="1" kern="1200" dirty="0">
                <a:solidFill>
                  <a:schemeClr val="tx1"/>
                </a:solidFill>
                <a:effectLst/>
                <a:latin typeface="+mn-lt"/>
                <a:ea typeface="+mn-ea"/>
                <a:cs typeface="+mn-cs"/>
              </a:rPr>
              <a:t>hur många barn som föds</a:t>
            </a:r>
            <a:r>
              <a:rPr lang="sv-SE" sz="1100" kern="1200" dirty="0">
                <a:solidFill>
                  <a:schemeClr val="tx1"/>
                </a:solidFill>
                <a:effectLst/>
                <a:latin typeface="+mn-lt"/>
                <a:ea typeface="+mn-ea"/>
                <a:cs typeface="+mn-cs"/>
              </a:rPr>
              <a:t>. </a:t>
            </a:r>
          </a:p>
          <a:p>
            <a:pPr marL="171450" indent="-171450">
              <a:buFont typeface="Arial" panose="020B0604020202020204" pitchFamily="34" charset="0"/>
              <a:buChar char="•"/>
            </a:pPr>
            <a:r>
              <a:rPr lang="sv-SE" sz="1100" kern="1200" dirty="0">
                <a:solidFill>
                  <a:schemeClr val="tx1"/>
                </a:solidFill>
                <a:effectLst/>
                <a:latin typeface="+mn-lt"/>
                <a:ea typeface="+mn-ea"/>
                <a:cs typeface="+mn-cs"/>
              </a:rPr>
              <a:t>I låginkomstländer föds det idag 4,6 barn per kvinna, i lägre medelinkomstländer 2,8, övre medel 1,9 och i höginkomstländer föds det i genomsnitt 1,6 barn per kvinna. </a:t>
            </a:r>
          </a:p>
          <a:p>
            <a:pPr marL="171450" indent="-171450">
              <a:buFont typeface="Arial" panose="020B0604020202020204" pitchFamily="34" charset="0"/>
              <a:buChar char="•"/>
            </a:pPr>
            <a:r>
              <a:rPr lang="sv-SE" sz="1100" kern="1200" dirty="0">
                <a:solidFill>
                  <a:schemeClr val="tx1"/>
                </a:solidFill>
                <a:effectLst/>
                <a:latin typeface="+mn-lt"/>
                <a:ea typeface="+mn-ea"/>
                <a:cs typeface="+mn-cs"/>
              </a:rPr>
              <a:t>Det behövs 2,1 barn per kvinna för att hålla befolkningen på en jämn nivå. Det betyder att befolkningen kommer att fortsätta öka i låg och lägre medelinkomstländer, men minska i övre medel- och höginkomstländer, såvida man inte tillåter en betydande invandring.</a:t>
            </a:r>
          </a:p>
          <a:p>
            <a:pPr marL="171450" indent="-171450">
              <a:buFont typeface="Arial" panose="020B0604020202020204" pitchFamily="34" charset="0"/>
              <a:buChar char="•"/>
            </a:pPr>
            <a:endParaRPr lang="sv-SE" sz="110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100" kern="1200" dirty="0">
              <a:solidFill>
                <a:schemeClr val="tx1"/>
              </a:solidFill>
              <a:effectLst/>
              <a:latin typeface="+mn-lt"/>
              <a:ea typeface="+mn-ea"/>
              <a:cs typeface="+mn-cs"/>
            </a:endParaRPr>
          </a:p>
          <a:p>
            <a:pPr marL="0" indent="0">
              <a:buFont typeface="Arial" panose="020B0604020202020204" pitchFamily="34" charset="0"/>
              <a:buNone/>
            </a:pPr>
            <a:r>
              <a:rPr lang="sv-SE" sz="1100" kern="1200" dirty="0">
                <a:solidFill>
                  <a:schemeClr val="tx1"/>
                </a:solidFill>
                <a:effectLst/>
                <a:latin typeface="+mn-lt"/>
                <a:ea typeface="+mn-ea"/>
                <a:cs typeface="+mn-cs"/>
              </a:rPr>
              <a:t>Källa: IHME=</a:t>
            </a:r>
            <a:r>
              <a:rPr lang="sv-SE" sz="1100" kern="1200" dirty="0" err="1">
                <a:solidFill>
                  <a:schemeClr val="tx1"/>
                </a:solidFill>
                <a:effectLst/>
                <a:latin typeface="+mn-lt"/>
                <a:ea typeface="+mn-ea"/>
                <a:cs typeface="+mn-cs"/>
              </a:rPr>
              <a:t>Institute</a:t>
            </a:r>
            <a:r>
              <a:rPr lang="sv-SE" sz="1100" kern="1200" dirty="0">
                <a:solidFill>
                  <a:schemeClr val="tx1"/>
                </a:solidFill>
                <a:effectLst/>
                <a:latin typeface="+mn-lt"/>
                <a:ea typeface="+mn-ea"/>
                <a:cs typeface="+mn-cs"/>
              </a:rPr>
              <a:t> for Health </a:t>
            </a:r>
            <a:r>
              <a:rPr lang="sv-SE" sz="1100" kern="1200" dirty="0" err="1">
                <a:solidFill>
                  <a:schemeClr val="tx1"/>
                </a:solidFill>
                <a:effectLst/>
                <a:latin typeface="+mn-lt"/>
                <a:ea typeface="+mn-ea"/>
                <a:cs typeface="+mn-cs"/>
              </a:rPr>
              <a:t>Metrics</a:t>
            </a:r>
            <a:r>
              <a:rPr lang="sv-SE" sz="1100" kern="1200" dirty="0">
                <a:solidFill>
                  <a:schemeClr val="tx1"/>
                </a:solidFill>
                <a:effectLst/>
                <a:latin typeface="+mn-lt"/>
                <a:ea typeface="+mn-ea"/>
                <a:cs typeface="+mn-cs"/>
              </a:rPr>
              <a:t> and </a:t>
            </a:r>
            <a:r>
              <a:rPr lang="sv-SE" sz="1100" kern="1200" dirty="0" err="1">
                <a:solidFill>
                  <a:schemeClr val="tx1"/>
                </a:solidFill>
                <a:effectLst/>
                <a:latin typeface="+mn-lt"/>
                <a:ea typeface="+mn-ea"/>
                <a:cs typeface="+mn-cs"/>
              </a:rPr>
              <a:t>Evaluation</a:t>
            </a:r>
            <a:endParaRPr lang="sv-SE" sz="1100" kern="1200" dirty="0">
              <a:solidFill>
                <a:schemeClr val="tx1"/>
              </a:solidFill>
              <a:effectLst/>
              <a:latin typeface="+mn-lt"/>
              <a:ea typeface="+mn-ea"/>
              <a:cs typeface="+mn-cs"/>
            </a:endParaRPr>
          </a:p>
          <a:p>
            <a:endParaRPr lang="sv-SE" sz="1100" dirty="0">
              <a:latin typeface="+mn-lt"/>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51114-98AE-4FA9-8AFD-C4B697BC01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732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aseline="0" dirty="0"/>
              <a:t>Bilden visar </a:t>
            </a:r>
            <a:r>
              <a:rPr lang="sv-SE" sz="1100" i="1" baseline="0" dirty="0"/>
              <a:t>utvecklingen av medellivslängd </a:t>
            </a:r>
            <a:r>
              <a:rPr lang="sv-SE" sz="1100" baseline="0" dirty="0"/>
              <a:t>bland män i några europeiska länder och hur nivån av turbulens/stabilitet och demokratisering inverkar på hälsoutvecklingen och medellivslängden i ett lands befolkning. Dessa skillnader i medellivslängd är större bland män.</a:t>
            </a:r>
          </a:p>
          <a:p>
            <a:pPr marL="171450" indent="-171450">
              <a:buFont typeface="Arial" panose="020B0604020202020204" pitchFamily="34" charset="0"/>
              <a:buChar char="•"/>
            </a:pPr>
            <a:r>
              <a:rPr lang="sv-SE" sz="1100" baseline="0" dirty="0"/>
              <a:t>Som ni ser har utvecklingen varit mest stabil i västländerna Sverige och Österrike. </a:t>
            </a:r>
          </a:p>
          <a:p>
            <a:pPr marL="171450" indent="-171450">
              <a:buFont typeface="Arial" panose="020B0604020202020204" pitchFamily="34" charset="0"/>
              <a:buChar char="•"/>
            </a:pPr>
            <a:r>
              <a:rPr lang="sv-SE" sz="1100" baseline="0" dirty="0"/>
              <a:t>I Östeuropa var det en turbulent tid i samband med sovjetunionens fall (1991) och upplösningen av Warszawapakten. Vilket visar att turbulenta tider ofta leder till ökning i </a:t>
            </a:r>
            <a:r>
              <a:rPr lang="sv-SE" sz="1100" baseline="0" dirty="0" err="1"/>
              <a:t>förtida</a:t>
            </a:r>
            <a:r>
              <a:rPr lang="sv-SE" sz="1100" baseline="0" dirty="0"/>
              <a:t> död i allt från hjärtkärlsjukdom till självmord.</a:t>
            </a:r>
          </a:p>
          <a:p>
            <a:endParaRPr lang="sv-SE" sz="1100"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407D7-C51A-49CB-8246-77A86FE7F30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280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i="1" kern="1200" dirty="0">
                <a:solidFill>
                  <a:schemeClr val="tx1"/>
                </a:solidFill>
                <a:effectLst/>
                <a:latin typeface="+mn-lt"/>
                <a:ea typeface="+mn-ea"/>
                <a:cs typeface="+mn-cs"/>
              </a:rPr>
              <a:t>Hälsoutvecklingen över tid </a:t>
            </a:r>
            <a:r>
              <a:rPr lang="sv-SE" sz="1100" kern="1200" dirty="0">
                <a:solidFill>
                  <a:schemeClr val="tx1"/>
                </a:solidFill>
                <a:effectLst/>
                <a:latin typeface="+mn-lt"/>
                <a:ea typeface="+mn-ea"/>
                <a:cs typeface="+mn-cs"/>
              </a:rPr>
              <a:t>i Sverige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100" kern="1200" dirty="0">
                <a:solidFill>
                  <a:schemeClr val="tx1"/>
                </a:solidFill>
                <a:effectLst/>
                <a:latin typeface="+mn-lt"/>
                <a:ea typeface="+mn-ea"/>
                <a:cs typeface="+mn-cs"/>
              </a:rPr>
              <a:t>I</a:t>
            </a:r>
            <a:r>
              <a:rPr lang="sv-SE" sz="1100" kern="1200" baseline="0" dirty="0">
                <a:solidFill>
                  <a:schemeClr val="tx1"/>
                </a:solidFill>
                <a:effectLst/>
                <a:latin typeface="+mn-lt"/>
                <a:ea typeface="+mn-ea"/>
                <a:cs typeface="+mn-cs"/>
              </a:rPr>
              <a:t> slutet av 1700-talet (</a:t>
            </a:r>
            <a:r>
              <a:rPr lang="sv-SE" sz="1100" kern="1200" dirty="0">
                <a:solidFill>
                  <a:schemeClr val="tx1"/>
                </a:solidFill>
                <a:effectLst/>
                <a:latin typeface="+mn-lt"/>
                <a:ea typeface="+mn-ea"/>
                <a:cs typeface="+mn-cs"/>
              </a:rPr>
              <a:t>jordbrukssamhället) överlevde endast 80 % av barnen 5</a:t>
            </a:r>
            <a:r>
              <a:rPr lang="sv-SE" sz="1100" kern="1200" baseline="0" dirty="0">
                <a:solidFill>
                  <a:schemeClr val="tx1"/>
                </a:solidFill>
                <a:effectLst/>
                <a:latin typeface="+mn-lt"/>
                <a:ea typeface="+mn-ea"/>
                <a:cs typeface="+mn-cs"/>
              </a:rPr>
              <a:t> års ålder.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1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100" kern="1200" baseline="0" dirty="0">
                <a:solidFill>
                  <a:schemeClr val="tx1"/>
                </a:solidFill>
                <a:effectLst/>
                <a:latin typeface="+mn-lt"/>
                <a:ea typeface="+mn-ea"/>
                <a:cs typeface="+mn-cs"/>
              </a:rPr>
              <a:t>(Klick 1) Under 1800-talet, i takt med industrialisering och urbanisering, förbättrades förutsättningarna för en god folkhälsa i Sverige.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100" kern="1200" baseline="0" dirty="0">
                <a:solidFill>
                  <a:schemeClr val="tx1"/>
                </a:solidFill>
                <a:effectLst/>
                <a:latin typeface="+mn-lt"/>
                <a:ea typeface="+mn-ea"/>
                <a:cs typeface="+mn-cs"/>
              </a:rPr>
              <a:t>Vi fick (klick 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100" kern="1200" baseline="0" dirty="0">
                <a:solidFill>
                  <a:schemeClr val="tx1"/>
                </a:solidFill>
                <a:effectLst/>
                <a:latin typeface="+mn-lt"/>
                <a:ea typeface="+mn-ea"/>
                <a:cs typeface="+mn-cs"/>
              </a:rPr>
              <a:t>Bättre bostäder och sanitet, med rinnande vatten och välfungerande avloppssystem.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100" kern="1200" baseline="0" dirty="0">
                <a:solidFill>
                  <a:schemeClr val="tx1"/>
                </a:solidFill>
                <a:effectLst/>
                <a:latin typeface="+mn-lt"/>
                <a:ea typeface="+mn-ea"/>
                <a:cs typeface="+mn-cs"/>
              </a:rPr>
              <a:t>Förbättrad nutrition och ökade kunskaper om hygien, tandborstning och smittspridning.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100" kern="1200" baseline="0" dirty="0">
                <a:solidFill>
                  <a:schemeClr val="tx1"/>
                </a:solidFill>
                <a:effectLst/>
                <a:latin typeface="+mn-lt"/>
                <a:ea typeface="+mn-ea"/>
                <a:cs typeface="+mn-cs"/>
              </a:rPr>
              <a:t>Vaccination mot smittkoppor och senare allmänt vaccinationsprogram (1940-talet).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100" kern="1200" baseline="0" dirty="0">
                <a:solidFill>
                  <a:schemeClr val="tx1"/>
                </a:solidFill>
                <a:effectLst/>
                <a:latin typeface="+mn-lt"/>
                <a:ea typeface="+mn-ea"/>
                <a:cs typeface="+mn-cs"/>
              </a:rPr>
              <a:t>Arbetarrörelserna och fackföreningar (från 1850 </a:t>
            </a:r>
            <a:r>
              <a:rPr lang="sv-SE" sz="1100" kern="1200" baseline="0" dirty="0" err="1">
                <a:solidFill>
                  <a:schemeClr val="tx1"/>
                </a:solidFill>
                <a:effectLst/>
                <a:latin typeface="+mn-lt"/>
                <a:ea typeface="+mn-ea"/>
                <a:cs typeface="+mn-cs"/>
              </a:rPr>
              <a:t>resp</a:t>
            </a:r>
            <a:r>
              <a:rPr lang="sv-SE" sz="1100" kern="1200" baseline="0" dirty="0">
                <a:solidFill>
                  <a:schemeClr val="tx1"/>
                </a:solidFill>
                <a:effectLst/>
                <a:latin typeface="+mn-lt"/>
                <a:ea typeface="+mn-ea"/>
                <a:cs typeface="+mn-cs"/>
              </a:rPr>
              <a:t> 70-talet) drev igenom förbättrade arbetsvillkor (exempelvis </a:t>
            </a:r>
            <a:r>
              <a:rPr lang="sv-SE" sz="1100" dirty="0"/>
              <a:t>kollektivavtal</a:t>
            </a:r>
            <a:r>
              <a:rPr lang="sv-SE" sz="1100" baseline="0" dirty="0"/>
              <a:t> med </a:t>
            </a:r>
            <a:r>
              <a:rPr lang="sv-SE" sz="1100" dirty="0"/>
              <a:t>semester,</a:t>
            </a:r>
            <a:r>
              <a:rPr lang="sv-SE" sz="1100" baseline="0" dirty="0"/>
              <a:t> </a:t>
            </a:r>
            <a:r>
              <a:rPr lang="sv-SE" sz="1100" dirty="0"/>
              <a:t>bättre löner, kortare arbetstid</a:t>
            </a:r>
            <a:r>
              <a:rPr lang="sv-SE" sz="1100" baseline="0" dirty="0"/>
              <a:t> </a:t>
            </a:r>
            <a:r>
              <a:rPr lang="sv-SE" sz="1100" baseline="0" dirty="0" err="1"/>
              <a:t>etc</a:t>
            </a:r>
            <a:r>
              <a:rPr lang="sv-SE" sz="1100" baseline="0" dirty="0"/>
              <a:t>) </a:t>
            </a:r>
            <a:r>
              <a:rPr lang="sv-SE" sz="1100" kern="1200" baseline="0" dirty="0">
                <a:solidFill>
                  <a:schemeClr val="tx1"/>
                </a:solidFill>
                <a:effectLst/>
                <a:latin typeface="+mn-lt"/>
                <a:ea typeface="+mn-ea"/>
                <a:cs typeface="+mn-cs"/>
              </a:rPr>
              <a:t>och säkrare arbetsplatser.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100" kern="1200" baseline="0" dirty="0">
                <a:solidFill>
                  <a:schemeClr val="tx1"/>
                </a:solidFill>
                <a:effectLst/>
                <a:latin typeface="+mn-lt"/>
                <a:ea typeface="+mn-ea"/>
                <a:cs typeface="+mn-cs"/>
              </a:rPr>
              <a:t>Allt fler barn som kunde gå i skolan, och så småningom allmän skolplikt som råder idag.</a:t>
            </a:r>
            <a:endParaRPr lang="sv-SE" sz="1100"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sz="11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100" kern="1200" baseline="0" dirty="0">
                <a:solidFill>
                  <a:schemeClr val="tx1"/>
                </a:solidFill>
                <a:effectLst/>
                <a:latin typeface="+mn-lt"/>
                <a:ea typeface="+mn-ea"/>
                <a:cs typeface="+mn-cs"/>
              </a:rPr>
              <a:t>Under 1900-talet togs ännu flera kliv mot förbättrade livsvillkor och hälsa (klick 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100" kern="1200" baseline="0" dirty="0">
                <a:solidFill>
                  <a:schemeClr val="tx1"/>
                </a:solidFill>
                <a:effectLst/>
                <a:latin typeface="+mn-lt"/>
                <a:ea typeface="+mn-ea"/>
                <a:cs typeface="+mn-cs"/>
              </a:rPr>
              <a:t>Arbetet mot ökad jämställdhet tog fart (kvinnlig rösträtt 1921, preventionsmedel riksdagsbeslut om förskola för alla barn 1985).</a:t>
            </a:r>
            <a:endParaRPr lang="sv-SE" sz="11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100" kern="1200" baseline="0" dirty="0">
                <a:solidFill>
                  <a:schemeClr val="tx1"/>
                </a:solidFill>
                <a:effectLst/>
                <a:latin typeface="+mn-lt"/>
                <a:ea typeface="+mn-ea"/>
                <a:cs typeface="+mn-cs"/>
              </a:rPr>
              <a:t>Välfärdssystemet har vuxit fram med bl.a. lagstiftande om folktandvård (1938), allmän sjukförsäkring (1955 inkomstrelaterad sjukersättning och subventionerad sjukvård), BVC och MVC, barnbidrag, föräldraförsäkring, folkpension och ersättning vid olycksfall och arbetsskada, assistansersättning mm.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sz="11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100" kern="1200" baseline="0" dirty="0">
                <a:solidFill>
                  <a:schemeClr val="tx1"/>
                </a:solidFill>
                <a:effectLst/>
                <a:latin typeface="+mn-lt"/>
                <a:ea typeface="+mn-ea"/>
                <a:cs typeface="+mn-cs"/>
              </a:rPr>
              <a:t>Tack vare den positiva samhällsutvecklingen har medellivslängden i Sverige ökat från tidigare ca 40 år till dagens 81 för män och nästan 85 för kvinnor (se bilden i mitten).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sz="1100" kern="1200" baseline="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51114-98AE-4FA9-8AFD-C4B697BC01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51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Den </a:t>
            </a:r>
            <a:r>
              <a:rPr lang="en-US" sz="1200" i="1" dirty="0" err="1"/>
              <a:t>subjektiva</a:t>
            </a:r>
            <a:r>
              <a:rPr lang="en-US" sz="1200" i="1" dirty="0"/>
              <a:t>/</a:t>
            </a:r>
            <a:r>
              <a:rPr lang="en-US" sz="1200" i="1" dirty="0" err="1"/>
              <a:t>självskattade</a:t>
            </a:r>
            <a:r>
              <a:rPr lang="en-US" sz="1200" i="1" dirty="0"/>
              <a:t> </a:t>
            </a:r>
            <a:r>
              <a:rPr lang="en-US" sz="1200" i="1" dirty="0" err="1"/>
              <a:t>hälsan</a:t>
            </a:r>
            <a:r>
              <a:rPr lang="en-US" sz="1200" i="1" dirty="0"/>
              <a:t> </a:t>
            </a:r>
            <a:r>
              <a:rPr lang="en-US" sz="1200" dirty="0"/>
              <a:t>hos </a:t>
            </a:r>
            <a:r>
              <a:rPr lang="en-US" sz="1200" dirty="0" err="1"/>
              <a:t>befolkningen</a:t>
            </a:r>
            <a:r>
              <a:rPr lang="en-US" sz="1200" dirty="0"/>
              <a:t> </a:t>
            </a:r>
            <a:r>
              <a:rPr lang="en-US" sz="1200" dirty="0" err="1"/>
              <a:t>i</a:t>
            </a:r>
            <a:r>
              <a:rPr lang="en-US" sz="1200" dirty="0"/>
              <a:t> </a:t>
            </a:r>
            <a:r>
              <a:rPr lang="en-US" sz="1200" dirty="0" err="1"/>
              <a:t>Sverige</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t>Förutom</a:t>
            </a:r>
            <a:r>
              <a:rPr lang="en-US" sz="1200" dirty="0"/>
              <a:t> </a:t>
            </a:r>
            <a:r>
              <a:rPr lang="en-US" sz="1200" dirty="0" err="1"/>
              <a:t>en</a:t>
            </a:r>
            <a:r>
              <a:rPr lang="en-US" sz="1200" dirty="0"/>
              <a:t> </a:t>
            </a:r>
            <a:r>
              <a:rPr lang="en-US" sz="1200" dirty="0" err="1"/>
              <a:t>förbättrad</a:t>
            </a:r>
            <a:r>
              <a:rPr lang="en-US" sz="1200" baseline="0" dirty="0"/>
              <a:t> hälsa </a:t>
            </a:r>
            <a:r>
              <a:rPr lang="en-US" sz="1200" baseline="0" dirty="0" err="1"/>
              <a:t>objektivt</a:t>
            </a:r>
            <a:r>
              <a:rPr lang="en-US" sz="1200" baseline="0" dirty="0"/>
              <a:t> sett, </a:t>
            </a:r>
            <a:r>
              <a:rPr lang="en-US" sz="1200" baseline="0" dirty="0" err="1"/>
              <a:t>mätt</a:t>
            </a:r>
            <a:r>
              <a:rPr lang="en-US" sz="1200" baseline="0" dirty="0"/>
              <a:t> med </a:t>
            </a:r>
            <a:r>
              <a:rPr lang="en-US" sz="1200" baseline="0" dirty="0" err="1"/>
              <a:t>exempelvis</a:t>
            </a:r>
            <a:r>
              <a:rPr lang="en-US" sz="1200" baseline="0" dirty="0"/>
              <a:t> </a:t>
            </a:r>
            <a:r>
              <a:rPr lang="en-US" sz="1200" baseline="0" dirty="0" err="1"/>
              <a:t>medellivslängd</a:t>
            </a:r>
            <a:r>
              <a:rPr lang="en-US" sz="1200" baseline="0" dirty="0"/>
              <a:t>, </a:t>
            </a:r>
            <a:r>
              <a:rPr lang="en-US" sz="1200" baseline="0" dirty="0" err="1"/>
              <a:t>är</a:t>
            </a:r>
            <a:r>
              <a:rPr lang="en-US" sz="1200" baseline="0" dirty="0"/>
              <a:t> </a:t>
            </a:r>
            <a:r>
              <a:rPr lang="en-US" sz="1200" baseline="0" dirty="0" err="1"/>
              <a:t>hälsan</a:t>
            </a:r>
            <a:r>
              <a:rPr lang="en-US" sz="1200" baseline="0" dirty="0"/>
              <a:t> </a:t>
            </a:r>
            <a:r>
              <a:rPr lang="en-US" sz="1200" baseline="0" dirty="0" err="1"/>
              <a:t>även</a:t>
            </a:r>
            <a:r>
              <a:rPr lang="en-US" sz="1200" baseline="0" dirty="0"/>
              <a:t> god </a:t>
            </a:r>
            <a:r>
              <a:rPr lang="en-US" sz="1200" baseline="0" dirty="0" err="1"/>
              <a:t>subjektivt</a:t>
            </a:r>
            <a:r>
              <a:rPr lang="en-US" sz="1200"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 </a:t>
            </a:r>
            <a:r>
              <a:rPr lang="en-US" sz="1200" dirty="0" err="1"/>
              <a:t>flesta</a:t>
            </a:r>
            <a:r>
              <a:rPr lang="en-US" sz="1200" baseline="0" dirty="0"/>
              <a:t> </a:t>
            </a:r>
            <a:r>
              <a:rPr lang="en-US" sz="1200" baseline="0" dirty="0" err="1"/>
              <a:t>människor</a:t>
            </a:r>
            <a:r>
              <a:rPr lang="en-US" sz="1200" baseline="0" dirty="0"/>
              <a:t> </a:t>
            </a:r>
            <a:r>
              <a:rPr lang="en-US" sz="1200" baseline="0" dirty="0" err="1"/>
              <a:t>i</a:t>
            </a:r>
            <a:r>
              <a:rPr lang="en-US" sz="1200" baseline="0" dirty="0"/>
              <a:t> Östergötland, </a:t>
            </a:r>
            <a:r>
              <a:rPr lang="en-US" sz="1200" baseline="0" dirty="0" err="1"/>
              <a:t>liksom</a:t>
            </a:r>
            <a:r>
              <a:rPr lang="en-US" sz="1200" baseline="0" dirty="0"/>
              <a:t> </a:t>
            </a:r>
            <a:r>
              <a:rPr lang="en-US" sz="1200" baseline="0" dirty="0" err="1"/>
              <a:t>i</a:t>
            </a:r>
            <a:r>
              <a:rPr lang="en-US" sz="1200" baseline="0" dirty="0"/>
              <a:t> </a:t>
            </a:r>
            <a:r>
              <a:rPr lang="en-US" sz="1200" baseline="0" dirty="0" err="1"/>
              <a:t>övriga</a:t>
            </a:r>
            <a:r>
              <a:rPr lang="en-US" sz="1200" baseline="0" dirty="0"/>
              <a:t> </a:t>
            </a:r>
            <a:r>
              <a:rPr lang="en-US" sz="1200" baseline="0" dirty="0" err="1"/>
              <a:t>Sverige</a:t>
            </a:r>
            <a:r>
              <a:rPr lang="en-US" sz="1200" baseline="0" dirty="0"/>
              <a:t>, </a:t>
            </a:r>
            <a:r>
              <a:rPr lang="en-US" sz="1200" baseline="0" dirty="0" err="1"/>
              <a:t>skattar</a:t>
            </a:r>
            <a:r>
              <a:rPr lang="en-US" sz="1200" baseline="0" dirty="0"/>
              <a:t>, </a:t>
            </a:r>
            <a:r>
              <a:rPr lang="en-US" sz="1200" baseline="0" dirty="0" err="1"/>
              <a:t>som</a:t>
            </a:r>
            <a:r>
              <a:rPr lang="en-US" sz="1200" baseline="0" dirty="0"/>
              <a:t> </a:t>
            </a:r>
            <a:r>
              <a:rPr lang="en-US" sz="1200" baseline="0" dirty="0" err="1"/>
              <a:t>ni</a:t>
            </a:r>
            <a:r>
              <a:rPr lang="en-US" sz="1200" baseline="0" dirty="0"/>
              <a:t> </a:t>
            </a:r>
            <a:r>
              <a:rPr lang="en-US" sz="1200" baseline="0" dirty="0" err="1"/>
              <a:t>kan</a:t>
            </a:r>
            <a:r>
              <a:rPr lang="en-US" sz="1200" baseline="0" dirty="0"/>
              <a:t> se </a:t>
            </a:r>
            <a:r>
              <a:rPr lang="en-US" sz="1200" baseline="0" dirty="0" err="1"/>
              <a:t>på</a:t>
            </a:r>
            <a:r>
              <a:rPr lang="en-US" sz="1200" baseline="0" dirty="0"/>
              <a:t> den </a:t>
            </a:r>
            <a:r>
              <a:rPr lang="en-US" sz="1200" baseline="0" dirty="0" err="1"/>
              <a:t>här</a:t>
            </a:r>
            <a:r>
              <a:rPr lang="en-US" sz="1200" baseline="0" dirty="0"/>
              <a:t> </a:t>
            </a:r>
            <a:r>
              <a:rPr lang="en-US" sz="1200" baseline="0" dirty="0" err="1"/>
              <a:t>bilden</a:t>
            </a:r>
            <a:r>
              <a:rPr lang="en-US" sz="1200" baseline="0" dirty="0"/>
              <a:t>, sin hälsa </a:t>
            </a:r>
            <a:r>
              <a:rPr lang="en-US" sz="1200" baseline="0" dirty="0" err="1"/>
              <a:t>som</a:t>
            </a:r>
            <a:r>
              <a:rPr lang="en-US" sz="1200" baseline="0" dirty="0"/>
              <a:t> god, och </a:t>
            </a:r>
            <a:r>
              <a:rPr lang="en-US" sz="1200" baseline="0" dirty="0" err="1"/>
              <a:t>siffrorna</a:t>
            </a:r>
            <a:r>
              <a:rPr lang="en-US" sz="1200" baseline="0" dirty="0"/>
              <a:t> </a:t>
            </a:r>
            <a:r>
              <a:rPr lang="en-US" sz="1200" baseline="0" dirty="0" err="1"/>
              <a:t>är</a:t>
            </a:r>
            <a:r>
              <a:rPr lang="en-US" sz="1200" baseline="0" dirty="0"/>
              <a:t> </a:t>
            </a:r>
            <a:r>
              <a:rPr lang="en-US" sz="1200" baseline="0" dirty="0" err="1"/>
              <a:t>stabila</a:t>
            </a:r>
            <a:r>
              <a:rPr lang="en-US" sz="1200" baseline="0" dirty="0"/>
              <a:t> </a:t>
            </a:r>
            <a:r>
              <a:rPr lang="en-US" sz="1200" baseline="0" dirty="0" err="1"/>
              <a:t>över</a:t>
            </a:r>
            <a:r>
              <a:rPr lang="en-US" sz="1200" baseline="0" dirty="0"/>
              <a:t> </a:t>
            </a:r>
            <a:r>
              <a:rPr lang="en-US" sz="1200" baseline="0" dirty="0" err="1"/>
              <a:t>tid</a:t>
            </a:r>
            <a:r>
              <a:rPr lang="en-US" sz="1200"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a:t>Män</a:t>
            </a:r>
            <a:r>
              <a:rPr lang="en-US" sz="1200" baseline="0" dirty="0"/>
              <a:t> </a:t>
            </a:r>
            <a:r>
              <a:rPr lang="en-US" sz="1200" baseline="0" dirty="0" err="1"/>
              <a:t>skattar</a:t>
            </a:r>
            <a:r>
              <a:rPr lang="en-US" sz="1200" baseline="0" dirty="0"/>
              <a:t> </a:t>
            </a:r>
            <a:r>
              <a:rPr lang="en-US" sz="1200" baseline="0" dirty="0" err="1"/>
              <a:t>generellt</a:t>
            </a:r>
            <a:r>
              <a:rPr lang="en-US" sz="1200" baseline="0" dirty="0"/>
              <a:t> sin hälsa lite </a:t>
            </a:r>
            <a:r>
              <a:rPr lang="en-US" sz="1200" baseline="0" dirty="0" err="1"/>
              <a:t>bättre</a:t>
            </a:r>
            <a:r>
              <a:rPr lang="en-US" sz="1200" baseline="0" dirty="0"/>
              <a:t> </a:t>
            </a:r>
            <a:r>
              <a:rPr lang="en-US" sz="1200" baseline="0" dirty="0" err="1"/>
              <a:t>än</a:t>
            </a:r>
            <a:r>
              <a:rPr lang="en-US" sz="1200" baseline="0" dirty="0"/>
              <a:t> </a:t>
            </a:r>
            <a:r>
              <a:rPr lang="en-US" sz="1200" baseline="0" dirty="0" err="1"/>
              <a:t>kvinnor</a:t>
            </a:r>
            <a:r>
              <a:rPr lang="en-US" sz="1200" baseline="0" dirty="0"/>
              <a:t>. </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51114-98AE-4FA9-8AFD-C4B697BC01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581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1"/>
        </a:solidFill>
        <a:effectLst/>
      </p:bgPr>
    </p:bg>
    <p:spTree>
      <p:nvGrpSpPr>
        <p:cNvPr id="1" name=""/>
        <p:cNvGrpSpPr/>
        <p:nvPr/>
      </p:nvGrpSpPr>
      <p:grpSpPr>
        <a:xfrm>
          <a:off x="0" y="0"/>
          <a:ext cx="0" cy="0"/>
          <a:chOff x="0" y="0"/>
          <a:chExt cx="0" cy="0"/>
        </a:xfrm>
      </p:grpSpPr>
      <p:sp>
        <p:nvSpPr>
          <p:cNvPr id="8" name="Bild 6">
            <a:extLst>
              <a:ext uri="{FF2B5EF4-FFF2-40B4-BE49-F238E27FC236}">
                <a16:creationId xmlns:a16="http://schemas.microsoft.com/office/drawing/2014/main" id="{E61FE2F9-2825-4018-AB8F-E0C671E283B9}"/>
              </a:ext>
              <a:ext uri="{C183D7F6-B498-43B3-948B-1728B52AA6E4}">
                <adec:decorative xmlns:adec="http://schemas.microsoft.com/office/drawing/2017/decorative" xmlns="" val="1"/>
              </a:ext>
            </a:extLst>
          </p:cNvPr>
          <p:cNvSpPr/>
          <p:nvPr/>
        </p:nvSpPr>
        <p:spPr>
          <a:xfrm>
            <a:off x="0" y="0"/>
            <a:ext cx="6425711" cy="6483274"/>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FFFFFF">
              <a:alpha val="5000"/>
            </a:srgbClr>
          </a:solidFill>
          <a:ln w="69470" cap="flat">
            <a:noFill/>
            <a:prstDash val="solid"/>
            <a:miter/>
          </a:ln>
        </p:spPr>
        <p:txBody>
          <a:bodyPr rtlCol="0" anchor="ctr"/>
          <a:lstStyle/>
          <a:p>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080000" y="1193374"/>
            <a:ext cx="9073650" cy="1446149"/>
          </a:xfrm>
        </p:spPr>
        <p:txBody>
          <a:bodyPr anchor="b"/>
          <a:lstStyle>
            <a:lvl1pPr algn="l">
              <a:defRPr sz="4000">
                <a:solidFill>
                  <a:schemeClr val="bg1"/>
                </a:solidFill>
                <a:latin typeface="+mn-lt"/>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080000" y="2837105"/>
            <a:ext cx="9073650" cy="846870"/>
          </a:xfrm>
        </p:spPr>
        <p:txBody>
          <a:bodyPr/>
          <a:lstStyle>
            <a:lvl1pPr marL="0" indent="0" algn="l">
              <a:lnSpc>
                <a:spcPct val="100000"/>
              </a:lnSpc>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6" name="Datum för presentation">
            <a:extLst>
              <a:ext uri="{FF2B5EF4-FFF2-40B4-BE49-F238E27FC236}">
                <a16:creationId xmlns:a16="http://schemas.microsoft.com/office/drawing/2014/main" id="{77D137F8-D0E5-4846-93B8-A45B22BBE52B}"/>
              </a:ext>
              <a:ext uri="{C183D7F6-B498-43B3-948B-1728B52AA6E4}">
                <adec:decorative xmlns:adec="http://schemas.microsoft.com/office/drawing/2017/decorative" xmlns="" val="0"/>
              </a:ext>
            </a:extLst>
          </p:cNvPr>
          <p:cNvSpPr>
            <a:spLocks noGrp="1"/>
          </p:cNvSpPr>
          <p:nvPr>
            <p:ph type="body" sz="quarter" idx="10" hasCustomPrompt="1"/>
          </p:nvPr>
        </p:nvSpPr>
        <p:spPr>
          <a:xfrm>
            <a:off x="290405" y="6312037"/>
            <a:ext cx="2377639" cy="288000"/>
          </a:xfrm>
        </p:spPr>
        <p:txBody>
          <a:bodyPr anchor="b" anchorCtr="0">
            <a:normAutofit/>
          </a:bodyPr>
          <a:lstStyle>
            <a:lvl1pPr marL="0" indent="0">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grpSp>
        <p:nvGrpSpPr>
          <p:cNvPr id="10" name="Region Östergötland">
            <a:extLst>
              <a:ext uri="{FF2B5EF4-FFF2-40B4-BE49-F238E27FC236}">
                <a16:creationId xmlns:a16="http://schemas.microsoft.com/office/drawing/2014/main" id="{52C7AC2A-FA4A-46E8-A095-0375AD9C8B21}"/>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1" name="Frihandsfigur: Form 10">
              <a:extLst>
                <a:ext uri="{FF2B5EF4-FFF2-40B4-BE49-F238E27FC236}">
                  <a16:creationId xmlns:a16="http://schemas.microsoft.com/office/drawing/2014/main" id="{AD1820C4-8E69-492C-AB91-2EAB843CDE4B}"/>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3A17F3C8-E4C3-4E3D-9541-5609917EEC96}"/>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3" name="Folktandvården" hidden="1">
            <a:extLst>
              <a:ext uri="{FF2B5EF4-FFF2-40B4-BE49-F238E27FC236}">
                <a16:creationId xmlns:a16="http://schemas.microsoft.com/office/drawing/2014/main" id="{D04DF698-0A6D-4A7F-B2C9-9906BC474AC2}"/>
              </a:ext>
            </a:extLst>
          </p:cNvPr>
          <p:cNvGrpSpPr/>
          <p:nvPr userDrawn="1"/>
        </p:nvGrpSpPr>
        <p:grpSpPr>
          <a:xfrm>
            <a:off x="9987525" y="6231440"/>
            <a:ext cx="2204474" cy="433293"/>
            <a:chOff x="9987525" y="6231440"/>
            <a:chExt cx="2204474" cy="433293"/>
          </a:xfrm>
        </p:grpSpPr>
        <p:sp>
          <p:nvSpPr>
            <p:cNvPr id="14" name="Rektangel 13">
              <a:extLst>
                <a:ext uri="{FF2B5EF4-FFF2-40B4-BE49-F238E27FC236}">
                  <a16:creationId xmlns:a16="http://schemas.microsoft.com/office/drawing/2014/main" id="{8A30E433-DA9C-4B9A-B5ED-F1A536A24209}"/>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996A937-655D-4627-85F7-9C17B812E8B4}"/>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16" name="Bild 15">
              <a:extLst>
                <a:ext uri="{FF2B5EF4-FFF2-40B4-BE49-F238E27FC236}">
                  <a16:creationId xmlns:a16="http://schemas.microsoft.com/office/drawing/2014/main" id="{0128A9FA-5EF8-446B-A701-55CA1B4B8C8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107075624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ehåll och diagram">
    <p:bg>
      <p:bgPr>
        <a:solidFill>
          <a:schemeClr val="bg1"/>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82F502DB-62BC-4595-9412-35FEB7D21F12}"/>
              </a:ext>
              <a:ext uri="{C183D7F6-B498-43B3-948B-1728B52AA6E4}">
                <adec:decorative xmlns:adec="http://schemas.microsoft.com/office/drawing/2017/decorative" xmlns="" val="1"/>
              </a:ext>
            </a:extLst>
          </p:cNvPr>
          <p:cNvSpPr/>
          <p:nvPr userDrawn="1"/>
        </p:nvSpPr>
        <p:spPr>
          <a:xfrm>
            <a:off x="4988364" y="193880"/>
            <a:ext cx="7021674" cy="5856692"/>
          </a:xfrm>
          <a:prstGeom prst="rect">
            <a:avLst/>
          </a:prstGeom>
          <a:solidFill>
            <a:schemeClr val="bg1"/>
          </a:solidFill>
          <a:ln w="12700">
            <a:solidFill>
              <a:schemeClr val="accent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48363" y="538265"/>
            <a:ext cx="6304212" cy="515057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132"/>
            <a:ext cx="4711032" cy="587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276" y="367433"/>
            <a:ext cx="3995679" cy="949877"/>
          </a:xfrm>
        </p:spPr>
        <p:txBody>
          <a:bodyPr/>
          <a:lstStyle/>
          <a:p>
            <a:r>
              <a:rPr lang="sv-SE" dirty="0"/>
              <a:t>Klicka här för att ändra mall för rubrikformat</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0" name="Platshållare för innehåll 9">
            <a:extLst>
              <a:ext uri="{FF2B5EF4-FFF2-40B4-BE49-F238E27FC236}">
                <a16:creationId xmlns:a16="http://schemas.microsoft.com/office/drawing/2014/main" id="{833C6326-9831-45CF-A535-BA73CABAD9D2}"/>
              </a:ext>
            </a:extLst>
          </p:cNvPr>
          <p:cNvSpPr>
            <a:spLocks noGrp="1"/>
          </p:cNvSpPr>
          <p:nvPr>
            <p:ph sz="quarter" idx="13"/>
          </p:nvPr>
        </p:nvSpPr>
        <p:spPr>
          <a:xfrm>
            <a:off x="539426" y="1804732"/>
            <a:ext cx="400753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2978436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nehåll och diagram">
    <p:bg>
      <p:bgPr>
        <a:solidFill>
          <a:schemeClr val="bg1"/>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82F502DB-62BC-4595-9412-35FEB7D21F12}"/>
              </a:ext>
              <a:ext uri="{C183D7F6-B498-43B3-948B-1728B52AA6E4}">
                <adec:decorative xmlns:adec="http://schemas.microsoft.com/office/drawing/2017/decorative" xmlns="" val="1"/>
              </a:ext>
            </a:extLst>
          </p:cNvPr>
          <p:cNvSpPr/>
          <p:nvPr userDrawn="1"/>
        </p:nvSpPr>
        <p:spPr>
          <a:xfrm>
            <a:off x="4988364" y="193880"/>
            <a:ext cx="7021674" cy="5856692"/>
          </a:xfrm>
          <a:prstGeom prst="rect">
            <a:avLst/>
          </a:prstGeom>
          <a:solidFill>
            <a:schemeClr val="bg1"/>
          </a:solidFill>
          <a:ln w="12700">
            <a:solidFill>
              <a:schemeClr val="accent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48363" y="538265"/>
            <a:ext cx="6304212" cy="515057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132"/>
            <a:ext cx="4711032" cy="587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276" y="367433"/>
            <a:ext cx="3995679" cy="949877"/>
          </a:xfrm>
        </p:spPr>
        <p:txBody>
          <a:bodyPr/>
          <a:lstStyle/>
          <a:p>
            <a:r>
              <a:rPr lang="sv-SE" dirty="0"/>
              <a:t>Klicka här för att ändra mall för rubrikformat</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0" name="Platshållare för innehåll 9">
            <a:extLst>
              <a:ext uri="{FF2B5EF4-FFF2-40B4-BE49-F238E27FC236}">
                <a16:creationId xmlns:a16="http://schemas.microsoft.com/office/drawing/2014/main" id="{833C6326-9831-45CF-A535-BA73CABAD9D2}"/>
              </a:ext>
            </a:extLst>
          </p:cNvPr>
          <p:cNvSpPr>
            <a:spLocks noGrp="1"/>
          </p:cNvSpPr>
          <p:nvPr>
            <p:ph sz="quarter" idx="13"/>
          </p:nvPr>
        </p:nvSpPr>
        <p:spPr>
          <a:xfrm>
            <a:off x="539426" y="1804732"/>
            <a:ext cx="400753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901475641"/>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nehåll, tre delar">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79765"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Rektangel 11">
            <a:extLst>
              <a:ext uri="{FF2B5EF4-FFF2-40B4-BE49-F238E27FC236}">
                <a16:creationId xmlns:a16="http://schemas.microsoft.com/office/drawing/2014/main" id="{0C60FFDE-A795-44FD-A769-66352A9DF470}"/>
              </a:ext>
              <a:ext uri="{C183D7F6-B498-43B3-948B-1728B52AA6E4}">
                <adec:decorative xmlns:adec="http://schemas.microsoft.com/office/drawing/2017/decorative" xmlns="" val="1"/>
              </a:ext>
            </a:extLst>
          </p:cNvPr>
          <p:cNvSpPr/>
          <p:nvPr userDrawn="1"/>
        </p:nvSpPr>
        <p:spPr>
          <a:xfrm>
            <a:off x="4184400"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ktangel 16">
            <a:extLst>
              <a:ext uri="{FF2B5EF4-FFF2-40B4-BE49-F238E27FC236}">
                <a16:creationId xmlns:a16="http://schemas.microsoft.com/office/drawing/2014/main" id="{9448848C-A6F8-4EC3-8762-6984ABE2ED1C}"/>
              </a:ext>
              <a:ext uri="{C183D7F6-B498-43B3-948B-1728B52AA6E4}">
                <adec:decorative xmlns:adec="http://schemas.microsoft.com/office/drawing/2017/decorative" xmlns="" val="1"/>
              </a:ext>
            </a:extLst>
          </p:cNvPr>
          <p:cNvSpPr/>
          <p:nvPr userDrawn="1"/>
        </p:nvSpPr>
        <p:spPr>
          <a:xfrm>
            <a:off x="8190000"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999" y="368300"/>
            <a:ext cx="9613651"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435365"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4440000"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9">
            <a:extLst>
              <a:ext uri="{FF2B5EF4-FFF2-40B4-BE49-F238E27FC236}">
                <a16:creationId xmlns:a16="http://schemas.microsoft.com/office/drawing/2014/main" id="{D5EB4125-C3AC-47D1-8DE5-08C035AB3F63}"/>
              </a:ext>
            </a:extLst>
          </p:cNvPr>
          <p:cNvSpPr>
            <a:spLocks noGrp="1"/>
          </p:cNvSpPr>
          <p:nvPr>
            <p:ph sz="quarter" idx="13"/>
          </p:nvPr>
        </p:nvSpPr>
        <p:spPr>
          <a:xfrm>
            <a:off x="8445600"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3740621795"/>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xmlns="" val="1"/>
              </a:ext>
            </a:extLst>
          </p:cNvPr>
          <p:cNvSpPr>
            <a:spLocks noGrp="1"/>
          </p:cNvSpPr>
          <p:nvPr>
            <p:ph type="pic" sz="quarter" idx="13" hasCustomPrompt="1"/>
          </p:nvPr>
        </p:nvSpPr>
        <p:spPr>
          <a:xfrm>
            <a:off x="6141000" y="179839"/>
            <a:ext cx="5871000" cy="5871601"/>
          </a:xfrm>
          <a:solidFill>
            <a:schemeClr val="bg1"/>
          </a:solidFill>
        </p:spPr>
        <p:txBody>
          <a:bodyPr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80000"/>
            <a:ext cx="5871000"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999" y="368300"/>
            <a:ext cx="51516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9999"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1742079364"/>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vå bilder vänster">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2B4D884-57AC-41A5-93B4-E21289DCD319}"/>
              </a:ext>
              <a:ext uri="{C183D7F6-B498-43B3-948B-1728B52AA6E4}">
                <adec:decorative xmlns:adec="http://schemas.microsoft.com/office/drawing/2017/decorative" xmlns="" val="1"/>
              </a:ext>
            </a:extLst>
          </p:cNvPr>
          <p:cNvSpPr/>
          <p:nvPr userDrawn="1"/>
        </p:nvSpPr>
        <p:spPr>
          <a:xfrm>
            <a:off x="0" y="0"/>
            <a:ext cx="436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6501620" y="368300"/>
            <a:ext cx="5151600" cy="949877"/>
          </a:xfrm>
        </p:spPr>
        <p:txBody>
          <a:body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618"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bg1"/>
                </a:solidFill>
              </a:defRPr>
            </a:lvl1pPr>
          </a:lstStyle>
          <a:p>
            <a:fld id="{5204B58B-0420-4827-A2A8-7A3D043AFDDE}" type="slidenum">
              <a:rPr lang="sv-SE" smtClean="0"/>
              <a:pPr/>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7" y="179388"/>
            <a:ext cx="5787641" cy="2846027"/>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179386" y="3204804"/>
            <a:ext cx="5787640" cy="2846028"/>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3172348856"/>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vå bilder">
    <p:bg>
      <p:bgPr>
        <a:solidFill>
          <a:schemeClr val="accent2"/>
        </a:solidFill>
        <a:effectLst/>
      </p:bgPr>
    </p:bg>
    <p:spTree>
      <p:nvGrpSpPr>
        <p:cNvPr id="1" name=""/>
        <p:cNvGrpSpPr/>
        <p:nvPr/>
      </p:nvGrpSpPr>
      <p:grpSpPr>
        <a:xfrm>
          <a:off x="0" y="0"/>
          <a:ext cx="0" cy="0"/>
          <a:chOff x="0" y="0"/>
          <a:chExt cx="0" cy="0"/>
        </a:xfrm>
      </p:grpSpPr>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6138044" y="179387"/>
            <a:ext cx="5871612" cy="5872053"/>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8" y="179387"/>
            <a:ext cx="5871612" cy="5872053"/>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2173484257"/>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re bilder">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27B897B-5996-4908-A7A9-75583FFA4468}"/>
              </a:ext>
              <a:ext uri="{C183D7F6-B498-43B3-948B-1728B52AA6E4}">
                <adec:decorative xmlns:adec="http://schemas.microsoft.com/office/drawing/2017/decorative" xmlns="" val="1"/>
              </a:ext>
            </a:extLst>
          </p:cNvPr>
          <p:cNvSpPr/>
          <p:nvPr userDrawn="1"/>
        </p:nvSpPr>
        <p:spPr>
          <a:xfrm>
            <a:off x="6140388" y="179999"/>
            <a:ext cx="5871612" cy="587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6501305" y="368300"/>
            <a:ext cx="5151600" cy="949877"/>
          </a:xfrm>
        </p:spPr>
        <p:txBody>
          <a:body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306" y="1805600"/>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8" y="179388"/>
            <a:ext cx="5871612" cy="3154052"/>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179388" y="3423440"/>
            <a:ext cx="2628000" cy="2628000"/>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9" name="Platshållare för bild 16">
            <a:extLst>
              <a:ext uri="{FF2B5EF4-FFF2-40B4-BE49-F238E27FC236}">
                <a16:creationId xmlns:a16="http://schemas.microsoft.com/office/drawing/2014/main" id="{D42024DF-84B7-44DE-995F-9E5E2F57F491}"/>
              </a:ext>
              <a:ext uri="{C183D7F6-B498-43B3-948B-1728B52AA6E4}">
                <adec:decorative xmlns:adec="http://schemas.microsoft.com/office/drawing/2017/decorative" xmlns="" val="1"/>
              </a:ext>
            </a:extLst>
          </p:cNvPr>
          <p:cNvSpPr>
            <a:spLocks noGrp="1"/>
          </p:cNvSpPr>
          <p:nvPr>
            <p:ph type="pic" sz="quarter" idx="15" hasCustomPrompt="1"/>
          </p:nvPr>
        </p:nvSpPr>
        <p:spPr>
          <a:xfrm>
            <a:off x="2909239" y="3423440"/>
            <a:ext cx="3141761" cy="2628000"/>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353087927"/>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re runda bilder">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9EE3652-AEEE-4657-BB2E-3B8E00B65EA7}"/>
              </a:ext>
              <a:ext uri="{C183D7F6-B498-43B3-948B-1728B52AA6E4}">
                <adec:decorative xmlns:adec="http://schemas.microsoft.com/office/drawing/2017/decorative" xmlns="" val="1"/>
              </a:ext>
            </a:extLst>
          </p:cNvPr>
          <p:cNvSpPr/>
          <p:nvPr userDrawn="1"/>
        </p:nvSpPr>
        <p:spPr>
          <a:xfrm>
            <a:off x="0" y="1625600"/>
            <a:ext cx="12192000" cy="4429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hasCustomPrompt="1"/>
          </p:nvPr>
        </p:nvSpPr>
        <p:spPr>
          <a:xfrm>
            <a:off x="539999" y="368300"/>
            <a:ext cx="11110063" cy="949877"/>
          </a:xfrm>
        </p:spPr>
        <p:txBody>
          <a:bodyPr/>
          <a:lstStyle>
            <a:lvl1pPr>
              <a:defRPr/>
            </a:lvl1pPr>
          </a:lstStyle>
          <a:p>
            <a:r>
              <a:rPr lang="sv-SE" dirty="0"/>
              <a:t>Klicka och skriv rubrik</a:t>
            </a:r>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165432" y="1984233"/>
            <a:ext cx="2343058" cy="2343058"/>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4926498" y="1984232"/>
            <a:ext cx="2343057" cy="2343057"/>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9" name="Platshållare för bild 16">
            <a:extLst>
              <a:ext uri="{FF2B5EF4-FFF2-40B4-BE49-F238E27FC236}">
                <a16:creationId xmlns:a16="http://schemas.microsoft.com/office/drawing/2014/main" id="{D42024DF-84B7-44DE-995F-9E5E2F57F491}"/>
              </a:ext>
              <a:ext uri="{C183D7F6-B498-43B3-948B-1728B52AA6E4}">
                <adec:decorative xmlns:adec="http://schemas.microsoft.com/office/drawing/2017/decorative" xmlns="" val="1"/>
              </a:ext>
            </a:extLst>
          </p:cNvPr>
          <p:cNvSpPr>
            <a:spLocks noGrp="1"/>
          </p:cNvSpPr>
          <p:nvPr>
            <p:ph type="pic" sz="quarter" idx="15" hasCustomPrompt="1"/>
          </p:nvPr>
        </p:nvSpPr>
        <p:spPr>
          <a:xfrm>
            <a:off x="8687562" y="1984232"/>
            <a:ext cx="2343057" cy="2343057"/>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8" name="Platshållare för text 1">
            <a:extLst>
              <a:ext uri="{FF2B5EF4-FFF2-40B4-BE49-F238E27FC236}">
                <a16:creationId xmlns:a16="http://schemas.microsoft.com/office/drawing/2014/main" id="{C6F066DD-6A33-4AE5-A592-695249B80E8F}"/>
              </a:ext>
            </a:extLst>
          </p:cNvPr>
          <p:cNvSpPr>
            <a:spLocks noGrp="1"/>
          </p:cNvSpPr>
          <p:nvPr>
            <p:ph type="body" sz="quarter" idx="16" hasCustomPrompt="1"/>
          </p:nvPr>
        </p:nvSpPr>
        <p:spPr>
          <a:xfrm>
            <a:off x="720000" y="4507292"/>
            <a:ext cx="3223069"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15" name="Platshållare för text 2">
            <a:extLst>
              <a:ext uri="{FF2B5EF4-FFF2-40B4-BE49-F238E27FC236}">
                <a16:creationId xmlns:a16="http://schemas.microsoft.com/office/drawing/2014/main" id="{3FC9CDCA-C566-4558-9BF3-3D2FD9168ABB}"/>
              </a:ext>
            </a:extLst>
          </p:cNvPr>
          <p:cNvSpPr>
            <a:spLocks noGrp="1"/>
          </p:cNvSpPr>
          <p:nvPr>
            <p:ph type="body" sz="quarter" idx="17" hasCustomPrompt="1"/>
          </p:nvPr>
        </p:nvSpPr>
        <p:spPr>
          <a:xfrm>
            <a:off x="4483868" y="4507292"/>
            <a:ext cx="3223202"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16" name="Platshållare för text 3">
            <a:extLst>
              <a:ext uri="{FF2B5EF4-FFF2-40B4-BE49-F238E27FC236}">
                <a16:creationId xmlns:a16="http://schemas.microsoft.com/office/drawing/2014/main" id="{5E54E7C9-0957-4A14-B304-C0D703CB6CE4}"/>
              </a:ext>
            </a:extLst>
          </p:cNvPr>
          <p:cNvSpPr>
            <a:spLocks noGrp="1"/>
          </p:cNvSpPr>
          <p:nvPr>
            <p:ph type="body" sz="quarter" idx="18" hasCustomPrompt="1"/>
          </p:nvPr>
        </p:nvSpPr>
        <p:spPr>
          <a:xfrm>
            <a:off x="8247868" y="4507292"/>
            <a:ext cx="3223868"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2882402165"/>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re textpuffar">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9EE3652-AEEE-4657-BB2E-3B8E00B65EA7}"/>
              </a:ext>
              <a:ext uri="{C183D7F6-B498-43B3-948B-1728B52AA6E4}">
                <adec:decorative xmlns:adec="http://schemas.microsoft.com/office/drawing/2017/decorative" xmlns="" val="1"/>
              </a:ext>
            </a:extLst>
          </p:cNvPr>
          <p:cNvSpPr/>
          <p:nvPr userDrawn="1"/>
        </p:nvSpPr>
        <p:spPr>
          <a:xfrm>
            <a:off x="0" y="1625600"/>
            <a:ext cx="12192000" cy="4429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hasCustomPrompt="1"/>
          </p:nvPr>
        </p:nvSpPr>
        <p:spPr>
          <a:xfrm>
            <a:off x="539999" y="368300"/>
            <a:ext cx="11110063" cy="949877"/>
          </a:xfrm>
        </p:spPr>
        <p:txBody>
          <a:bodyPr/>
          <a:lstStyle>
            <a:lvl1pPr>
              <a:defRPr/>
            </a:lvl1pPr>
          </a:lstStyle>
          <a:p>
            <a:r>
              <a:rPr lang="sv-SE" dirty="0"/>
              <a:t>Klicka och skriv rubrik</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0" name="Platshållare för text 9">
            <a:extLst>
              <a:ext uri="{FF2B5EF4-FFF2-40B4-BE49-F238E27FC236}">
                <a16:creationId xmlns:a16="http://schemas.microsoft.com/office/drawing/2014/main" id="{1F7324EE-B6D8-4EE6-8FEE-C02679E30709}"/>
              </a:ext>
            </a:extLst>
          </p:cNvPr>
          <p:cNvSpPr>
            <a:spLocks noGrp="1"/>
          </p:cNvSpPr>
          <p:nvPr>
            <p:ph type="body" sz="quarter" idx="19"/>
          </p:nvPr>
        </p:nvSpPr>
        <p:spPr>
          <a:xfrm>
            <a:off x="4925601"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
        <p:nvSpPr>
          <p:cNvPr id="20" name="Platshållare för text 9">
            <a:extLst>
              <a:ext uri="{FF2B5EF4-FFF2-40B4-BE49-F238E27FC236}">
                <a16:creationId xmlns:a16="http://schemas.microsoft.com/office/drawing/2014/main" id="{1F03E57D-329D-41A4-8BDF-1D4DAEACD273}"/>
              </a:ext>
            </a:extLst>
          </p:cNvPr>
          <p:cNvSpPr>
            <a:spLocks noGrp="1"/>
          </p:cNvSpPr>
          <p:nvPr>
            <p:ph type="body" sz="quarter" idx="20"/>
          </p:nvPr>
        </p:nvSpPr>
        <p:spPr>
          <a:xfrm>
            <a:off x="8689669"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
        <p:nvSpPr>
          <p:cNvPr id="21" name="Platshållare för text 9">
            <a:extLst>
              <a:ext uri="{FF2B5EF4-FFF2-40B4-BE49-F238E27FC236}">
                <a16:creationId xmlns:a16="http://schemas.microsoft.com/office/drawing/2014/main" id="{41D2855B-C699-4073-854A-5519900992FB}"/>
              </a:ext>
            </a:extLst>
          </p:cNvPr>
          <p:cNvSpPr>
            <a:spLocks noGrp="1"/>
          </p:cNvSpPr>
          <p:nvPr>
            <p:ph type="body" sz="quarter" idx="21"/>
          </p:nvPr>
        </p:nvSpPr>
        <p:spPr>
          <a:xfrm>
            <a:off x="1161534"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276437596"/>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Kort text och bild">
    <p:bg>
      <p:bgPr>
        <a:solidFill>
          <a:schemeClr val="bg1"/>
        </a:solidFill>
        <a:effectLst/>
      </p:bgPr>
    </p:bg>
    <p:spTree>
      <p:nvGrpSpPr>
        <p:cNvPr id="1" name=""/>
        <p:cNvGrpSpPr/>
        <p:nvPr/>
      </p:nvGrpSpPr>
      <p:grpSpPr>
        <a:xfrm>
          <a:off x="0" y="0"/>
          <a:ext cx="0" cy="0"/>
          <a:chOff x="0" y="0"/>
          <a:chExt cx="0" cy="0"/>
        </a:xfrm>
      </p:grpSpPr>
      <p:sp>
        <p:nvSpPr>
          <p:cNvPr id="34" name="Blå">
            <a:extLst>
              <a:ext uri="{FF2B5EF4-FFF2-40B4-BE49-F238E27FC236}">
                <a16:creationId xmlns:a16="http://schemas.microsoft.com/office/drawing/2014/main" id="{A0EE388C-E3E2-4E14-BC74-6DC6CF2B6C88}"/>
              </a:ext>
            </a:extLst>
          </p:cNvPr>
          <p:cNvSpPr/>
          <p:nvPr userDrawn="1"/>
        </p:nvSpPr>
        <p:spPr>
          <a:xfrm>
            <a:off x="5339950" y="334681"/>
            <a:ext cx="738121" cy="5749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13" name="Region Östergötland">
            <a:extLst>
              <a:ext uri="{FF2B5EF4-FFF2-40B4-BE49-F238E27FC236}">
                <a16:creationId xmlns:a16="http://schemas.microsoft.com/office/drawing/2014/main" id="{2C32ADD5-52CA-4E1F-A2D2-D1F454B75202}"/>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4" name="Frihandsfigur: Form 13">
              <a:extLst>
                <a:ext uri="{FF2B5EF4-FFF2-40B4-BE49-F238E27FC236}">
                  <a16:creationId xmlns:a16="http://schemas.microsoft.com/office/drawing/2014/main" id="{441D83A3-7F32-43DC-9A88-FDC7BD811715}"/>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3D8F001-CCF5-4E31-9007-59EB5CC78BD7}"/>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sp>
        <p:nvSpPr>
          <p:cNvPr id="22" name="Bild-Standard">
            <a:extLst>
              <a:ext uri="{FF2B5EF4-FFF2-40B4-BE49-F238E27FC236}">
                <a16:creationId xmlns:a16="http://schemas.microsoft.com/office/drawing/2014/main" id="{F9E3C9DD-78A8-44D3-92D2-3672711D10E5}"/>
              </a:ext>
            </a:extLst>
          </p:cNvPr>
          <p:cNvSpPr>
            <a:spLocks noGrp="1"/>
          </p:cNvSpPr>
          <p:nvPr>
            <p:ph type="pic" sz="quarter" idx="14"/>
          </p:nvPr>
        </p:nvSpPr>
        <p:spPr>
          <a:xfrm>
            <a:off x="5339414" y="-2"/>
            <a:ext cx="6851346" cy="6858002"/>
          </a:xfrm>
          <a:custGeom>
            <a:avLst/>
            <a:gdLst>
              <a:gd name="connsiteX0" fmla="*/ 0 w 6851346"/>
              <a:gd name="connsiteY0" fmla="*/ 0 h 6858002"/>
              <a:gd name="connsiteX1" fmla="*/ 6851346 w 6851346"/>
              <a:gd name="connsiteY1" fmla="*/ 0 h 6858002"/>
              <a:gd name="connsiteX2" fmla="*/ 6851346 w 6851346"/>
              <a:gd name="connsiteY2" fmla="*/ 6233800 h 6858002"/>
              <a:gd name="connsiteX3" fmla="*/ 5455643 w 6851346"/>
              <a:gd name="connsiteY3" fmla="*/ 6233800 h 6858002"/>
              <a:gd name="connsiteX4" fmla="*/ 5239786 w 6851346"/>
              <a:gd name="connsiteY4" fmla="*/ 6447816 h 6858002"/>
              <a:gd name="connsiteX5" fmla="*/ 5455643 w 6851346"/>
              <a:gd name="connsiteY5" fmla="*/ 6662200 h 6858002"/>
              <a:gd name="connsiteX6" fmla="*/ 6851346 w 6851346"/>
              <a:gd name="connsiteY6" fmla="*/ 6662200 h 6858002"/>
              <a:gd name="connsiteX7" fmla="*/ 6851346 w 6851346"/>
              <a:gd name="connsiteY7" fmla="*/ 6858002 h 6858002"/>
              <a:gd name="connsiteX8" fmla="*/ 6851345 w 6851346"/>
              <a:gd name="connsiteY8" fmla="*/ 6858002 h 6858002"/>
              <a:gd name="connsiteX9" fmla="*/ 4984291 w 6851346"/>
              <a:gd name="connsiteY9" fmla="*/ 6858002 h 6858002"/>
              <a:gd name="connsiteX10" fmla="*/ 0 w 6851346"/>
              <a:gd name="connsiteY10" fmla="*/ 6858002 h 6858002"/>
              <a:gd name="connsiteX11" fmla="*/ 0 w 6851346"/>
              <a:gd name="connsiteY11" fmla="*/ 6051552 h 6858002"/>
              <a:gd name="connsiteX12" fmla="*/ 717234 w 6851346"/>
              <a:gd name="connsiteY12" fmla="*/ 6051552 h 6858002"/>
              <a:gd name="connsiteX13" fmla="*/ 717234 w 6851346"/>
              <a:gd name="connsiteY13" fmla="*/ 368302 h 6858002"/>
              <a:gd name="connsiteX14" fmla="*/ 0 w 6851346"/>
              <a:gd name="connsiteY14" fmla="*/ 3683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1346" h="6858002">
                <a:moveTo>
                  <a:pt x="0" y="0"/>
                </a:moveTo>
                <a:lnTo>
                  <a:pt x="6851346" y="0"/>
                </a:lnTo>
                <a:lnTo>
                  <a:pt x="6851346" y="6233800"/>
                </a:lnTo>
                <a:lnTo>
                  <a:pt x="5455643" y="6233800"/>
                </a:lnTo>
                <a:cubicBezTo>
                  <a:pt x="5336383" y="6233800"/>
                  <a:pt x="5239786" y="6329574"/>
                  <a:pt x="5239786" y="6447816"/>
                </a:cubicBezTo>
                <a:cubicBezTo>
                  <a:pt x="5239786" y="6566059"/>
                  <a:pt x="5336383" y="6662200"/>
                  <a:pt x="5455643" y="6662200"/>
                </a:cubicBezTo>
                <a:lnTo>
                  <a:pt x="6851346" y="6662200"/>
                </a:lnTo>
                <a:lnTo>
                  <a:pt x="6851346" y="6858002"/>
                </a:lnTo>
                <a:lnTo>
                  <a:pt x="6851345" y="6858002"/>
                </a:lnTo>
                <a:lnTo>
                  <a:pt x="4984291" y="6858002"/>
                </a:lnTo>
                <a:lnTo>
                  <a:pt x="0" y="6858002"/>
                </a:lnTo>
                <a:lnTo>
                  <a:pt x="0" y="6051552"/>
                </a:lnTo>
                <a:lnTo>
                  <a:pt x="717234" y="6051552"/>
                </a:lnTo>
                <a:lnTo>
                  <a:pt x="717234" y="368302"/>
                </a:lnTo>
                <a:lnTo>
                  <a:pt x="0" y="368302"/>
                </a:lnTo>
                <a:close/>
              </a:path>
            </a:pathLst>
          </a:custGeom>
          <a:solidFill>
            <a:schemeClr val="accent2"/>
          </a:solidFill>
        </p:spPr>
        <p:txBody>
          <a:bodyPr wrap="square" anchor="ctr">
            <a:noAutofit/>
          </a:bodyPr>
          <a:lstStyle>
            <a:lvl1pPr marL="0" indent="0" algn="ctr">
              <a:buNone/>
              <a:defRPr/>
            </a:lvl1pPr>
          </a:lstStyle>
          <a:p>
            <a:endParaRPr lang="sv-SE"/>
          </a:p>
        </p:txBody>
      </p:sp>
      <p:sp>
        <p:nvSpPr>
          <p:cNvPr id="11" name="Rektangel 10">
            <a:extLst>
              <a:ext uri="{FF2B5EF4-FFF2-40B4-BE49-F238E27FC236}">
                <a16:creationId xmlns:a16="http://schemas.microsoft.com/office/drawing/2014/main" id="{9E741B18-B69B-46F8-8EEC-DC2D486A7ADF}"/>
              </a:ext>
            </a:extLst>
          </p:cNvPr>
          <p:cNvSpPr/>
          <p:nvPr userDrawn="1"/>
        </p:nvSpPr>
        <p:spPr>
          <a:xfrm>
            <a:off x="359999" y="368300"/>
            <a:ext cx="5688000" cy="5683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tx1"/>
                </a:solidFill>
              </a:defRPr>
            </a:lvl1pPr>
          </a:lstStyle>
          <a:p>
            <a:fld id="{5204B58B-0420-4827-A2A8-7A3D043AFDDE}" type="slidenum">
              <a:rPr lang="sv-SE" smtClean="0"/>
              <a:pPr/>
              <a:t>‹#›</a:t>
            </a:fld>
            <a:endParaRPr lang="sv-SE" dirty="0"/>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userDrawn="1">
            <p:ph sz="half" idx="2" hasCustomPrompt="1"/>
          </p:nvPr>
        </p:nvSpPr>
        <p:spPr>
          <a:xfrm>
            <a:off x="1079999" y="1080000"/>
            <a:ext cx="4248000" cy="4248000"/>
          </a:xfrm>
        </p:spPr>
        <p:txBody>
          <a:bodyPr bIns="180000" anchor="ctr" anchorCtr="0"/>
          <a:lstStyle>
            <a:lvl1pPr marL="0" indent="0">
              <a:lnSpc>
                <a:spcPct val="114000"/>
              </a:lnSpc>
              <a:spcBef>
                <a:spcPts val="1200"/>
              </a:spcBef>
              <a:buNone/>
              <a:defRPr sz="1800" spc="20" baseline="0">
                <a:solidFill>
                  <a:schemeClr val="bg1"/>
                </a:solidFill>
                <a:latin typeface="+mj-lt"/>
              </a:defRPr>
            </a:lvl1pPr>
            <a:lvl2pPr marL="234850" indent="0">
              <a:buNone/>
              <a:defRPr/>
            </a:lvl2pPr>
            <a:lvl3pPr marL="503138" indent="0">
              <a:buNone/>
              <a:defRPr/>
            </a:lvl3pPr>
            <a:lvl4pPr marL="756000" indent="0">
              <a:buNone/>
              <a:defRPr/>
            </a:lvl4pPr>
            <a:lvl5pPr marL="1044000" indent="0">
              <a:buNone/>
              <a:defRPr/>
            </a:lvl5pPr>
          </a:lstStyle>
          <a:p>
            <a:pPr lvl="0"/>
            <a:r>
              <a:rPr lang="sv-SE" dirty="0"/>
              <a:t>Klicka och skriv text</a:t>
            </a:r>
          </a:p>
        </p:txBody>
      </p:sp>
    </p:spTree>
    <p:extLst>
      <p:ext uri="{BB962C8B-B14F-4D97-AF65-F5344CB8AC3E}">
        <p14:creationId xmlns:p14="http://schemas.microsoft.com/office/powerpoint/2010/main" val="115219329"/>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ort text och plats för objekt">
    <p:bg>
      <p:bgPr>
        <a:solidFill>
          <a:schemeClr val="bg1"/>
        </a:solidFill>
        <a:effectLst/>
      </p:bgPr>
    </p:bg>
    <p:spTree>
      <p:nvGrpSpPr>
        <p:cNvPr id="1" name=""/>
        <p:cNvGrpSpPr/>
        <p:nvPr/>
      </p:nvGrpSpPr>
      <p:grpSpPr>
        <a:xfrm>
          <a:off x="0" y="0"/>
          <a:ext cx="0" cy="0"/>
          <a:chOff x="0" y="0"/>
          <a:chExt cx="0" cy="0"/>
        </a:xfrm>
      </p:grpSpPr>
      <p:sp>
        <p:nvSpPr>
          <p:cNvPr id="34" name="Rektangel 33">
            <a:extLst>
              <a:ext uri="{FF2B5EF4-FFF2-40B4-BE49-F238E27FC236}">
                <a16:creationId xmlns:a16="http://schemas.microsoft.com/office/drawing/2014/main" id="{A0EE388C-E3E2-4E14-BC74-6DC6CF2B6C88}"/>
              </a:ext>
            </a:extLst>
          </p:cNvPr>
          <p:cNvSpPr/>
          <p:nvPr userDrawn="1"/>
        </p:nvSpPr>
        <p:spPr>
          <a:xfrm>
            <a:off x="5336648" y="-6"/>
            <a:ext cx="6855352" cy="68580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10">
            <a:extLst>
              <a:ext uri="{FF2B5EF4-FFF2-40B4-BE49-F238E27FC236}">
                <a16:creationId xmlns:a16="http://schemas.microsoft.com/office/drawing/2014/main" id="{9E741B18-B69B-46F8-8EEC-DC2D486A7ADF}"/>
              </a:ext>
            </a:extLst>
          </p:cNvPr>
          <p:cNvSpPr/>
          <p:nvPr userDrawn="1"/>
        </p:nvSpPr>
        <p:spPr>
          <a:xfrm>
            <a:off x="359999" y="368300"/>
            <a:ext cx="5688000" cy="5683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tx1"/>
                </a:solidFill>
              </a:defRPr>
            </a:lvl1pPr>
          </a:lstStyle>
          <a:p>
            <a:fld id="{5204B58B-0420-4827-A2A8-7A3D043AFDDE}" type="slidenum">
              <a:rPr lang="sv-SE" smtClean="0"/>
              <a:pPr/>
              <a:t>‹#›</a:t>
            </a:fld>
            <a:endParaRPr lang="sv-SE" dirty="0"/>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userDrawn="1">
            <p:ph sz="half" idx="2" hasCustomPrompt="1"/>
          </p:nvPr>
        </p:nvSpPr>
        <p:spPr>
          <a:xfrm>
            <a:off x="1079999" y="1080000"/>
            <a:ext cx="4248000" cy="4248000"/>
          </a:xfrm>
        </p:spPr>
        <p:txBody>
          <a:bodyPr bIns="180000" anchor="ctr" anchorCtr="0"/>
          <a:lstStyle>
            <a:lvl1pPr marL="0" indent="0">
              <a:lnSpc>
                <a:spcPct val="114000"/>
              </a:lnSpc>
              <a:spcBef>
                <a:spcPts val="1200"/>
              </a:spcBef>
              <a:buNone/>
              <a:defRPr sz="1800" spc="20" baseline="0">
                <a:solidFill>
                  <a:schemeClr val="bg1"/>
                </a:solidFill>
                <a:latin typeface="+mj-lt"/>
              </a:defRPr>
            </a:lvl1pPr>
            <a:lvl2pPr marL="234850" indent="0">
              <a:buNone/>
              <a:defRPr/>
            </a:lvl2pPr>
            <a:lvl3pPr marL="503138" indent="0">
              <a:buNone/>
              <a:defRPr/>
            </a:lvl3pPr>
            <a:lvl4pPr marL="756000" indent="0">
              <a:buNone/>
              <a:defRPr/>
            </a:lvl4pPr>
            <a:lvl5pPr marL="1044000" indent="0">
              <a:buNone/>
              <a:defRPr/>
            </a:lvl5pPr>
          </a:lstStyle>
          <a:p>
            <a:pPr lvl="0"/>
            <a:r>
              <a:rPr lang="sv-SE" dirty="0"/>
              <a:t>Klicka och skriv text</a:t>
            </a:r>
          </a:p>
        </p:txBody>
      </p:sp>
      <p:grpSp>
        <p:nvGrpSpPr>
          <p:cNvPr id="13" name="Region Östergötland">
            <a:extLst>
              <a:ext uri="{FF2B5EF4-FFF2-40B4-BE49-F238E27FC236}">
                <a16:creationId xmlns:a16="http://schemas.microsoft.com/office/drawing/2014/main" id="{3219D742-6583-4454-AED2-9839E31145FA}"/>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4" name="Frihandsfigur: Form 13">
              <a:extLst>
                <a:ext uri="{FF2B5EF4-FFF2-40B4-BE49-F238E27FC236}">
                  <a16:creationId xmlns:a16="http://schemas.microsoft.com/office/drawing/2014/main" id="{98151F31-70F6-48C7-B886-736AB7A696A1}"/>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01C9C85B-F7EE-49C6-86A9-C618514D4BC0}"/>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6" name="Folktandvården" hidden="1">
            <a:extLst>
              <a:ext uri="{FF2B5EF4-FFF2-40B4-BE49-F238E27FC236}">
                <a16:creationId xmlns:a16="http://schemas.microsoft.com/office/drawing/2014/main" id="{746F078E-D579-46C7-A623-9E12CB9705B6}"/>
              </a:ext>
            </a:extLst>
          </p:cNvPr>
          <p:cNvGrpSpPr/>
          <p:nvPr userDrawn="1"/>
        </p:nvGrpSpPr>
        <p:grpSpPr>
          <a:xfrm>
            <a:off x="9987525" y="6231440"/>
            <a:ext cx="2204474" cy="433293"/>
            <a:chOff x="9987525" y="6231440"/>
            <a:chExt cx="2204474" cy="433293"/>
          </a:xfrm>
        </p:grpSpPr>
        <p:sp>
          <p:nvSpPr>
            <p:cNvPr id="20" name="Rektangel 19">
              <a:extLst>
                <a:ext uri="{FF2B5EF4-FFF2-40B4-BE49-F238E27FC236}">
                  <a16:creationId xmlns:a16="http://schemas.microsoft.com/office/drawing/2014/main" id="{1A51712D-2CB1-4F81-AFD7-FD0CE13F0351}"/>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83FCB5D7-D416-4CB2-B4AE-9AD5297E943C}"/>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2" name="Bild 21">
              <a:extLst>
                <a:ext uri="{FF2B5EF4-FFF2-40B4-BE49-F238E27FC236}">
                  <a16:creationId xmlns:a16="http://schemas.microsoft.com/office/drawing/2014/main" id="{44F92256-C694-4995-8AAD-4CF4D57DFA6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41071359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håll, tre delar">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79765"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Rektangel 11">
            <a:extLst>
              <a:ext uri="{FF2B5EF4-FFF2-40B4-BE49-F238E27FC236}">
                <a16:creationId xmlns:a16="http://schemas.microsoft.com/office/drawing/2014/main" id="{0C60FFDE-A795-44FD-A769-66352A9DF470}"/>
              </a:ext>
              <a:ext uri="{C183D7F6-B498-43B3-948B-1728B52AA6E4}">
                <adec:decorative xmlns:adec="http://schemas.microsoft.com/office/drawing/2017/decorative" xmlns="" val="1"/>
              </a:ext>
            </a:extLst>
          </p:cNvPr>
          <p:cNvSpPr/>
          <p:nvPr userDrawn="1"/>
        </p:nvSpPr>
        <p:spPr>
          <a:xfrm>
            <a:off x="4184400"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ktangel 16">
            <a:extLst>
              <a:ext uri="{FF2B5EF4-FFF2-40B4-BE49-F238E27FC236}">
                <a16:creationId xmlns:a16="http://schemas.microsoft.com/office/drawing/2014/main" id="{9448848C-A6F8-4EC3-8762-6984ABE2ED1C}"/>
              </a:ext>
              <a:ext uri="{C183D7F6-B498-43B3-948B-1728B52AA6E4}">
                <adec:decorative xmlns:adec="http://schemas.microsoft.com/office/drawing/2017/decorative" xmlns="" val="1"/>
              </a:ext>
            </a:extLst>
          </p:cNvPr>
          <p:cNvSpPr/>
          <p:nvPr userDrawn="1"/>
        </p:nvSpPr>
        <p:spPr>
          <a:xfrm>
            <a:off x="8190000"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999" y="368300"/>
            <a:ext cx="9613651"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435365"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4440000"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9">
            <a:extLst>
              <a:ext uri="{FF2B5EF4-FFF2-40B4-BE49-F238E27FC236}">
                <a16:creationId xmlns:a16="http://schemas.microsoft.com/office/drawing/2014/main" id="{D5EB4125-C3AC-47D1-8DE5-08C035AB3F63}"/>
              </a:ext>
            </a:extLst>
          </p:cNvPr>
          <p:cNvSpPr>
            <a:spLocks noGrp="1"/>
          </p:cNvSpPr>
          <p:nvPr>
            <p:ph sz="quarter" idx="13"/>
          </p:nvPr>
        </p:nvSpPr>
        <p:spPr>
          <a:xfrm>
            <a:off x="8445600"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7018816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vsnittsdelare">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97C9A02-F520-4F33-9513-C176F152181E}"/>
              </a:ext>
              <a:ext uri="{C183D7F6-B498-43B3-948B-1728B52AA6E4}">
                <adec:decorative xmlns:adec="http://schemas.microsoft.com/office/drawing/2017/decorative" xmlns="" val="1"/>
              </a:ext>
            </a:extLst>
          </p:cNvPr>
          <p:cNvSpPr/>
          <p:nvPr userDrawn="1"/>
        </p:nvSpPr>
        <p:spPr>
          <a:xfrm>
            <a:off x="180000" y="2564933"/>
            <a:ext cx="11832000" cy="34883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720850" y="435077"/>
            <a:ext cx="8750300" cy="1175714"/>
          </a:xfrm>
        </p:spPr>
        <p:txBody>
          <a:bodyPr anchor="b"/>
          <a:lstStyle>
            <a:lvl1pPr algn="ctr">
              <a:defRPr sz="4000">
                <a:solidFill>
                  <a:schemeClr val="accent6"/>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720850" y="1658747"/>
            <a:ext cx="8750300" cy="804234"/>
          </a:xfrm>
        </p:spPr>
        <p:txBody>
          <a:bodyPr/>
          <a:lstStyle>
            <a:lvl1pPr marL="0" indent="0" algn="ctr">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dirty="0"/>
          </a:p>
        </p:txBody>
      </p:sp>
      <p:sp>
        <p:nvSpPr>
          <p:cNvPr id="13" name="Frihandsfigur: Form 12">
            <a:extLst>
              <a:ext uri="{FF2B5EF4-FFF2-40B4-BE49-F238E27FC236}">
                <a16:creationId xmlns:a16="http://schemas.microsoft.com/office/drawing/2014/main" id="{9BBA449D-6D42-44A4-BE47-ADDD319FD561}"/>
              </a:ext>
              <a:ext uri="{C183D7F6-B498-43B3-948B-1728B52AA6E4}">
                <adec:decorative xmlns:adec="http://schemas.microsoft.com/office/drawing/2017/decorative" xmlns="" val="1"/>
              </a:ext>
            </a:extLst>
          </p:cNvPr>
          <p:cNvSpPr/>
          <p:nvPr userDrawn="1"/>
        </p:nvSpPr>
        <p:spPr>
          <a:xfrm>
            <a:off x="180000" y="2521975"/>
            <a:ext cx="8230669" cy="3488301"/>
          </a:xfrm>
          <a:custGeom>
            <a:avLst/>
            <a:gdLst>
              <a:gd name="connsiteX0" fmla="*/ 2054937 w 8230669"/>
              <a:gd name="connsiteY0" fmla="*/ 1585345 h 3488301"/>
              <a:gd name="connsiteX1" fmla="*/ 2701686 w 8230669"/>
              <a:gd name="connsiteY1" fmla="*/ 3464938 h 3488301"/>
              <a:gd name="connsiteX2" fmla="*/ 2709658 w 8230669"/>
              <a:gd name="connsiteY2" fmla="*/ 3488301 h 3488301"/>
              <a:gd name="connsiteX3" fmla="*/ 2347235 w 8230669"/>
              <a:gd name="connsiteY3" fmla="*/ 3488301 h 3488301"/>
              <a:gd name="connsiteX4" fmla="*/ 2336199 w 8230669"/>
              <a:gd name="connsiteY4" fmla="*/ 3455929 h 3488301"/>
              <a:gd name="connsiteX5" fmla="*/ 2058502 w 8230669"/>
              <a:gd name="connsiteY5" fmla="*/ 2644893 h 3488301"/>
              <a:gd name="connsiteX6" fmla="*/ 1916896 w 8230669"/>
              <a:gd name="connsiteY6" fmla="*/ 3057220 h 3488301"/>
              <a:gd name="connsiteX7" fmla="*/ 1769291 w 8230669"/>
              <a:gd name="connsiteY7" fmla="*/ 3488301 h 3488301"/>
              <a:gd name="connsiteX8" fmla="*/ 1404039 w 8230669"/>
              <a:gd name="connsiteY8" fmla="*/ 3488301 h 3488301"/>
              <a:gd name="connsiteX9" fmla="*/ 1411947 w 8230669"/>
              <a:gd name="connsiteY9" fmla="*/ 3465314 h 3488301"/>
              <a:gd name="connsiteX10" fmla="*/ 2054937 w 8230669"/>
              <a:gd name="connsiteY10" fmla="*/ 1585345 h 3488301"/>
              <a:gd name="connsiteX11" fmla="*/ 1465011 w 8230669"/>
              <a:gd name="connsiteY11" fmla="*/ 1238697 h 3488301"/>
              <a:gd name="connsiteX12" fmla="*/ 0 w 8230669"/>
              <a:gd name="connsiteY12" fmla="*/ 2903320 h 3488301"/>
              <a:gd name="connsiteX13" fmla="*/ 0 w 8230669"/>
              <a:gd name="connsiteY13" fmla="*/ 2380229 h 3488301"/>
              <a:gd name="connsiteX14" fmla="*/ 534676 w 8230669"/>
              <a:gd name="connsiteY14" fmla="*/ 1772481 h 3488301"/>
              <a:gd name="connsiteX15" fmla="*/ 0 w 8230669"/>
              <a:gd name="connsiteY15" fmla="*/ 1877634 h 3488301"/>
              <a:gd name="connsiteX16" fmla="*/ 0 w 8230669"/>
              <a:gd name="connsiteY16" fmla="*/ 1521183 h 3488301"/>
              <a:gd name="connsiteX17" fmla="*/ 7869235 w 8230669"/>
              <a:gd name="connsiteY17" fmla="*/ 0 h 3488301"/>
              <a:gd name="connsiteX18" fmla="*/ 8225605 w 8230669"/>
              <a:gd name="connsiteY18" fmla="*/ 0 h 3488301"/>
              <a:gd name="connsiteX19" fmla="*/ 8223514 w 8230669"/>
              <a:gd name="connsiteY19" fmla="*/ 34669 h 3488301"/>
              <a:gd name="connsiteX20" fmla="*/ 7547836 w 8230669"/>
              <a:gd name="connsiteY20" fmla="*/ 892049 h 3488301"/>
              <a:gd name="connsiteX21" fmla="*/ 8230440 w 8230669"/>
              <a:gd name="connsiteY21" fmla="*/ 1864267 h 3488301"/>
              <a:gd name="connsiteX22" fmla="*/ 7510410 w 8230669"/>
              <a:gd name="connsiteY22" fmla="*/ 2293789 h 3488301"/>
              <a:gd name="connsiteX23" fmla="*/ 7733852 w 8230669"/>
              <a:gd name="connsiteY23" fmla="*/ 3421263 h 3488301"/>
              <a:gd name="connsiteX24" fmla="*/ 7733443 w 8230669"/>
              <a:gd name="connsiteY24" fmla="*/ 3488301 h 3488301"/>
              <a:gd name="connsiteX25" fmla="*/ 7378213 w 8230669"/>
              <a:gd name="connsiteY25" fmla="*/ 3488301 h 3488301"/>
              <a:gd name="connsiteX26" fmla="*/ 7241634 w 8230669"/>
              <a:gd name="connsiteY26" fmla="*/ 3463295 h 3488301"/>
              <a:gd name="connsiteX27" fmla="*/ 5303090 w 8230669"/>
              <a:gd name="connsiteY27" fmla="*/ 2106654 h 3488301"/>
              <a:gd name="connsiteX28" fmla="*/ 3578762 w 8230669"/>
              <a:gd name="connsiteY28" fmla="*/ 1768026 h 3488301"/>
              <a:gd name="connsiteX29" fmla="*/ 4721185 w 8230669"/>
              <a:gd name="connsiteY29" fmla="*/ 3081546 h 3488301"/>
              <a:gd name="connsiteX30" fmla="*/ 5678135 w 8230669"/>
              <a:gd name="connsiteY30" fmla="*/ 3472276 h 3488301"/>
              <a:gd name="connsiteX31" fmla="*/ 5744923 w 8230669"/>
              <a:gd name="connsiteY31" fmla="*/ 3488301 h 3488301"/>
              <a:gd name="connsiteX32" fmla="*/ 4691437 w 8230669"/>
              <a:gd name="connsiteY32" fmla="*/ 3488301 h 3488301"/>
              <a:gd name="connsiteX33" fmla="*/ 4574414 w 8230669"/>
              <a:gd name="connsiteY33" fmla="*/ 3404218 h 3488301"/>
              <a:gd name="connsiteX34" fmla="*/ 4467214 w 8230669"/>
              <a:gd name="connsiteY34" fmla="*/ 3300762 h 3488301"/>
              <a:gd name="connsiteX35" fmla="*/ 2649318 w 8230669"/>
              <a:gd name="connsiteY35" fmla="*/ 1233351 h 3488301"/>
              <a:gd name="connsiteX36" fmla="*/ 5369925 w 8230669"/>
              <a:gd name="connsiteY36" fmla="*/ 1768026 h 3488301"/>
              <a:gd name="connsiteX37" fmla="*/ 6350164 w 8230669"/>
              <a:gd name="connsiteY37" fmla="*/ 2488946 h 3488301"/>
              <a:gd name="connsiteX38" fmla="*/ 7383870 w 8230669"/>
              <a:gd name="connsiteY38" fmla="*/ 3129666 h 3488301"/>
              <a:gd name="connsiteX39" fmla="*/ 6879493 w 8230669"/>
              <a:gd name="connsiteY39" fmla="*/ 1978331 h 3488301"/>
              <a:gd name="connsiteX40" fmla="*/ 7880228 w 8230669"/>
              <a:gd name="connsiteY40" fmla="*/ 1774264 h 3488301"/>
              <a:gd name="connsiteX41" fmla="*/ 6696811 w 8230669"/>
              <a:gd name="connsiteY41" fmla="*/ 892049 h 3488301"/>
              <a:gd name="connsiteX42" fmla="*/ 7880228 w 8230669"/>
              <a:gd name="connsiteY42" fmla="*/ 9834 h 3488301"/>
              <a:gd name="connsiteX43" fmla="*/ 3132451 w 8230669"/>
              <a:gd name="connsiteY43" fmla="*/ 0 h 3488301"/>
              <a:gd name="connsiteX44" fmla="*/ 3592147 w 8230669"/>
              <a:gd name="connsiteY44" fmla="*/ 0 h 3488301"/>
              <a:gd name="connsiteX45" fmla="*/ 3578762 w 8230669"/>
              <a:gd name="connsiteY45" fmla="*/ 15181 h 3488301"/>
              <a:gd name="connsiteX46" fmla="*/ 3657299 w 8230669"/>
              <a:gd name="connsiteY46" fmla="*/ 0 h 3488301"/>
              <a:gd name="connsiteX47" fmla="*/ 5415062 w 8230669"/>
              <a:gd name="connsiteY47" fmla="*/ 0 h 3488301"/>
              <a:gd name="connsiteX48" fmla="*/ 5370816 w 8230669"/>
              <a:gd name="connsiteY48" fmla="*/ 12508 h 3488301"/>
              <a:gd name="connsiteX49" fmla="*/ 2650209 w 8230669"/>
              <a:gd name="connsiteY49" fmla="*/ 547183 h 3488301"/>
              <a:gd name="connsiteX50" fmla="*/ 3098007 w 8230669"/>
              <a:gd name="connsiteY50" fmla="*/ 39111 h 3488301"/>
              <a:gd name="connsiteX51" fmla="*/ 1987677 w 8230669"/>
              <a:gd name="connsiteY51" fmla="*/ 0 h 3488301"/>
              <a:gd name="connsiteX52" fmla="*/ 2125999 w 8230669"/>
              <a:gd name="connsiteY52" fmla="*/ 0 h 3488301"/>
              <a:gd name="connsiteX53" fmla="*/ 2105383 w 8230669"/>
              <a:gd name="connsiteY53" fmla="*/ 59974 h 3488301"/>
              <a:gd name="connsiteX54" fmla="*/ 2056719 w 8230669"/>
              <a:gd name="connsiteY54" fmla="*/ 201426 h 3488301"/>
              <a:gd name="connsiteX55" fmla="*/ 0 w 8230669"/>
              <a:gd name="connsiteY55" fmla="*/ 0 h 3488301"/>
              <a:gd name="connsiteX56" fmla="*/ 456828 w 8230669"/>
              <a:gd name="connsiteY56" fmla="*/ 0 h 3488301"/>
              <a:gd name="connsiteX57" fmla="*/ 534676 w 8230669"/>
              <a:gd name="connsiteY57" fmla="*/ 15181 h 3488301"/>
              <a:gd name="connsiteX58" fmla="*/ 521359 w 8230669"/>
              <a:gd name="connsiteY58" fmla="*/ 0 h 3488301"/>
              <a:gd name="connsiteX59" fmla="*/ 982995 w 8230669"/>
              <a:gd name="connsiteY59" fmla="*/ 0 h 3488301"/>
              <a:gd name="connsiteX60" fmla="*/ 1041012 w 8230669"/>
              <a:gd name="connsiteY60" fmla="*/ 65884 h 3488301"/>
              <a:gd name="connsiteX61" fmla="*/ 1465011 w 8230669"/>
              <a:gd name="connsiteY61" fmla="*/ 547183 h 3488301"/>
              <a:gd name="connsiteX62" fmla="*/ 0 w 8230669"/>
              <a:gd name="connsiteY62" fmla="*/ 262022 h 348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230669" h="3488301">
                <a:moveTo>
                  <a:pt x="2054937" y="1585345"/>
                </a:moveTo>
                <a:cubicBezTo>
                  <a:pt x="2077661" y="1646833"/>
                  <a:pt x="2421691" y="2645172"/>
                  <a:pt x="2701686" y="3464938"/>
                </a:cubicBezTo>
                <a:lnTo>
                  <a:pt x="2709658" y="3488301"/>
                </a:lnTo>
                <a:lnTo>
                  <a:pt x="2347235" y="3488301"/>
                </a:lnTo>
                <a:lnTo>
                  <a:pt x="2336199" y="3455929"/>
                </a:lnTo>
                <a:cubicBezTo>
                  <a:pt x="2234053" y="3156622"/>
                  <a:pt x="2132910" y="2861437"/>
                  <a:pt x="2058502" y="2644893"/>
                </a:cubicBezTo>
                <a:cubicBezTo>
                  <a:pt x="2014168" y="2773884"/>
                  <a:pt x="1966214" y="2913456"/>
                  <a:pt x="1916896" y="3057220"/>
                </a:cubicBezTo>
                <a:lnTo>
                  <a:pt x="1769291" y="3488301"/>
                </a:lnTo>
                <a:lnTo>
                  <a:pt x="1404039" y="3488301"/>
                </a:lnTo>
                <a:lnTo>
                  <a:pt x="1411947" y="3465314"/>
                </a:lnTo>
                <a:cubicBezTo>
                  <a:pt x="1693696" y="2645673"/>
                  <a:pt x="2034218" y="1646833"/>
                  <a:pt x="2054937" y="1585345"/>
                </a:cubicBezTo>
                <a:close/>
                <a:moveTo>
                  <a:pt x="1465011" y="1238697"/>
                </a:moveTo>
                <a:cubicBezTo>
                  <a:pt x="1418672" y="1291273"/>
                  <a:pt x="591708" y="2229629"/>
                  <a:pt x="0" y="2903320"/>
                </a:cubicBezTo>
                <a:lnTo>
                  <a:pt x="0" y="2380229"/>
                </a:lnTo>
                <a:lnTo>
                  <a:pt x="534676" y="1772481"/>
                </a:lnTo>
                <a:lnTo>
                  <a:pt x="0" y="1877634"/>
                </a:lnTo>
                <a:lnTo>
                  <a:pt x="0" y="1521183"/>
                </a:lnTo>
                <a:close/>
                <a:moveTo>
                  <a:pt x="7869235" y="0"/>
                </a:moveTo>
                <a:lnTo>
                  <a:pt x="8225605" y="0"/>
                </a:lnTo>
                <a:lnTo>
                  <a:pt x="8223514" y="34669"/>
                </a:lnTo>
                <a:cubicBezTo>
                  <a:pt x="8183809" y="308807"/>
                  <a:pt x="7976691" y="622261"/>
                  <a:pt x="7547836" y="892049"/>
                </a:cubicBezTo>
                <a:cubicBezTo>
                  <a:pt x="8037066" y="1200379"/>
                  <a:pt x="8238460" y="1565741"/>
                  <a:pt x="8230440" y="1864267"/>
                </a:cubicBezTo>
                <a:cubicBezTo>
                  <a:pt x="8103009" y="2139626"/>
                  <a:pt x="7772400" y="2254581"/>
                  <a:pt x="7510410" y="2293789"/>
                </a:cubicBezTo>
                <a:cubicBezTo>
                  <a:pt x="7766943" y="2896525"/>
                  <a:pt x="7740334" y="3167678"/>
                  <a:pt x="7733852" y="3421263"/>
                </a:cubicBezTo>
                <a:lnTo>
                  <a:pt x="7733443" y="3488301"/>
                </a:lnTo>
                <a:lnTo>
                  <a:pt x="7378213" y="3488301"/>
                </a:lnTo>
                <a:lnTo>
                  <a:pt x="7241634" y="3463295"/>
                </a:lnTo>
                <a:cubicBezTo>
                  <a:pt x="6240332" y="3229180"/>
                  <a:pt x="6175614" y="2484046"/>
                  <a:pt x="5303090" y="2106654"/>
                </a:cubicBezTo>
                <a:cubicBezTo>
                  <a:pt x="4826338" y="2010411"/>
                  <a:pt x="4035909" y="1857138"/>
                  <a:pt x="3578762" y="1768026"/>
                </a:cubicBezTo>
                <a:cubicBezTo>
                  <a:pt x="3882636" y="2112891"/>
                  <a:pt x="4405727" y="2708163"/>
                  <a:pt x="4721185" y="3081546"/>
                </a:cubicBezTo>
                <a:cubicBezTo>
                  <a:pt x="5058700" y="3325825"/>
                  <a:pt x="5373407" y="3403061"/>
                  <a:pt x="5678135" y="3472276"/>
                </a:cubicBezTo>
                <a:lnTo>
                  <a:pt x="5744923" y="3488301"/>
                </a:lnTo>
                <a:lnTo>
                  <a:pt x="4691437" y="3488301"/>
                </a:lnTo>
                <a:lnTo>
                  <a:pt x="4574414" y="3404218"/>
                </a:lnTo>
                <a:cubicBezTo>
                  <a:pt x="4536472" y="3372762"/>
                  <a:pt x="4500632" y="3338412"/>
                  <a:pt x="4467214" y="3300762"/>
                </a:cubicBezTo>
                <a:cubicBezTo>
                  <a:pt x="3936103" y="2692124"/>
                  <a:pt x="2706350" y="1297511"/>
                  <a:pt x="2649318" y="1233351"/>
                </a:cubicBezTo>
                <a:cubicBezTo>
                  <a:pt x="2735758" y="1253846"/>
                  <a:pt x="4577715" y="1610296"/>
                  <a:pt x="5369925" y="1768026"/>
                </a:cubicBezTo>
                <a:cubicBezTo>
                  <a:pt x="5770932" y="1848227"/>
                  <a:pt x="6065003" y="2174379"/>
                  <a:pt x="6350164" y="2488946"/>
                </a:cubicBezTo>
                <a:cubicBezTo>
                  <a:pt x="6610215" y="2815695"/>
                  <a:pt x="6975543" y="3042136"/>
                  <a:pt x="7383870" y="3129666"/>
                </a:cubicBezTo>
                <a:cubicBezTo>
                  <a:pt x="7389216" y="2828465"/>
                  <a:pt x="7155742" y="2269729"/>
                  <a:pt x="6879493" y="1978331"/>
                </a:cubicBezTo>
                <a:cubicBezTo>
                  <a:pt x="7177128" y="1988134"/>
                  <a:pt x="7741212" y="1963182"/>
                  <a:pt x="7880228" y="1774264"/>
                </a:cubicBezTo>
                <a:cubicBezTo>
                  <a:pt x="7868643" y="1460587"/>
                  <a:pt x="7184258" y="1028391"/>
                  <a:pt x="6696811" y="892049"/>
                </a:cubicBezTo>
                <a:cubicBezTo>
                  <a:pt x="7184258" y="754815"/>
                  <a:pt x="7867752" y="324402"/>
                  <a:pt x="7880228" y="9834"/>
                </a:cubicBezTo>
                <a:close/>
                <a:moveTo>
                  <a:pt x="3132451" y="0"/>
                </a:moveTo>
                <a:lnTo>
                  <a:pt x="3592147" y="0"/>
                </a:lnTo>
                <a:lnTo>
                  <a:pt x="3578762" y="15181"/>
                </a:lnTo>
                <a:lnTo>
                  <a:pt x="3657299" y="0"/>
                </a:lnTo>
                <a:lnTo>
                  <a:pt x="5415062" y="0"/>
                </a:lnTo>
                <a:lnTo>
                  <a:pt x="5370816" y="12508"/>
                </a:lnTo>
                <a:cubicBezTo>
                  <a:pt x="4578605" y="173801"/>
                  <a:pt x="2739321" y="530251"/>
                  <a:pt x="2650209" y="547183"/>
                </a:cubicBezTo>
                <a:cubicBezTo>
                  <a:pt x="2671262" y="523401"/>
                  <a:pt x="2851795" y="318648"/>
                  <a:pt x="3098007" y="39111"/>
                </a:cubicBezTo>
                <a:close/>
                <a:moveTo>
                  <a:pt x="1987677" y="0"/>
                </a:moveTo>
                <a:lnTo>
                  <a:pt x="2125999" y="0"/>
                </a:lnTo>
                <a:lnTo>
                  <a:pt x="2105383" y="59974"/>
                </a:lnTo>
                <a:cubicBezTo>
                  <a:pt x="2078217" y="138991"/>
                  <a:pt x="2060952" y="189173"/>
                  <a:pt x="2056719" y="201426"/>
                </a:cubicBezTo>
                <a:close/>
                <a:moveTo>
                  <a:pt x="0" y="0"/>
                </a:moveTo>
                <a:lnTo>
                  <a:pt x="456828" y="0"/>
                </a:lnTo>
                <a:lnTo>
                  <a:pt x="534676" y="15181"/>
                </a:lnTo>
                <a:lnTo>
                  <a:pt x="521359" y="0"/>
                </a:lnTo>
                <a:lnTo>
                  <a:pt x="982995" y="0"/>
                </a:lnTo>
                <a:lnTo>
                  <a:pt x="1041012" y="65884"/>
                </a:lnTo>
                <a:cubicBezTo>
                  <a:pt x="1275048" y="331635"/>
                  <a:pt x="1444738" y="524181"/>
                  <a:pt x="1465011" y="547183"/>
                </a:cubicBezTo>
                <a:lnTo>
                  <a:pt x="0" y="262022"/>
                </a:lnTo>
                <a:close/>
              </a:path>
            </a:pathLst>
          </a:custGeom>
          <a:solidFill>
            <a:srgbClr val="FFFFFF">
              <a:alpha val="6000"/>
            </a:srgbClr>
          </a:solidFill>
          <a:ln w="69470" cap="flat">
            <a:noFill/>
            <a:prstDash val="solid"/>
            <a:miter/>
          </a:ln>
        </p:spPr>
        <p:txBody>
          <a:bodyPr wrap="square" rtlCol="0" anchor="ctr">
            <a:noAutofit/>
          </a:bodyPr>
          <a:lstStyle/>
          <a:p>
            <a:endParaRPr lang="sv-SE" dirty="0"/>
          </a:p>
        </p:txBody>
      </p:sp>
    </p:spTree>
    <p:extLst>
      <p:ext uri="{BB962C8B-B14F-4D97-AF65-F5344CB8AC3E}">
        <p14:creationId xmlns:p14="http://schemas.microsoft.com/office/powerpoint/2010/main" val="42258907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vsnittsdelare med bild">
    <p:bg>
      <p:bgPr>
        <a:solidFill>
          <a:schemeClr val="bg1"/>
        </a:solidFill>
        <a:effectLst/>
      </p:bgPr>
    </p:bg>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180000" y="2564933"/>
            <a:ext cx="11833200" cy="3488301"/>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720850" y="435077"/>
            <a:ext cx="8750300" cy="1175714"/>
          </a:xfrm>
        </p:spPr>
        <p:txBody>
          <a:bodyPr anchor="b"/>
          <a:lstStyle>
            <a:lvl1pPr algn="ctr">
              <a:defRPr sz="4000">
                <a:solidFill>
                  <a:schemeClr val="accent6"/>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720850" y="1658747"/>
            <a:ext cx="8750300" cy="804234"/>
          </a:xfrm>
        </p:spPr>
        <p:txBody>
          <a:bodyPr/>
          <a:lstStyle>
            <a:lvl1pPr marL="0" indent="0" algn="ctr">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dirty="0"/>
          </a:p>
        </p:txBody>
      </p:sp>
    </p:spTree>
    <p:extLst>
      <p:ext uri="{BB962C8B-B14F-4D97-AF65-F5344CB8AC3E}">
        <p14:creationId xmlns:p14="http://schemas.microsoft.com/office/powerpoint/2010/main" val="39174374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7E7E34-D963-409A-B37E-74A781406387}"/>
              </a:ext>
            </a:extLst>
          </p:cNvPr>
          <p:cNvSpPr>
            <a:spLocks noGrp="1"/>
          </p:cNvSpPr>
          <p:nvPr>
            <p:ph type="title"/>
          </p:nvPr>
        </p:nvSpPr>
        <p:spPr>
          <a:xfrm>
            <a:off x="539999" y="368300"/>
            <a:ext cx="9923999" cy="949877"/>
          </a:xfrm>
        </p:spPr>
        <p:txBody>
          <a:bodyPr/>
          <a:lstStyle/>
          <a:p>
            <a:r>
              <a:rPr lang="sv-SE" dirty="0"/>
              <a:t>Klicka här för att ändra mall för rubrikformat</a:t>
            </a:r>
          </a:p>
        </p:txBody>
      </p:sp>
      <p:sp>
        <p:nvSpPr>
          <p:cNvPr id="5" name="Platshållare för bildnummer 4">
            <a:extLst>
              <a:ext uri="{FF2B5EF4-FFF2-40B4-BE49-F238E27FC236}">
                <a16:creationId xmlns:a16="http://schemas.microsoft.com/office/drawing/2014/main" id="{11746945-EC0D-4274-B554-168CE39A566D}"/>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1694051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768120F1-E095-4F41-A281-F6F2F4715BE4}"/>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18136965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E2CEA39-947F-4ED3-A374-53E6B6A37EE9}" type="datetimeFigureOut">
              <a:rPr lang="sv-SE" smtClean="0"/>
              <a:t>2023-12-07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23629159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1"/>
        </a:solidFill>
        <a:effectLst/>
      </p:bgPr>
    </p:bg>
    <p:spTree>
      <p:nvGrpSpPr>
        <p:cNvPr id="1" name=""/>
        <p:cNvGrpSpPr/>
        <p:nvPr/>
      </p:nvGrpSpPr>
      <p:grpSpPr>
        <a:xfrm>
          <a:off x="0" y="0"/>
          <a:ext cx="0" cy="0"/>
          <a:chOff x="0" y="0"/>
          <a:chExt cx="0" cy="0"/>
        </a:xfrm>
      </p:grpSpPr>
      <p:sp>
        <p:nvSpPr>
          <p:cNvPr id="8" name="Bild 6">
            <a:extLst>
              <a:ext uri="{FF2B5EF4-FFF2-40B4-BE49-F238E27FC236}">
                <a16:creationId xmlns:a16="http://schemas.microsoft.com/office/drawing/2014/main" id="{E61FE2F9-2825-4018-AB8F-E0C671E283B9}"/>
              </a:ext>
              <a:ext uri="{C183D7F6-B498-43B3-948B-1728B52AA6E4}">
                <adec:decorative xmlns:adec="http://schemas.microsoft.com/office/drawing/2017/decorative" xmlns="" val="1"/>
              </a:ext>
            </a:extLst>
          </p:cNvPr>
          <p:cNvSpPr/>
          <p:nvPr/>
        </p:nvSpPr>
        <p:spPr>
          <a:xfrm>
            <a:off x="0" y="0"/>
            <a:ext cx="6425711" cy="6483274"/>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FFFFFF">
              <a:alpha val="5000"/>
            </a:srgbClr>
          </a:solidFill>
          <a:ln w="69470" cap="flat">
            <a:noFill/>
            <a:prstDash val="solid"/>
            <a:miter/>
          </a:ln>
        </p:spPr>
        <p:txBody>
          <a:bodyPr rtlCol="0" anchor="ctr"/>
          <a:lstStyle/>
          <a:p>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080000" y="1193374"/>
            <a:ext cx="9073650" cy="1446149"/>
          </a:xfrm>
        </p:spPr>
        <p:txBody>
          <a:bodyPr anchor="b"/>
          <a:lstStyle>
            <a:lvl1pPr algn="l">
              <a:defRPr sz="4000">
                <a:solidFill>
                  <a:schemeClr val="bg1"/>
                </a:solidFill>
                <a:latin typeface="+mn-lt"/>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080000" y="2837105"/>
            <a:ext cx="9073650" cy="846870"/>
          </a:xfrm>
        </p:spPr>
        <p:txBody>
          <a:bodyPr/>
          <a:lstStyle>
            <a:lvl1pPr marL="0" indent="0" algn="l">
              <a:lnSpc>
                <a:spcPct val="100000"/>
              </a:lnSpc>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6" name="Datum för presentation">
            <a:extLst>
              <a:ext uri="{FF2B5EF4-FFF2-40B4-BE49-F238E27FC236}">
                <a16:creationId xmlns:a16="http://schemas.microsoft.com/office/drawing/2014/main" id="{77D137F8-D0E5-4846-93B8-A45B22BBE52B}"/>
              </a:ext>
              <a:ext uri="{C183D7F6-B498-43B3-948B-1728B52AA6E4}">
                <adec:decorative xmlns:adec="http://schemas.microsoft.com/office/drawing/2017/decorative" xmlns="" val="0"/>
              </a:ext>
            </a:extLst>
          </p:cNvPr>
          <p:cNvSpPr>
            <a:spLocks noGrp="1"/>
          </p:cNvSpPr>
          <p:nvPr>
            <p:ph type="body" sz="quarter" idx="10" hasCustomPrompt="1"/>
          </p:nvPr>
        </p:nvSpPr>
        <p:spPr>
          <a:xfrm>
            <a:off x="290405" y="6312037"/>
            <a:ext cx="2377639" cy="288000"/>
          </a:xfrm>
        </p:spPr>
        <p:txBody>
          <a:bodyPr anchor="b" anchorCtr="0">
            <a:normAutofit/>
          </a:bodyPr>
          <a:lstStyle>
            <a:lvl1pPr marL="0" indent="0">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grpSp>
        <p:nvGrpSpPr>
          <p:cNvPr id="10" name="Region Östergötland">
            <a:extLst>
              <a:ext uri="{FF2B5EF4-FFF2-40B4-BE49-F238E27FC236}">
                <a16:creationId xmlns:a16="http://schemas.microsoft.com/office/drawing/2014/main" id="{52C7AC2A-FA4A-46E8-A095-0375AD9C8B21}"/>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1" name="Frihandsfigur: Form 10">
              <a:extLst>
                <a:ext uri="{FF2B5EF4-FFF2-40B4-BE49-F238E27FC236}">
                  <a16:creationId xmlns:a16="http://schemas.microsoft.com/office/drawing/2014/main" id="{AD1820C4-8E69-492C-AB91-2EAB843CDE4B}"/>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3A17F3C8-E4C3-4E3D-9541-5609917EEC96}"/>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3" name="Folktandvården" hidden="1">
            <a:extLst>
              <a:ext uri="{FF2B5EF4-FFF2-40B4-BE49-F238E27FC236}">
                <a16:creationId xmlns:a16="http://schemas.microsoft.com/office/drawing/2014/main" id="{D04DF698-0A6D-4A7F-B2C9-9906BC474AC2}"/>
              </a:ext>
            </a:extLst>
          </p:cNvPr>
          <p:cNvGrpSpPr/>
          <p:nvPr userDrawn="1"/>
        </p:nvGrpSpPr>
        <p:grpSpPr>
          <a:xfrm>
            <a:off x="9987525" y="6231440"/>
            <a:ext cx="2204474" cy="433293"/>
            <a:chOff x="9987525" y="6231440"/>
            <a:chExt cx="2204474" cy="433293"/>
          </a:xfrm>
        </p:grpSpPr>
        <p:sp>
          <p:nvSpPr>
            <p:cNvPr id="14" name="Rektangel 13">
              <a:extLst>
                <a:ext uri="{FF2B5EF4-FFF2-40B4-BE49-F238E27FC236}">
                  <a16:creationId xmlns:a16="http://schemas.microsoft.com/office/drawing/2014/main" id="{8A30E433-DA9C-4B9A-B5ED-F1A536A24209}"/>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996A937-655D-4627-85F7-9C17B812E8B4}"/>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16" name="Bild 15">
              <a:extLst>
                <a:ext uri="{FF2B5EF4-FFF2-40B4-BE49-F238E27FC236}">
                  <a16:creationId xmlns:a16="http://schemas.microsoft.com/office/drawing/2014/main" id="{0128A9FA-5EF8-446B-A701-55CA1B4B8C8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3909609438"/>
      </p:ext>
    </p:extLst>
  </p:cSld>
  <p:clrMapOvr>
    <a:masterClrMapping/>
  </p:clrMapOvr>
  <p:hf hdr="0" ftr="0" dt="0"/>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ubrikbild (vit)">
    <p:bg>
      <p:bgPr>
        <a:solidFill>
          <a:schemeClr val="bg1"/>
        </a:solidFill>
        <a:effectLst/>
      </p:bgPr>
    </p:bg>
    <p:spTree>
      <p:nvGrpSpPr>
        <p:cNvPr id="1" name=""/>
        <p:cNvGrpSpPr/>
        <p:nvPr/>
      </p:nvGrpSpPr>
      <p:grpSpPr>
        <a:xfrm>
          <a:off x="0" y="0"/>
          <a:ext cx="0" cy="0"/>
          <a:chOff x="0" y="0"/>
          <a:chExt cx="0" cy="0"/>
        </a:xfrm>
      </p:grpSpPr>
      <p:sp>
        <p:nvSpPr>
          <p:cNvPr id="8" name="Bild 6">
            <a:extLst>
              <a:ext uri="{FF2B5EF4-FFF2-40B4-BE49-F238E27FC236}">
                <a16:creationId xmlns:a16="http://schemas.microsoft.com/office/drawing/2014/main" id="{E61FE2F9-2825-4018-AB8F-E0C671E283B9}"/>
              </a:ext>
              <a:ext uri="{C183D7F6-B498-43B3-948B-1728B52AA6E4}">
                <adec:decorative xmlns:adec="http://schemas.microsoft.com/office/drawing/2017/decorative" xmlns="" val="1"/>
              </a:ext>
            </a:extLst>
          </p:cNvPr>
          <p:cNvSpPr/>
          <p:nvPr/>
        </p:nvSpPr>
        <p:spPr>
          <a:xfrm>
            <a:off x="0" y="0"/>
            <a:ext cx="6425711" cy="6483274"/>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0861CE">
              <a:alpha val="4706"/>
            </a:srgbClr>
          </a:solidFill>
          <a:ln w="69470" cap="flat">
            <a:noFill/>
            <a:prstDash val="solid"/>
            <a:miter/>
          </a:ln>
        </p:spPr>
        <p:txBody>
          <a:bodyPr rtlCol="0" anchor="ctr"/>
          <a:lstStyle/>
          <a:p>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080000" y="1193374"/>
            <a:ext cx="9073650" cy="1446149"/>
          </a:xfrm>
        </p:spPr>
        <p:txBody>
          <a:bodyPr anchor="b"/>
          <a:lstStyle>
            <a:lvl1pPr algn="l">
              <a:defRPr sz="4000">
                <a:solidFill>
                  <a:schemeClr val="accent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080000" y="2837105"/>
            <a:ext cx="9073650" cy="846870"/>
          </a:xfrm>
        </p:spPr>
        <p:txBody>
          <a:bodyPr/>
          <a:lstStyle>
            <a:lvl1pPr marL="0" indent="0" algn="l">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6" name="Datum för presentation">
            <a:extLst>
              <a:ext uri="{FF2B5EF4-FFF2-40B4-BE49-F238E27FC236}">
                <a16:creationId xmlns:a16="http://schemas.microsoft.com/office/drawing/2014/main" id="{77D137F8-D0E5-4846-93B8-A45B22BBE52B}"/>
              </a:ext>
            </a:extLst>
          </p:cNvPr>
          <p:cNvSpPr>
            <a:spLocks noGrp="1"/>
          </p:cNvSpPr>
          <p:nvPr>
            <p:ph type="body" sz="quarter" idx="10" hasCustomPrompt="1"/>
          </p:nvPr>
        </p:nvSpPr>
        <p:spPr>
          <a:xfrm>
            <a:off x="296450" y="6312037"/>
            <a:ext cx="2473150" cy="288000"/>
          </a:xfrm>
        </p:spPr>
        <p:txBody>
          <a:bodyPr anchor="b" anchorCtr="0">
            <a:normAutofit/>
          </a:bodyPr>
          <a:lstStyle>
            <a:lvl1pPr marL="0" indent="0">
              <a:buNone/>
              <a:defRPr sz="1400">
                <a:solidFill>
                  <a:schemeClr val="tx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Tree>
    <p:extLst>
      <p:ext uri="{BB962C8B-B14F-4D97-AF65-F5344CB8AC3E}">
        <p14:creationId xmlns:p14="http://schemas.microsoft.com/office/powerpoint/2010/main" val="2230644832"/>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Rubrikbild m foto vänster">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1AC4039-3B29-4214-ACC9-36F0FC2AB255}"/>
              </a:ext>
              <a:ext uri="{C183D7F6-B498-43B3-948B-1728B52AA6E4}">
                <adec:decorative xmlns:adec="http://schemas.microsoft.com/office/drawing/2017/decorative" xmlns="" val="1"/>
              </a:ext>
            </a:extLst>
          </p:cNvPr>
          <p:cNvSpPr/>
          <p:nvPr userDrawn="1"/>
        </p:nvSpPr>
        <p:spPr>
          <a:xfrm>
            <a:off x="7301652" y="-1095"/>
            <a:ext cx="48903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7836361" y="365760"/>
            <a:ext cx="3810347" cy="1788160"/>
          </a:xfrm>
        </p:spPr>
        <p:txBody>
          <a:bodyPr anchor="b"/>
          <a:lstStyle>
            <a:lvl1pPr algn="l">
              <a:defRPr sz="4000">
                <a:solidFill>
                  <a:schemeClr val="bg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7836361" y="2377440"/>
            <a:ext cx="3810347" cy="1788161"/>
          </a:xfrm>
        </p:spPr>
        <p:txBody>
          <a:bodyPr/>
          <a:lstStyle>
            <a:lvl1pPr marL="0" indent="0" algn="l">
              <a:lnSpc>
                <a:spcPct val="100000"/>
              </a:lnSpc>
              <a:spcBef>
                <a:spcPts val="0"/>
              </a:spcBef>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12" name="Datum för presentation">
            <a:extLst>
              <a:ext uri="{FF2B5EF4-FFF2-40B4-BE49-F238E27FC236}">
                <a16:creationId xmlns:a16="http://schemas.microsoft.com/office/drawing/2014/main" id="{436EEB44-D9ED-4CD6-B497-E7521393A272}"/>
              </a:ext>
            </a:extLst>
          </p:cNvPr>
          <p:cNvSpPr>
            <a:spLocks noGrp="1"/>
          </p:cNvSpPr>
          <p:nvPr>
            <p:ph type="body" sz="quarter" idx="10" hasCustomPrompt="1"/>
          </p:nvPr>
        </p:nvSpPr>
        <p:spPr>
          <a:xfrm>
            <a:off x="7604370" y="6311011"/>
            <a:ext cx="2212368" cy="288000"/>
          </a:xfrm>
        </p:spPr>
        <p:txBody>
          <a:bodyPr anchor="b" anchorCtr="0">
            <a:normAutofit/>
          </a:bodyPr>
          <a:lstStyle>
            <a:lvl1pPr marL="0" indent="0" algn="l">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0" y="0"/>
            <a:ext cx="7301653" cy="6858000"/>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11" name="Designelement">
            <a:extLst>
              <a:ext uri="{FF2B5EF4-FFF2-40B4-BE49-F238E27FC236}">
                <a16:creationId xmlns:a16="http://schemas.microsoft.com/office/drawing/2014/main" id="{043CE9D1-6E4C-4CAB-A0C2-A3DCFAA8443D}"/>
              </a:ext>
              <a:ext uri="{C183D7F6-B498-43B3-948B-1728B52AA6E4}">
                <adec:decorative xmlns:adec="http://schemas.microsoft.com/office/drawing/2017/decorative" xmlns="" val="1"/>
              </a:ext>
            </a:extLst>
          </p:cNvPr>
          <p:cNvSpPr/>
          <p:nvPr userDrawn="1"/>
        </p:nvSpPr>
        <p:spPr>
          <a:xfrm>
            <a:off x="7301651" y="0"/>
            <a:ext cx="4345057" cy="4383981"/>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FFFFFF">
              <a:alpha val="5000"/>
            </a:srgbClr>
          </a:solidFill>
          <a:ln w="69470" cap="flat">
            <a:noFill/>
            <a:prstDash val="solid"/>
            <a:miter/>
          </a:ln>
        </p:spPr>
        <p:txBody>
          <a:bodyPr rtlCol="0" anchor="ctr"/>
          <a:lstStyle/>
          <a:p>
            <a:endParaRPr lang="sv-SE" dirty="0"/>
          </a:p>
        </p:txBody>
      </p:sp>
      <p:grpSp>
        <p:nvGrpSpPr>
          <p:cNvPr id="17" name="Region Östergötland">
            <a:extLst>
              <a:ext uri="{FF2B5EF4-FFF2-40B4-BE49-F238E27FC236}">
                <a16:creationId xmlns:a16="http://schemas.microsoft.com/office/drawing/2014/main" id="{6D8D5605-6781-476B-AC43-4CF08A7DE941}"/>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8" name="Frihandsfigur: Form 17">
              <a:extLst>
                <a:ext uri="{FF2B5EF4-FFF2-40B4-BE49-F238E27FC236}">
                  <a16:creationId xmlns:a16="http://schemas.microsoft.com/office/drawing/2014/main" id="{43D01E2E-97C2-429C-A7A2-D479ED89CD40}"/>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60D36897-49C2-4C1B-A3F2-122CFC666096}"/>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24" name="Folktandvården" hidden="1">
            <a:extLst>
              <a:ext uri="{FF2B5EF4-FFF2-40B4-BE49-F238E27FC236}">
                <a16:creationId xmlns:a16="http://schemas.microsoft.com/office/drawing/2014/main" id="{2ABEE15F-C77A-4CBC-89DB-F20690CD03FA}"/>
              </a:ext>
            </a:extLst>
          </p:cNvPr>
          <p:cNvGrpSpPr/>
          <p:nvPr userDrawn="1"/>
        </p:nvGrpSpPr>
        <p:grpSpPr>
          <a:xfrm>
            <a:off x="9987525" y="6231440"/>
            <a:ext cx="2204474" cy="433293"/>
            <a:chOff x="9987525" y="6231440"/>
            <a:chExt cx="2204474" cy="433293"/>
          </a:xfrm>
        </p:grpSpPr>
        <p:sp>
          <p:nvSpPr>
            <p:cNvPr id="25" name="Rektangel 24">
              <a:extLst>
                <a:ext uri="{FF2B5EF4-FFF2-40B4-BE49-F238E27FC236}">
                  <a16:creationId xmlns:a16="http://schemas.microsoft.com/office/drawing/2014/main" id="{5031865A-FE93-469C-A66F-4503FB18A6D3}"/>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5CD42E06-9AA9-47A9-A075-CBCCBF4B4F72}"/>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7" name="Bild 26">
              <a:extLst>
                <a:ext uri="{FF2B5EF4-FFF2-40B4-BE49-F238E27FC236}">
                  <a16:creationId xmlns:a16="http://schemas.microsoft.com/office/drawing/2014/main" id="{A7B6ACAF-E00C-41A1-AD37-0CBAFB15C2B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1099902515"/>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Rubrikbild m foto">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1AC4039-3B29-4214-ACC9-36F0FC2AB255}"/>
              </a:ext>
              <a:ext uri="{C183D7F6-B498-43B3-948B-1728B52AA6E4}">
                <adec:decorative xmlns:adec="http://schemas.microsoft.com/office/drawing/2017/decorative" xmlns="" val="1"/>
              </a:ext>
            </a:extLst>
          </p:cNvPr>
          <p:cNvSpPr/>
          <p:nvPr userDrawn="1"/>
        </p:nvSpPr>
        <p:spPr>
          <a:xfrm>
            <a:off x="0" y="4516905"/>
            <a:ext cx="12192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Datum för presentation">
            <a:extLst>
              <a:ext uri="{FF2B5EF4-FFF2-40B4-BE49-F238E27FC236}">
                <a16:creationId xmlns:a16="http://schemas.microsoft.com/office/drawing/2014/main" id="{436EEB44-D9ED-4CD6-B497-E7521393A272}"/>
              </a:ext>
            </a:extLst>
          </p:cNvPr>
          <p:cNvSpPr>
            <a:spLocks noGrp="1"/>
          </p:cNvSpPr>
          <p:nvPr>
            <p:ph type="body" sz="quarter" idx="10" hasCustomPrompt="1"/>
          </p:nvPr>
        </p:nvSpPr>
        <p:spPr>
          <a:xfrm>
            <a:off x="9739900" y="4651546"/>
            <a:ext cx="2160000" cy="288000"/>
          </a:xfrm>
        </p:spPr>
        <p:txBody>
          <a:bodyPr anchor="b" anchorCtr="0">
            <a:normAutofit/>
          </a:bodyPr>
          <a:lstStyle>
            <a:lvl1pPr marL="0" indent="0" algn="r">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0" y="0"/>
            <a:ext cx="12192000" cy="4518000"/>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534709" y="4659923"/>
            <a:ext cx="9092995" cy="785446"/>
          </a:xfrm>
        </p:spPr>
        <p:txBody>
          <a:bodyPr anchor="b"/>
          <a:lstStyle>
            <a:lvl1pPr algn="l">
              <a:defRPr sz="4000">
                <a:solidFill>
                  <a:schemeClr val="bg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534709" y="5574439"/>
            <a:ext cx="9092995" cy="656924"/>
          </a:xfrm>
        </p:spPr>
        <p:txBody>
          <a:bodyPr/>
          <a:lstStyle>
            <a:lvl1pPr marL="0" indent="0" algn="l">
              <a:lnSpc>
                <a:spcPct val="100000"/>
              </a:lnSpc>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grpSp>
        <p:nvGrpSpPr>
          <p:cNvPr id="16" name="Region Östergötland">
            <a:extLst>
              <a:ext uri="{FF2B5EF4-FFF2-40B4-BE49-F238E27FC236}">
                <a16:creationId xmlns:a16="http://schemas.microsoft.com/office/drawing/2014/main" id="{EC3CEBBE-EAE5-46D3-9D82-C51D007C49BF}"/>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7" name="Frihandsfigur: Form 16">
              <a:extLst>
                <a:ext uri="{FF2B5EF4-FFF2-40B4-BE49-F238E27FC236}">
                  <a16:creationId xmlns:a16="http://schemas.microsoft.com/office/drawing/2014/main" id="{927FB3D0-70F4-4150-8400-C2E42B255E32}"/>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41929D1F-3039-4760-8186-90020A1E8F7B}"/>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9" name="Folktandvården" hidden="1">
            <a:extLst>
              <a:ext uri="{FF2B5EF4-FFF2-40B4-BE49-F238E27FC236}">
                <a16:creationId xmlns:a16="http://schemas.microsoft.com/office/drawing/2014/main" id="{CB1505E5-50E5-4EC9-9FF6-0373F4F0F8ED}"/>
              </a:ext>
            </a:extLst>
          </p:cNvPr>
          <p:cNvGrpSpPr/>
          <p:nvPr userDrawn="1"/>
        </p:nvGrpSpPr>
        <p:grpSpPr>
          <a:xfrm>
            <a:off x="9987525" y="6231440"/>
            <a:ext cx="2204474" cy="433293"/>
            <a:chOff x="9987525" y="6231440"/>
            <a:chExt cx="2204474" cy="433293"/>
          </a:xfrm>
        </p:grpSpPr>
        <p:sp>
          <p:nvSpPr>
            <p:cNvPr id="20" name="Rektangel 19">
              <a:extLst>
                <a:ext uri="{FF2B5EF4-FFF2-40B4-BE49-F238E27FC236}">
                  <a16:creationId xmlns:a16="http://schemas.microsoft.com/office/drawing/2014/main" id="{6825D4B3-1153-4A27-A191-5CF8CE582538}"/>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733CB4E6-6D27-4478-8C94-EE4CEB03065A}"/>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2" name="Bild 21">
              <a:extLst>
                <a:ext uri="{FF2B5EF4-FFF2-40B4-BE49-F238E27FC236}">
                  <a16:creationId xmlns:a16="http://schemas.microsoft.com/office/drawing/2014/main" id="{E824F4AB-10C3-4CFA-9E4C-AF9E9E011C9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411675993"/>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540000" y="368300"/>
            <a:ext cx="9924000" cy="949877"/>
          </a:xfrm>
        </p:spPr>
        <p:txBody>
          <a:bodyPr/>
          <a:lstStyle/>
          <a:p>
            <a:r>
              <a:rPr lang="sv-SE" dirty="0"/>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 uri="{C183D7F6-B498-43B3-948B-1728B52AA6E4}">
                <adec:decorative xmlns:adec="http://schemas.microsoft.com/office/drawing/2017/decorative" xmlns="" val="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5" name="Platshållare för innehåll 4">
            <a:extLst>
              <a:ext uri="{FF2B5EF4-FFF2-40B4-BE49-F238E27FC236}">
                <a16:creationId xmlns:a16="http://schemas.microsoft.com/office/drawing/2014/main" id="{B15977CA-24A3-46EE-8707-F28C7E188338}"/>
              </a:ext>
            </a:extLst>
          </p:cNvPr>
          <p:cNvSpPr>
            <a:spLocks noGrp="1"/>
          </p:cNvSpPr>
          <p:nvPr>
            <p:ph sz="quarter" idx="13"/>
          </p:nvPr>
        </p:nvSpPr>
        <p:spPr>
          <a:xfrm>
            <a:off x="1720850" y="1804775"/>
            <a:ext cx="8758238" cy="406717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32290061"/>
      </p:ext>
    </p:extLst>
  </p:cSld>
  <p:clrMapOvr>
    <a:masterClrMapping/>
  </p:clrMapOvr>
  <p:hf hdr="0" ftr="0" dt="0"/>
  <p:extLst>
    <p:ext uri="{DCECCB84-F9BA-43D5-87BE-67443E8EF086}">
      <p15:sldGuideLst xmlns:p15="http://schemas.microsoft.com/office/powerpoint/2012/main">
        <p15:guide id="1" pos="6601">
          <p15:clr>
            <a:srgbClr val="FBAE40"/>
          </p15:clr>
        </p15:guide>
        <p15:guide id="2" orient="horz" pos="113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xmlns="" val="1"/>
              </a:ext>
            </a:extLst>
          </p:cNvPr>
          <p:cNvSpPr>
            <a:spLocks noGrp="1"/>
          </p:cNvSpPr>
          <p:nvPr>
            <p:ph type="pic" sz="quarter" idx="13" hasCustomPrompt="1"/>
          </p:nvPr>
        </p:nvSpPr>
        <p:spPr>
          <a:xfrm>
            <a:off x="6141000" y="179839"/>
            <a:ext cx="5871000" cy="5871601"/>
          </a:xfrm>
          <a:solidFill>
            <a:schemeClr val="bg1"/>
          </a:solidFill>
        </p:spPr>
        <p:txBody>
          <a:bodyPr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80000"/>
            <a:ext cx="5871000"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999" y="368300"/>
            <a:ext cx="51516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9999"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23361924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ubrik och innehåll på bakg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75A820-5952-4495-B707-4DD695C799DD}"/>
              </a:ext>
              <a:ext uri="{C183D7F6-B498-43B3-948B-1728B52AA6E4}">
                <adec:decorative xmlns:adec="http://schemas.microsoft.com/office/drawing/2017/decorative" xmlns="" val="1"/>
              </a:ext>
            </a:extLst>
          </p:cNvPr>
          <p:cNvSpPr/>
          <p:nvPr userDrawn="1"/>
        </p:nvSpPr>
        <p:spPr>
          <a:xfrm>
            <a:off x="0" y="1625599"/>
            <a:ext cx="12192000" cy="4425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540000" y="368300"/>
            <a:ext cx="9930000" cy="949877"/>
          </a:xfrm>
        </p:spPr>
        <p:txBody>
          <a:bodyPr/>
          <a:lstStyle/>
          <a:p>
            <a:r>
              <a:rPr lang="sv-SE" dirty="0"/>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8" name="Platshållare för innehåll 4">
            <a:extLst>
              <a:ext uri="{FF2B5EF4-FFF2-40B4-BE49-F238E27FC236}">
                <a16:creationId xmlns:a16="http://schemas.microsoft.com/office/drawing/2014/main" id="{96CE93CC-1359-4CCF-A9A7-0D4D54F8EA56}"/>
              </a:ext>
            </a:extLst>
          </p:cNvPr>
          <p:cNvSpPr>
            <a:spLocks noGrp="1"/>
          </p:cNvSpPr>
          <p:nvPr>
            <p:ph sz="quarter" idx="13"/>
          </p:nvPr>
        </p:nvSpPr>
        <p:spPr>
          <a:xfrm>
            <a:off x="1720850" y="1804775"/>
            <a:ext cx="8758238" cy="406717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671551360"/>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Innehåll, två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600" y="368300"/>
            <a:ext cx="111120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7000" y="1805599"/>
            <a:ext cx="5151592"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000"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 uri="{C183D7F6-B498-43B3-948B-1728B52AA6E4}">
                <adec:decorative xmlns:adec="http://schemas.microsoft.com/office/drawing/2017/decorative" xmlns="" val="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2235267822"/>
      </p:ext>
    </p:extLst>
  </p:cSld>
  <p:clrMapOvr>
    <a:masterClrMapping/>
  </p:clrMapOvr>
  <p:hf hdr="0" ftr="0" dt="0"/>
  <p:extLst>
    <p:ext uri="{DCECCB84-F9BA-43D5-87BE-67443E8EF086}">
      <p15:sldGuideLst xmlns:p15="http://schemas.microsoft.com/office/powerpoint/2012/main">
        <p15:guide id="1" pos="734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ubrik och innehåll, två delar">
    <p:bg>
      <p:bgPr>
        <a:solidFill>
          <a:schemeClr val="accent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999"/>
            <a:ext cx="5871000"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10">
            <a:extLst>
              <a:ext uri="{FF2B5EF4-FFF2-40B4-BE49-F238E27FC236}">
                <a16:creationId xmlns:a16="http://schemas.microsoft.com/office/drawing/2014/main" id="{527B897B-5996-4908-A7A9-75583FFA4468}"/>
              </a:ext>
              <a:ext uri="{C183D7F6-B498-43B3-948B-1728B52AA6E4}">
                <adec:decorative xmlns:adec="http://schemas.microsoft.com/office/drawing/2017/decorative" xmlns="" val="1"/>
              </a:ext>
            </a:extLst>
          </p:cNvPr>
          <p:cNvSpPr/>
          <p:nvPr userDrawn="1"/>
        </p:nvSpPr>
        <p:spPr>
          <a:xfrm>
            <a:off x="6141000" y="179999"/>
            <a:ext cx="5871000" cy="587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000" y="368300"/>
            <a:ext cx="51516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40000" y="1805600"/>
            <a:ext cx="5151600" cy="406021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000" y="1805599"/>
            <a:ext cx="5151600" cy="406021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22" name="Platshållare för text 21">
            <a:extLst>
              <a:ext uri="{FF2B5EF4-FFF2-40B4-BE49-F238E27FC236}">
                <a16:creationId xmlns:a16="http://schemas.microsoft.com/office/drawing/2014/main" id="{7AF83559-D40C-4749-82F6-0DB5F9D8B7E4}"/>
              </a:ext>
            </a:extLst>
          </p:cNvPr>
          <p:cNvSpPr>
            <a:spLocks noGrp="1"/>
          </p:cNvSpPr>
          <p:nvPr>
            <p:ph type="body" sz="quarter" idx="13"/>
          </p:nvPr>
        </p:nvSpPr>
        <p:spPr>
          <a:xfrm>
            <a:off x="6501000" y="368300"/>
            <a:ext cx="5151600" cy="949325"/>
          </a:xfrm>
        </p:spPr>
        <p:txBody>
          <a:bodyPr anchor="b" anchorCtr="0"/>
          <a:lstStyle>
            <a:lvl1pPr marL="0" indent="0" algn="l" defTabSz="914400" rtl="0" eaLnBrk="1" latinLnBrk="0" hangingPunct="1">
              <a:lnSpc>
                <a:spcPct val="90000"/>
              </a:lnSpc>
              <a:spcBef>
                <a:spcPct val="0"/>
              </a:spcBef>
              <a:buNone/>
              <a:defRPr lang="sv-SE" sz="2800" b="1" kern="1200" dirty="0">
                <a:solidFill>
                  <a:schemeClr val="tx1"/>
                </a:solidFill>
                <a:latin typeface="+mn-lt"/>
                <a:ea typeface="+mj-ea"/>
                <a:cs typeface="+mj-cs"/>
              </a:defRPr>
            </a:lvl1pPr>
            <a:lvl2pPr>
              <a:defRPr sz="2800" b="1"/>
            </a:lvl2pPr>
            <a:lvl3pPr>
              <a:defRPr sz="2800" b="1"/>
            </a:lvl3pPr>
            <a:lvl4pPr>
              <a:defRPr sz="2800" b="1"/>
            </a:lvl4pPr>
            <a:lvl5pPr>
              <a:defRPr sz="2800" b="1"/>
            </a:lvl5pPr>
          </a:lstStyle>
          <a:p>
            <a:pPr lvl="0"/>
            <a:r>
              <a:rPr lang="sv-SE" dirty="0"/>
              <a:t>Klicka här för att ändra format på bakgrundstexten</a:t>
            </a:r>
          </a:p>
        </p:txBody>
      </p:sp>
    </p:spTree>
    <p:extLst>
      <p:ext uri="{BB962C8B-B14F-4D97-AF65-F5344CB8AC3E}">
        <p14:creationId xmlns:p14="http://schemas.microsoft.com/office/powerpoint/2010/main" val="1229140911"/>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vå bilder höger">
    <p:bg>
      <p:bgPr>
        <a:solidFill>
          <a:schemeClr val="accent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999"/>
            <a:ext cx="7023714"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000" y="368300"/>
            <a:ext cx="6298422"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40000" y="1805600"/>
            <a:ext cx="6298422" cy="406021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6" name="Platshållare för bild 5">
            <a:extLst>
              <a:ext uri="{FF2B5EF4-FFF2-40B4-BE49-F238E27FC236}">
                <a16:creationId xmlns:a16="http://schemas.microsoft.com/office/drawing/2014/main" id="{4C6E1B76-2B7B-4533-BF68-0C133455A61D}"/>
              </a:ext>
            </a:extLst>
          </p:cNvPr>
          <p:cNvSpPr>
            <a:spLocks noGrp="1"/>
          </p:cNvSpPr>
          <p:nvPr>
            <p:ph type="pic" sz="quarter" idx="13" hasCustomPrompt="1"/>
          </p:nvPr>
        </p:nvSpPr>
        <p:spPr>
          <a:xfrm>
            <a:off x="7299006" y="180001"/>
            <a:ext cx="4711032" cy="2890638"/>
          </a:xfrm>
        </p:spPr>
        <p:txBody>
          <a:bodyPr anchor="ctr"/>
          <a:lstStyle>
            <a:lvl1pPr marL="0" indent="0" algn="ctr">
              <a:buNone/>
              <a:defRPr/>
            </a:lvl1pPr>
          </a:lstStyle>
          <a:p>
            <a:pPr marL="0" marR="0" lvl="0" indent="0" algn="ctr" defTabSz="914400" rtl="0" eaLnBrk="1" fontAlgn="auto" latinLnBrk="0" hangingPunct="1">
              <a:lnSpc>
                <a:spcPct val="11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27" name="Platshållare för bild 5">
            <a:extLst>
              <a:ext uri="{FF2B5EF4-FFF2-40B4-BE49-F238E27FC236}">
                <a16:creationId xmlns:a16="http://schemas.microsoft.com/office/drawing/2014/main" id="{4BA08390-5407-41BB-A6E1-93228F694523}"/>
              </a:ext>
            </a:extLst>
          </p:cNvPr>
          <p:cNvSpPr>
            <a:spLocks noGrp="1"/>
          </p:cNvSpPr>
          <p:nvPr>
            <p:ph type="pic" sz="quarter" idx="14" hasCustomPrompt="1"/>
          </p:nvPr>
        </p:nvSpPr>
        <p:spPr>
          <a:xfrm>
            <a:off x="7299006" y="3160638"/>
            <a:ext cx="4711032" cy="2890800"/>
          </a:xfrm>
        </p:spPr>
        <p:txBody>
          <a:bodyPr anchor="ctr"/>
          <a:lstStyle>
            <a:lvl1pPr marL="0" indent="0" algn="ctr">
              <a:buNone/>
              <a:defRPr/>
            </a:lvl1pPr>
          </a:lstStyle>
          <a:p>
            <a:pPr marL="0" marR="0" lvl="0" indent="0" algn="ctr" defTabSz="914400" rtl="0" eaLnBrk="1" fontAlgn="auto" latinLnBrk="0" hangingPunct="1">
              <a:lnSpc>
                <a:spcPct val="11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3250255930"/>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nehåll och diagram">
    <p:bg>
      <p:bgPr>
        <a:solidFill>
          <a:schemeClr val="bg1"/>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82F502DB-62BC-4595-9412-35FEB7D21F12}"/>
              </a:ext>
              <a:ext uri="{C183D7F6-B498-43B3-948B-1728B52AA6E4}">
                <adec:decorative xmlns:adec="http://schemas.microsoft.com/office/drawing/2017/decorative" xmlns="" val="1"/>
              </a:ext>
            </a:extLst>
          </p:cNvPr>
          <p:cNvSpPr/>
          <p:nvPr userDrawn="1"/>
        </p:nvSpPr>
        <p:spPr>
          <a:xfrm>
            <a:off x="4988364" y="193880"/>
            <a:ext cx="7021674" cy="5856692"/>
          </a:xfrm>
          <a:prstGeom prst="rect">
            <a:avLst/>
          </a:prstGeom>
          <a:solidFill>
            <a:schemeClr val="bg1"/>
          </a:solidFill>
          <a:ln w="12700">
            <a:solidFill>
              <a:schemeClr val="accent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48363" y="538265"/>
            <a:ext cx="6304212" cy="515057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132"/>
            <a:ext cx="4711032" cy="587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276" y="367433"/>
            <a:ext cx="3995679" cy="949877"/>
          </a:xfrm>
        </p:spPr>
        <p:txBody>
          <a:bodyPr/>
          <a:lstStyle/>
          <a:p>
            <a:r>
              <a:rPr lang="sv-SE" dirty="0"/>
              <a:t>Klicka här för att ändra mall för rubrikformat</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0" name="Platshållare för innehåll 9">
            <a:extLst>
              <a:ext uri="{FF2B5EF4-FFF2-40B4-BE49-F238E27FC236}">
                <a16:creationId xmlns:a16="http://schemas.microsoft.com/office/drawing/2014/main" id="{833C6326-9831-45CF-A535-BA73CABAD9D2}"/>
              </a:ext>
            </a:extLst>
          </p:cNvPr>
          <p:cNvSpPr>
            <a:spLocks noGrp="1"/>
          </p:cNvSpPr>
          <p:nvPr>
            <p:ph sz="quarter" idx="13"/>
          </p:nvPr>
        </p:nvSpPr>
        <p:spPr>
          <a:xfrm>
            <a:off x="539426" y="1804732"/>
            <a:ext cx="400753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947441672"/>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nehåll, tre delar">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79765"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Rektangel 11">
            <a:extLst>
              <a:ext uri="{FF2B5EF4-FFF2-40B4-BE49-F238E27FC236}">
                <a16:creationId xmlns:a16="http://schemas.microsoft.com/office/drawing/2014/main" id="{0C60FFDE-A795-44FD-A769-66352A9DF470}"/>
              </a:ext>
              <a:ext uri="{C183D7F6-B498-43B3-948B-1728B52AA6E4}">
                <adec:decorative xmlns:adec="http://schemas.microsoft.com/office/drawing/2017/decorative" xmlns="" val="1"/>
              </a:ext>
            </a:extLst>
          </p:cNvPr>
          <p:cNvSpPr/>
          <p:nvPr userDrawn="1"/>
        </p:nvSpPr>
        <p:spPr>
          <a:xfrm>
            <a:off x="4184400"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ktangel 16">
            <a:extLst>
              <a:ext uri="{FF2B5EF4-FFF2-40B4-BE49-F238E27FC236}">
                <a16:creationId xmlns:a16="http://schemas.microsoft.com/office/drawing/2014/main" id="{9448848C-A6F8-4EC3-8762-6984ABE2ED1C}"/>
              </a:ext>
              <a:ext uri="{C183D7F6-B498-43B3-948B-1728B52AA6E4}">
                <adec:decorative xmlns:adec="http://schemas.microsoft.com/office/drawing/2017/decorative" xmlns="" val="1"/>
              </a:ext>
            </a:extLst>
          </p:cNvPr>
          <p:cNvSpPr/>
          <p:nvPr userDrawn="1"/>
        </p:nvSpPr>
        <p:spPr>
          <a:xfrm>
            <a:off x="8190000"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999" y="368300"/>
            <a:ext cx="9613651"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435365"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4440000"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9">
            <a:extLst>
              <a:ext uri="{FF2B5EF4-FFF2-40B4-BE49-F238E27FC236}">
                <a16:creationId xmlns:a16="http://schemas.microsoft.com/office/drawing/2014/main" id="{D5EB4125-C3AC-47D1-8DE5-08C035AB3F63}"/>
              </a:ext>
            </a:extLst>
          </p:cNvPr>
          <p:cNvSpPr>
            <a:spLocks noGrp="1"/>
          </p:cNvSpPr>
          <p:nvPr>
            <p:ph sz="quarter" idx="13"/>
          </p:nvPr>
        </p:nvSpPr>
        <p:spPr>
          <a:xfrm>
            <a:off x="8445600"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548295267"/>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xmlns="" val="1"/>
              </a:ext>
            </a:extLst>
          </p:cNvPr>
          <p:cNvSpPr>
            <a:spLocks noGrp="1"/>
          </p:cNvSpPr>
          <p:nvPr>
            <p:ph type="pic" sz="quarter" idx="13" hasCustomPrompt="1"/>
          </p:nvPr>
        </p:nvSpPr>
        <p:spPr>
          <a:xfrm>
            <a:off x="6141000" y="179839"/>
            <a:ext cx="5871000" cy="5871601"/>
          </a:xfrm>
          <a:solidFill>
            <a:schemeClr val="bg1"/>
          </a:solidFill>
        </p:spPr>
        <p:txBody>
          <a:bodyPr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80000"/>
            <a:ext cx="5871000"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999" y="368300"/>
            <a:ext cx="51516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9999"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3316623355"/>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vå bilder vänster">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2B4D884-57AC-41A5-93B4-E21289DCD319}"/>
              </a:ext>
              <a:ext uri="{C183D7F6-B498-43B3-948B-1728B52AA6E4}">
                <adec:decorative xmlns:adec="http://schemas.microsoft.com/office/drawing/2017/decorative" xmlns="" val="1"/>
              </a:ext>
            </a:extLst>
          </p:cNvPr>
          <p:cNvSpPr/>
          <p:nvPr userDrawn="1"/>
        </p:nvSpPr>
        <p:spPr>
          <a:xfrm>
            <a:off x="0" y="0"/>
            <a:ext cx="436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6501620" y="368300"/>
            <a:ext cx="5151600" cy="949877"/>
          </a:xfrm>
        </p:spPr>
        <p:txBody>
          <a:body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618"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bg1"/>
                </a:solidFill>
              </a:defRPr>
            </a:lvl1pPr>
          </a:lstStyle>
          <a:p>
            <a:fld id="{5204B58B-0420-4827-A2A8-7A3D043AFDDE}" type="slidenum">
              <a:rPr lang="sv-SE" smtClean="0"/>
              <a:pPr/>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7" y="179388"/>
            <a:ext cx="5787641" cy="2846027"/>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179386" y="3204804"/>
            <a:ext cx="5787640" cy="2846028"/>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1606432515"/>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vå bilder">
    <p:bg>
      <p:bgPr>
        <a:solidFill>
          <a:schemeClr val="accent2"/>
        </a:solidFill>
        <a:effectLst/>
      </p:bgPr>
    </p:bg>
    <p:spTree>
      <p:nvGrpSpPr>
        <p:cNvPr id="1" name=""/>
        <p:cNvGrpSpPr/>
        <p:nvPr/>
      </p:nvGrpSpPr>
      <p:grpSpPr>
        <a:xfrm>
          <a:off x="0" y="0"/>
          <a:ext cx="0" cy="0"/>
          <a:chOff x="0" y="0"/>
          <a:chExt cx="0" cy="0"/>
        </a:xfrm>
      </p:grpSpPr>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6138044" y="179387"/>
            <a:ext cx="5871612" cy="5872053"/>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8" y="179387"/>
            <a:ext cx="5871612" cy="5872053"/>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397547629"/>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re bilder">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27B897B-5996-4908-A7A9-75583FFA4468}"/>
              </a:ext>
              <a:ext uri="{C183D7F6-B498-43B3-948B-1728B52AA6E4}">
                <adec:decorative xmlns:adec="http://schemas.microsoft.com/office/drawing/2017/decorative" xmlns="" val="1"/>
              </a:ext>
            </a:extLst>
          </p:cNvPr>
          <p:cNvSpPr/>
          <p:nvPr userDrawn="1"/>
        </p:nvSpPr>
        <p:spPr>
          <a:xfrm>
            <a:off x="6140388" y="179999"/>
            <a:ext cx="5871612" cy="587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6501305" y="368300"/>
            <a:ext cx="5151600" cy="949877"/>
          </a:xfrm>
        </p:spPr>
        <p:txBody>
          <a:body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306" y="1805600"/>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8" y="179388"/>
            <a:ext cx="5871612" cy="3154052"/>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179388" y="3423440"/>
            <a:ext cx="2628000" cy="2628000"/>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9" name="Platshållare för bild 16">
            <a:extLst>
              <a:ext uri="{FF2B5EF4-FFF2-40B4-BE49-F238E27FC236}">
                <a16:creationId xmlns:a16="http://schemas.microsoft.com/office/drawing/2014/main" id="{D42024DF-84B7-44DE-995F-9E5E2F57F491}"/>
              </a:ext>
              <a:ext uri="{C183D7F6-B498-43B3-948B-1728B52AA6E4}">
                <adec:decorative xmlns:adec="http://schemas.microsoft.com/office/drawing/2017/decorative" xmlns="" val="1"/>
              </a:ext>
            </a:extLst>
          </p:cNvPr>
          <p:cNvSpPr>
            <a:spLocks noGrp="1"/>
          </p:cNvSpPr>
          <p:nvPr>
            <p:ph type="pic" sz="quarter" idx="15" hasCustomPrompt="1"/>
          </p:nvPr>
        </p:nvSpPr>
        <p:spPr>
          <a:xfrm>
            <a:off x="2909239" y="3423440"/>
            <a:ext cx="3141761" cy="2628000"/>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386183297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vå bilder vänster">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2B4D884-57AC-41A5-93B4-E21289DCD319}"/>
              </a:ext>
              <a:ext uri="{C183D7F6-B498-43B3-948B-1728B52AA6E4}">
                <adec:decorative xmlns:adec="http://schemas.microsoft.com/office/drawing/2017/decorative" xmlns="" val="1"/>
              </a:ext>
            </a:extLst>
          </p:cNvPr>
          <p:cNvSpPr/>
          <p:nvPr userDrawn="1"/>
        </p:nvSpPr>
        <p:spPr>
          <a:xfrm>
            <a:off x="0" y="0"/>
            <a:ext cx="436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6501620" y="368300"/>
            <a:ext cx="5151600" cy="949877"/>
          </a:xfrm>
        </p:spPr>
        <p:txBody>
          <a:body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618"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bg1"/>
                </a:solidFill>
              </a:defRPr>
            </a:lvl1pPr>
          </a:lstStyle>
          <a:p>
            <a:fld id="{5204B58B-0420-4827-A2A8-7A3D043AFDDE}" type="slidenum">
              <a:rPr lang="sv-SE" smtClean="0"/>
              <a:pPr/>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7" y="179388"/>
            <a:ext cx="5787641" cy="2846027"/>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179386" y="3204804"/>
            <a:ext cx="5787640" cy="2846028"/>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15621722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re runda bilder">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9EE3652-AEEE-4657-BB2E-3B8E00B65EA7}"/>
              </a:ext>
              <a:ext uri="{C183D7F6-B498-43B3-948B-1728B52AA6E4}">
                <adec:decorative xmlns:adec="http://schemas.microsoft.com/office/drawing/2017/decorative" xmlns="" val="1"/>
              </a:ext>
            </a:extLst>
          </p:cNvPr>
          <p:cNvSpPr/>
          <p:nvPr userDrawn="1"/>
        </p:nvSpPr>
        <p:spPr>
          <a:xfrm>
            <a:off x="0" y="1625600"/>
            <a:ext cx="12192000" cy="4429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hasCustomPrompt="1"/>
          </p:nvPr>
        </p:nvSpPr>
        <p:spPr>
          <a:xfrm>
            <a:off x="539999" y="368300"/>
            <a:ext cx="11110063" cy="949877"/>
          </a:xfrm>
        </p:spPr>
        <p:txBody>
          <a:bodyPr/>
          <a:lstStyle>
            <a:lvl1pPr>
              <a:defRPr/>
            </a:lvl1pPr>
          </a:lstStyle>
          <a:p>
            <a:r>
              <a:rPr lang="sv-SE" dirty="0"/>
              <a:t>Klicka och skriv rubrik</a:t>
            </a:r>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165432" y="1984233"/>
            <a:ext cx="2343058" cy="2343058"/>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4926498" y="1984232"/>
            <a:ext cx="2343057" cy="2343057"/>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9" name="Platshållare för bild 16">
            <a:extLst>
              <a:ext uri="{FF2B5EF4-FFF2-40B4-BE49-F238E27FC236}">
                <a16:creationId xmlns:a16="http://schemas.microsoft.com/office/drawing/2014/main" id="{D42024DF-84B7-44DE-995F-9E5E2F57F491}"/>
              </a:ext>
              <a:ext uri="{C183D7F6-B498-43B3-948B-1728B52AA6E4}">
                <adec:decorative xmlns:adec="http://schemas.microsoft.com/office/drawing/2017/decorative" xmlns="" val="1"/>
              </a:ext>
            </a:extLst>
          </p:cNvPr>
          <p:cNvSpPr>
            <a:spLocks noGrp="1"/>
          </p:cNvSpPr>
          <p:nvPr>
            <p:ph type="pic" sz="quarter" idx="15" hasCustomPrompt="1"/>
          </p:nvPr>
        </p:nvSpPr>
        <p:spPr>
          <a:xfrm>
            <a:off x="8687562" y="1984232"/>
            <a:ext cx="2343057" cy="2343057"/>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8" name="Platshållare för text 1">
            <a:extLst>
              <a:ext uri="{FF2B5EF4-FFF2-40B4-BE49-F238E27FC236}">
                <a16:creationId xmlns:a16="http://schemas.microsoft.com/office/drawing/2014/main" id="{C6F066DD-6A33-4AE5-A592-695249B80E8F}"/>
              </a:ext>
            </a:extLst>
          </p:cNvPr>
          <p:cNvSpPr>
            <a:spLocks noGrp="1"/>
          </p:cNvSpPr>
          <p:nvPr>
            <p:ph type="body" sz="quarter" idx="16" hasCustomPrompt="1"/>
          </p:nvPr>
        </p:nvSpPr>
        <p:spPr>
          <a:xfrm>
            <a:off x="720000" y="4507292"/>
            <a:ext cx="3223069"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15" name="Platshållare för text 2">
            <a:extLst>
              <a:ext uri="{FF2B5EF4-FFF2-40B4-BE49-F238E27FC236}">
                <a16:creationId xmlns:a16="http://schemas.microsoft.com/office/drawing/2014/main" id="{3FC9CDCA-C566-4558-9BF3-3D2FD9168ABB}"/>
              </a:ext>
            </a:extLst>
          </p:cNvPr>
          <p:cNvSpPr>
            <a:spLocks noGrp="1"/>
          </p:cNvSpPr>
          <p:nvPr>
            <p:ph type="body" sz="quarter" idx="17" hasCustomPrompt="1"/>
          </p:nvPr>
        </p:nvSpPr>
        <p:spPr>
          <a:xfrm>
            <a:off x="4483868" y="4507292"/>
            <a:ext cx="3223202"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16" name="Platshållare för text 3">
            <a:extLst>
              <a:ext uri="{FF2B5EF4-FFF2-40B4-BE49-F238E27FC236}">
                <a16:creationId xmlns:a16="http://schemas.microsoft.com/office/drawing/2014/main" id="{5E54E7C9-0957-4A14-B304-C0D703CB6CE4}"/>
              </a:ext>
            </a:extLst>
          </p:cNvPr>
          <p:cNvSpPr>
            <a:spLocks noGrp="1"/>
          </p:cNvSpPr>
          <p:nvPr>
            <p:ph type="body" sz="quarter" idx="18" hasCustomPrompt="1"/>
          </p:nvPr>
        </p:nvSpPr>
        <p:spPr>
          <a:xfrm>
            <a:off x="8247868" y="4507292"/>
            <a:ext cx="3223868"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904792042"/>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re textpuffar">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9EE3652-AEEE-4657-BB2E-3B8E00B65EA7}"/>
              </a:ext>
              <a:ext uri="{C183D7F6-B498-43B3-948B-1728B52AA6E4}">
                <adec:decorative xmlns:adec="http://schemas.microsoft.com/office/drawing/2017/decorative" xmlns="" val="1"/>
              </a:ext>
            </a:extLst>
          </p:cNvPr>
          <p:cNvSpPr/>
          <p:nvPr userDrawn="1"/>
        </p:nvSpPr>
        <p:spPr>
          <a:xfrm>
            <a:off x="0" y="1625600"/>
            <a:ext cx="12192000" cy="4429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hasCustomPrompt="1"/>
          </p:nvPr>
        </p:nvSpPr>
        <p:spPr>
          <a:xfrm>
            <a:off x="539999" y="368300"/>
            <a:ext cx="11110063" cy="949877"/>
          </a:xfrm>
        </p:spPr>
        <p:txBody>
          <a:bodyPr/>
          <a:lstStyle>
            <a:lvl1pPr>
              <a:defRPr/>
            </a:lvl1pPr>
          </a:lstStyle>
          <a:p>
            <a:r>
              <a:rPr lang="sv-SE" dirty="0"/>
              <a:t>Klicka och skriv rubrik</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0" name="Platshållare för text 9">
            <a:extLst>
              <a:ext uri="{FF2B5EF4-FFF2-40B4-BE49-F238E27FC236}">
                <a16:creationId xmlns:a16="http://schemas.microsoft.com/office/drawing/2014/main" id="{1F7324EE-B6D8-4EE6-8FEE-C02679E30709}"/>
              </a:ext>
            </a:extLst>
          </p:cNvPr>
          <p:cNvSpPr>
            <a:spLocks noGrp="1"/>
          </p:cNvSpPr>
          <p:nvPr>
            <p:ph type="body" sz="quarter" idx="19"/>
          </p:nvPr>
        </p:nvSpPr>
        <p:spPr>
          <a:xfrm>
            <a:off x="4925601"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
        <p:nvSpPr>
          <p:cNvPr id="20" name="Platshållare för text 9">
            <a:extLst>
              <a:ext uri="{FF2B5EF4-FFF2-40B4-BE49-F238E27FC236}">
                <a16:creationId xmlns:a16="http://schemas.microsoft.com/office/drawing/2014/main" id="{1F03E57D-329D-41A4-8BDF-1D4DAEACD273}"/>
              </a:ext>
            </a:extLst>
          </p:cNvPr>
          <p:cNvSpPr>
            <a:spLocks noGrp="1"/>
          </p:cNvSpPr>
          <p:nvPr>
            <p:ph type="body" sz="quarter" idx="20"/>
          </p:nvPr>
        </p:nvSpPr>
        <p:spPr>
          <a:xfrm>
            <a:off x="8689669"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
        <p:nvSpPr>
          <p:cNvPr id="21" name="Platshållare för text 9">
            <a:extLst>
              <a:ext uri="{FF2B5EF4-FFF2-40B4-BE49-F238E27FC236}">
                <a16:creationId xmlns:a16="http://schemas.microsoft.com/office/drawing/2014/main" id="{41D2855B-C699-4073-854A-5519900992FB}"/>
              </a:ext>
            </a:extLst>
          </p:cNvPr>
          <p:cNvSpPr>
            <a:spLocks noGrp="1"/>
          </p:cNvSpPr>
          <p:nvPr>
            <p:ph type="body" sz="quarter" idx="21"/>
          </p:nvPr>
        </p:nvSpPr>
        <p:spPr>
          <a:xfrm>
            <a:off x="1161534"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3055211557"/>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ort text och bild">
    <p:bg>
      <p:bgPr>
        <a:solidFill>
          <a:schemeClr val="bg1"/>
        </a:solidFill>
        <a:effectLst/>
      </p:bgPr>
    </p:bg>
    <p:spTree>
      <p:nvGrpSpPr>
        <p:cNvPr id="1" name=""/>
        <p:cNvGrpSpPr/>
        <p:nvPr/>
      </p:nvGrpSpPr>
      <p:grpSpPr>
        <a:xfrm>
          <a:off x="0" y="0"/>
          <a:ext cx="0" cy="0"/>
          <a:chOff x="0" y="0"/>
          <a:chExt cx="0" cy="0"/>
        </a:xfrm>
      </p:grpSpPr>
      <p:sp>
        <p:nvSpPr>
          <p:cNvPr id="34" name="Blå">
            <a:extLst>
              <a:ext uri="{FF2B5EF4-FFF2-40B4-BE49-F238E27FC236}">
                <a16:creationId xmlns:a16="http://schemas.microsoft.com/office/drawing/2014/main" id="{A0EE388C-E3E2-4E14-BC74-6DC6CF2B6C88}"/>
              </a:ext>
            </a:extLst>
          </p:cNvPr>
          <p:cNvSpPr/>
          <p:nvPr userDrawn="1"/>
        </p:nvSpPr>
        <p:spPr>
          <a:xfrm>
            <a:off x="5339950" y="334681"/>
            <a:ext cx="738121" cy="5749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13" name="Region Östergötland">
            <a:extLst>
              <a:ext uri="{FF2B5EF4-FFF2-40B4-BE49-F238E27FC236}">
                <a16:creationId xmlns:a16="http://schemas.microsoft.com/office/drawing/2014/main" id="{2C32ADD5-52CA-4E1F-A2D2-D1F454B75202}"/>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4" name="Frihandsfigur: Form 13">
              <a:extLst>
                <a:ext uri="{FF2B5EF4-FFF2-40B4-BE49-F238E27FC236}">
                  <a16:creationId xmlns:a16="http://schemas.microsoft.com/office/drawing/2014/main" id="{441D83A3-7F32-43DC-9A88-FDC7BD811715}"/>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3D8F001-CCF5-4E31-9007-59EB5CC78BD7}"/>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sp>
        <p:nvSpPr>
          <p:cNvPr id="22" name="Bild-Standard">
            <a:extLst>
              <a:ext uri="{FF2B5EF4-FFF2-40B4-BE49-F238E27FC236}">
                <a16:creationId xmlns:a16="http://schemas.microsoft.com/office/drawing/2014/main" id="{F9E3C9DD-78A8-44D3-92D2-3672711D10E5}"/>
              </a:ext>
            </a:extLst>
          </p:cNvPr>
          <p:cNvSpPr>
            <a:spLocks noGrp="1"/>
          </p:cNvSpPr>
          <p:nvPr>
            <p:ph type="pic" sz="quarter" idx="14"/>
          </p:nvPr>
        </p:nvSpPr>
        <p:spPr>
          <a:xfrm>
            <a:off x="5339414" y="-2"/>
            <a:ext cx="6851346" cy="6858002"/>
          </a:xfrm>
          <a:custGeom>
            <a:avLst/>
            <a:gdLst>
              <a:gd name="connsiteX0" fmla="*/ 0 w 6851346"/>
              <a:gd name="connsiteY0" fmla="*/ 0 h 6858002"/>
              <a:gd name="connsiteX1" fmla="*/ 6851346 w 6851346"/>
              <a:gd name="connsiteY1" fmla="*/ 0 h 6858002"/>
              <a:gd name="connsiteX2" fmla="*/ 6851346 w 6851346"/>
              <a:gd name="connsiteY2" fmla="*/ 6233800 h 6858002"/>
              <a:gd name="connsiteX3" fmla="*/ 5455643 w 6851346"/>
              <a:gd name="connsiteY3" fmla="*/ 6233800 h 6858002"/>
              <a:gd name="connsiteX4" fmla="*/ 5239786 w 6851346"/>
              <a:gd name="connsiteY4" fmla="*/ 6447816 h 6858002"/>
              <a:gd name="connsiteX5" fmla="*/ 5455643 w 6851346"/>
              <a:gd name="connsiteY5" fmla="*/ 6662200 h 6858002"/>
              <a:gd name="connsiteX6" fmla="*/ 6851346 w 6851346"/>
              <a:gd name="connsiteY6" fmla="*/ 6662200 h 6858002"/>
              <a:gd name="connsiteX7" fmla="*/ 6851346 w 6851346"/>
              <a:gd name="connsiteY7" fmla="*/ 6858002 h 6858002"/>
              <a:gd name="connsiteX8" fmla="*/ 6851345 w 6851346"/>
              <a:gd name="connsiteY8" fmla="*/ 6858002 h 6858002"/>
              <a:gd name="connsiteX9" fmla="*/ 4984291 w 6851346"/>
              <a:gd name="connsiteY9" fmla="*/ 6858002 h 6858002"/>
              <a:gd name="connsiteX10" fmla="*/ 0 w 6851346"/>
              <a:gd name="connsiteY10" fmla="*/ 6858002 h 6858002"/>
              <a:gd name="connsiteX11" fmla="*/ 0 w 6851346"/>
              <a:gd name="connsiteY11" fmla="*/ 6051552 h 6858002"/>
              <a:gd name="connsiteX12" fmla="*/ 717234 w 6851346"/>
              <a:gd name="connsiteY12" fmla="*/ 6051552 h 6858002"/>
              <a:gd name="connsiteX13" fmla="*/ 717234 w 6851346"/>
              <a:gd name="connsiteY13" fmla="*/ 368302 h 6858002"/>
              <a:gd name="connsiteX14" fmla="*/ 0 w 6851346"/>
              <a:gd name="connsiteY14" fmla="*/ 3683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1346" h="6858002">
                <a:moveTo>
                  <a:pt x="0" y="0"/>
                </a:moveTo>
                <a:lnTo>
                  <a:pt x="6851346" y="0"/>
                </a:lnTo>
                <a:lnTo>
                  <a:pt x="6851346" y="6233800"/>
                </a:lnTo>
                <a:lnTo>
                  <a:pt x="5455643" y="6233800"/>
                </a:lnTo>
                <a:cubicBezTo>
                  <a:pt x="5336383" y="6233800"/>
                  <a:pt x="5239786" y="6329574"/>
                  <a:pt x="5239786" y="6447816"/>
                </a:cubicBezTo>
                <a:cubicBezTo>
                  <a:pt x="5239786" y="6566059"/>
                  <a:pt x="5336383" y="6662200"/>
                  <a:pt x="5455643" y="6662200"/>
                </a:cubicBezTo>
                <a:lnTo>
                  <a:pt x="6851346" y="6662200"/>
                </a:lnTo>
                <a:lnTo>
                  <a:pt x="6851346" y="6858002"/>
                </a:lnTo>
                <a:lnTo>
                  <a:pt x="6851345" y="6858002"/>
                </a:lnTo>
                <a:lnTo>
                  <a:pt x="4984291" y="6858002"/>
                </a:lnTo>
                <a:lnTo>
                  <a:pt x="0" y="6858002"/>
                </a:lnTo>
                <a:lnTo>
                  <a:pt x="0" y="6051552"/>
                </a:lnTo>
                <a:lnTo>
                  <a:pt x="717234" y="6051552"/>
                </a:lnTo>
                <a:lnTo>
                  <a:pt x="717234" y="368302"/>
                </a:lnTo>
                <a:lnTo>
                  <a:pt x="0" y="368302"/>
                </a:lnTo>
                <a:close/>
              </a:path>
            </a:pathLst>
          </a:custGeom>
          <a:solidFill>
            <a:schemeClr val="accent2"/>
          </a:solidFill>
        </p:spPr>
        <p:txBody>
          <a:bodyPr wrap="square" anchor="ctr">
            <a:noAutofit/>
          </a:bodyPr>
          <a:lstStyle>
            <a:lvl1pPr marL="0" indent="0" algn="ctr">
              <a:buNone/>
              <a:defRPr/>
            </a:lvl1pPr>
          </a:lstStyle>
          <a:p>
            <a:endParaRPr lang="sv-SE"/>
          </a:p>
        </p:txBody>
      </p:sp>
      <p:sp>
        <p:nvSpPr>
          <p:cNvPr id="11" name="Rektangel 10">
            <a:extLst>
              <a:ext uri="{FF2B5EF4-FFF2-40B4-BE49-F238E27FC236}">
                <a16:creationId xmlns:a16="http://schemas.microsoft.com/office/drawing/2014/main" id="{9E741B18-B69B-46F8-8EEC-DC2D486A7ADF}"/>
              </a:ext>
            </a:extLst>
          </p:cNvPr>
          <p:cNvSpPr/>
          <p:nvPr userDrawn="1"/>
        </p:nvSpPr>
        <p:spPr>
          <a:xfrm>
            <a:off x="359999" y="368300"/>
            <a:ext cx="5688000" cy="5683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tx1"/>
                </a:solidFill>
              </a:defRPr>
            </a:lvl1pPr>
          </a:lstStyle>
          <a:p>
            <a:fld id="{5204B58B-0420-4827-A2A8-7A3D043AFDDE}" type="slidenum">
              <a:rPr lang="sv-SE" smtClean="0"/>
              <a:pPr/>
              <a:t>‹#›</a:t>
            </a:fld>
            <a:endParaRPr lang="sv-SE" dirty="0"/>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userDrawn="1">
            <p:ph sz="half" idx="2" hasCustomPrompt="1"/>
          </p:nvPr>
        </p:nvSpPr>
        <p:spPr>
          <a:xfrm>
            <a:off x="1079999" y="1080000"/>
            <a:ext cx="4248000" cy="4248000"/>
          </a:xfrm>
        </p:spPr>
        <p:txBody>
          <a:bodyPr bIns="180000" anchor="ctr" anchorCtr="0"/>
          <a:lstStyle>
            <a:lvl1pPr marL="0" indent="0">
              <a:lnSpc>
                <a:spcPct val="114000"/>
              </a:lnSpc>
              <a:spcBef>
                <a:spcPts val="1200"/>
              </a:spcBef>
              <a:buNone/>
              <a:defRPr sz="1800" spc="20" baseline="0">
                <a:solidFill>
                  <a:schemeClr val="bg1"/>
                </a:solidFill>
                <a:latin typeface="+mj-lt"/>
              </a:defRPr>
            </a:lvl1pPr>
            <a:lvl2pPr marL="234850" indent="0">
              <a:buNone/>
              <a:defRPr/>
            </a:lvl2pPr>
            <a:lvl3pPr marL="503138" indent="0">
              <a:buNone/>
              <a:defRPr/>
            </a:lvl3pPr>
            <a:lvl4pPr marL="756000" indent="0">
              <a:buNone/>
              <a:defRPr/>
            </a:lvl4pPr>
            <a:lvl5pPr marL="1044000" indent="0">
              <a:buNone/>
              <a:defRPr/>
            </a:lvl5pPr>
          </a:lstStyle>
          <a:p>
            <a:pPr lvl="0"/>
            <a:r>
              <a:rPr lang="sv-SE" dirty="0"/>
              <a:t>Klicka och skriv text</a:t>
            </a:r>
          </a:p>
        </p:txBody>
      </p:sp>
    </p:spTree>
    <p:extLst>
      <p:ext uri="{BB962C8B-B14F-4D97-AF65-F5344CB8AC3E}">
        <p14:creationId xmlns:p14="http://schemas.microsoft.com/office/powerpoint/2010/main" val="3823160995"/>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Kort text och plats för objekt">
    <p:bg>
      <p:bgPr>
        <a:solidFill>
          <a:schemeClr val="bg1"/>
        </a:solidFill>
        <a:effectLst/>
      </p:bgPr>
    </p:bg>
    <p:spTree>
      <p:nvGrpSpPr>
        <p:cNvPr id="1" name=""/>
        <p:cNvGrpSpPr/>
        <p:nvPr/>
      </p:nvGrpSpPr>
      <p:grpSpPr>
        <a:xfrm>
          <a:off x="0" y="0"/>
          <a:ext cx="0" cy="0"/>
          <a:chOff x="0" y="0"/>
          <a:chExt cx="0" cy="0"/>
        </a:xfrm>
      </p:grpSpPr>
      <p:sp>
        <p:nvSpPr>
          <p:cNvPr id="34" name="Rektangel 33">
            <a:extLst>
              <a:ext uri="{FF2B5EF4-FFF2-40B4-BE49-F238E27FC236}">
                <a16:creationId xmlns:a16="http://schemas.microsoft.com/office/drawing/2014/main" id="{A0EE388C-E3E2-4E14-BC74-6DC6CF2B6C88}"/>
              </a:ext>
            </a:extLst>
          </p:cNvPr>
          <p:cNvSpPr/>
          <p:nvPr userDrawn="1"/>
        </p:nvSpPr>
        <p:spPr>
          <a:xfrm>
            <a:off x="5336648" y="-6"/>
            <a:ext cx="6855352" cy="68580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10">
            <a:extLst>
              <a:ext uri="{FF2B5EF4-FFF2-40B4-BE49-F238E27FC236}">
                <a16:creationId xmlns:a16="http://schemas.microsoft.com/office/drawing/2014/main" id="{9E741B18-B69B-46F8-8EEC-DC2D486A7ADF}"/>
              </a:ext>
            </a:extLst>
          </p:cNvPr>
          <p:cNvSpPr/>
          <p:nvPr userDrawn="1"/>
        </p:nvSpPr>
        <p:spPr>
          <a:xfrm>
            <a:off x="359999" y="368300"/>
            <a:ext cx="5688000" cy="5683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tx1"/>
                </a:solidFill>
              </a:defRPr>
            </a:lvl1pPr>
          </a:lstStyle>
          <a:p>
            <a:fld id="{5204B58B-0420-4827-A2A8-7A3D043AFDDE}" type="slidenum">
              <a:rPr lang="sv-SE" smtClean="0"/>
              <a:pPr/>
              <a:t>‹#›</a:t>
            </a:fld>
            <a:endParaRPr lang="sv-SE" dirty="0"/>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userDrawn="1">
            <p:ph sz="half" idx="2" hasCustomPrompt="1"/>
          </p:nvPr>
        </p:nvSpPr>
        <p:spPr>
          <a:xfrm>
            <a:off x="1079999" y="1080000"/>
            <a:ext cx="4248000" cy="4248000"/>
          </a:xfrm>
        </p:spPr>
        <p:txBody>
          <a:bodyPr bIns="180000" anchor="ctr" anchorCtr="0"/>
          <a:lstStyle>
            <a:lvl1pPr marL="0" indent="0">
              <a:lnSpc>
                <a:spcPct val="114000"/>
              </a:lnSpc>
              <a:spcBef>
                <a:spcPts val="1200"/>
              </a:spcBef>
              <a:buNone/>
              <a:defRPr sz="1800" spc="20" baseline="0">
                <a:solidFill>
                  <a:schemeClr val="bg1"/>
                </a:solidFill>
                <a:latin typeface="+mj-lt"/>
              </a:defRPr>
            </a:lvl1pPr>
            <a:lvl2pPr marL="234850" indent="0">
              <a:buNone/>
              <a:defRPr/>
            </a:lvl2pPr>
            <a:lvl3pPr marL="503138" indent="0">
              <a:buNone/>
              <a:defRPr/>
            </a:lvl3pPr>
            <a:lvl4pPr marL="756000" indent="0">
              <a:buNone/>
              <a:defRPr/>
            </a:lvl4pPr>
            <a:lvl5pPr marL="1044000" indent="0">
              <a:buNone/>
              <a:defRPr/>
            </a:lvl5pPr>
          </a:lstStyle>
          <a:p>
            <a:pPr lvl="0"/>
            <a:r>
              <a:rPr lang="sv-SE" dirty="0"/>
              <a:t>Klicka och skriv text</a:t>
            </a:r>
          </a:p>
        </p:txBody>
      </p:sp>
      <p:grpSp>
        <p:nvGrpSpPr>
          <p:cNvPr id="13" name="Region Östergötland">
            <a:extLst>
              <a:ext uri="{FF2B5EF4-FFF2-40B4-BE49-F238E27FC236}">
                <a16:creationId xmlns:a16="http://schemas.microsoft.com/office/drawing/2014/main" id="{3219D742-6583-4454-AED2-9839E31145FA}"/>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4" name="Frihandsfigur: Form 13">
              <a:extLst>
                <a:ext uri="{FF2B5EF4-FFF2-40B4-BE49-F238E27FC236}">
                  <a16:creationId xmlns:a16="http://schemas.microsoft.com/office/drawing/2014/main" id="{98151F31-70F6-48C7-B886-736AB7A696A1}"/>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01C9C85B-F7EE-49C6-86A9-C618514D4BC0}"/>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6" name="Folktandvården" hidden="1">
            <a:extLst>
              <a:ext uri="{FF2B5EF4-FFF2-40B4-BE49-F238E27FC236}">
                <a16:creationId xmlns:a16="http://schemas.microsoft.com/office/drawing/2014/main" id="{746F078E-D579-46C7-A623-9E12CB9705B6}"/>
              </a:ext>
            </a:extLst>
          </p:cNvPr>
          <p:cNvGrpSpPr/>
          <p:nvPr userDrawn="1"/>
        </p:nvGrpSpPr>
        <p:grpSpPr>
          <a:xfrm>
            <a:off x="9987525" y="6231440"/>
            <a:ext cx="2204474" cy="433293"/>
            <a:chOff x="9987525" y="6231440"/>
            <a:chExt cx="2204474" cy="433293"/>
          </a:xfrm>
        </p:grpSpPr>
        <p:sp>
          <p:nvSpPr>
            <p:cNvPr id="20" name="Rektangel 19">
              <a:extLst>
                <a:ext uri="{FF2B5EF4-FFF2-40B4-BE49-F238E27FC236}">
                  <a16:creationId xmlns:a16="http://schemas.microsoft.com/office/drawing/2014/main" id="{1A51712D-2CB1-4F81-AFD7-FD0CE13F0351}"/>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83FCB5D7-D416-4CB2-B4AE-9AD5297E943C}"/>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2" name="Bild 21">
              <a:extLst>
                <a:ext uri="{FF2B5EF4-FFF2-40B4-BE49-F238E27FC236}">
                  <a16:creationId xmlns:a16="http://schemas.microsoft.com/office/drawing/2014/main" id="{44F92256-C694-4995-8AAD-4CF4D57DFA6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4239172544"/>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vsnittsdelare">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97C9A02-F520-4F33-9513-C176F152181E}"/>
              </a:ext>
              <a:ext uri="{C183D7F6-B498-43B3-948B-1728B52AA6E4}">
                <adec:decorative xmlns:adec="http://schemas.microsoft.com/office/drawing/2017/decorative" xmlns="" val="1"/>
              </a:ext>
            </a:extLst>
          </p:cNvPr>
          <p:cNvSpPr/>
          <p:nvPr userDrawn="1"/>
        </p:nvSpPr>
        <p:spPr>
          <a:xfrm>
            <a:off x="180000" y="2564933"/>
            <a:ext cx="11832000" cy="34883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720850" y="435077"/>
            <a:ext cx="8750300" cy="1175714"/>
          </a:xfrm>
        </p:spPr>
        <p:txBody>
          <a:bodyPr anchor="b"/>
          <a:lstStyle>
            <a:lvl1pPr algn="ctr">
              <a:defRPr sz="4000">
                <a:solidFill>
                  <a:schemeClr val="accent6"/>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720850" y="1658747"/>
            <a:ext cx="8750300" cy="804234"/>
          </a:xfrm>
        </p:spPr>
        <p:txBody>
          <a:bodyPr/>
          <a:lstStyle>
            <a:lvl1pPr marL="0" indent="0" algn="ctr">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dirty="0"/>
          </a:p>
        </p:txBody>
      </p:sp>
      <p:sp>
        <p:nvSpPr>
          <p:cNvPr id="13" name="Frihandsfigur: Form 12">
            <a:extLst>
              <a:ext uri="{FF2B5EF4-FFF2-40B4-BE49-F238E27FC236}">
                <a16:creationId xmlns:a16="http://schemas.microsoft.com/office/drawing/2014/main" id="{9BBA449D-6D42-44A4-BE47-ADDD319FD561}"/>
              </a:ext>
              <a:ext uri="{C183D7F6-B498-43B3-948B-1728B52AA6E4}">
                <adec:decorative xmlns:adec="http://schemas.microsoft.com/office/drawing/2017/decorative" xmlns="" val="1"/>
              </a:ext>
            </a:extLst>
          </p:cNvPr>
          <p:cNvSpPr/>
          <p:nvPr userDrawn="1"/>
        </p:nvSpPr>
        <p:spPr>
          <a:xfrm>
            <a:off x="180000" y="2521975"/>
            <a:ext cx="8230669" cy="3488301"/>
          </a:xfrm>
          <a:custGeom>
            <a:avLst/>
            <a:gdLst>
              <a:gd name="connsiteX0" fmla="*/ 2054937 w 8230669"/>
              <a:gd name="connsiteY0" fmla="*/ 1585345 h 3488301"/>
              <a:gd name="connsiteX1" fmla="*/ 2701686 w 8230669"/>
              <a:gd name="connsiteY1" fmla="*/ 3464938 h 3488301"/>
              <a:gd name="connsiteX2" fmla="*/ 2709658 w 8230669"/>
              <a:gd name="connsiteY2" fmla="*/ 3488301 h 3488301"/>
              <a:gd name="connsiteX3" fmla="*/ 2347235 w 8230669"/>
              <a:gd name="connsiteY3" fmla="*/ 3488301 h 3488301"/>
              <a:gd name="connsiteX4" fmla="*/ 2336199 w 8230669"/>
              <a:gd name="connsiteY4" fmla="*/ 3455929 h 3488301"/>
              <a:gd name="connsiteX5" fmla="*/ 2058502 w 8230669"/>
              <a:gd name="connsiteY5" fmla="*/ 2644893 h 3488301"/>
              <a:gd name="connsiteX6" fmla="*/ 1916896 w 8230669"/>
              <a:gd name="connsiteY6" fmla="*/ 3057220 h 3488301"/>
              <a:gd name="connsiteX7" fmla="*/ 1769291 w 8230669"/>
              <a:gd name="connsiteY7" fmla="*/ 3488301 h 3488301"/>
              <a:gd name="connsiteX8" fmla="*/ 1404039 w 8230669"/>
              <a:gd name="connsiteY8" fmla="*/ 3488301 h 3488301"/>
              <a:gd name="connsiteX9" fmla="*/ 1411947 w 8230669"/>
              <a:gd name="connsiteY9" fmla="*/ 3465314 h 3488301"/>
              <a:gd name="connsiteX10" fmla="*/ 2054937 w 8230669"/>
              <a:gd name="connsiteY10" fmla="*/ 1585345 h 3488301"/>
              <a:gd name="connsiteX11" fmla="*/ 1465011 w 8230669"/>
              <a:gd name="connsiteY11" fmla="*/ 1238697 h 3488301"/>
              <a:gd name="connsiteX12" fmla="*/ 0 w 8230669"/>
              <a:gd name="connsiteY12" fmla="*/ 2903320 h 3488301"/>
              <a:gd name="connsiteX13" fmla="*/ 0 w 8230669"/>
              <a:gd name="connsiteY13" fmla="*/ 2380229 h 3488301"/>
              <a:gd name="connsiteX14" fmla="*/ 534676 w 8230669"/>
              <a:gd name="connsiteY14" fmla="*/ 1772481 h 3488301"/>
              <a:gd name="connsiteX15" fmla="*/ 0 w 8230669"/>
              <a:gd name="connsiteY15" fmla="*/ 1877634 h 3488301"/>
              <a:gd name="connsiteX16" fmla="*/ 0 w 8230669"/>
              <a:gd name="connsiteY16" fmla="*/ 1521183 h 3488301"/>
              <a:gd name="connsiteX17" fmla="*/ 7869235 w 8230669"/>
              <a:gd name="connsiteY17" fmla="*/ 0 h 3488301"/>
              <a:gd name="connsiteX18" fmla="*/ 8225605 w 8230669"/>
              <a:gd name="connsiteY18" fmla="*/ 0 h 3488301"/>
              <a:gd name="connsiteX19" fmla="*/ 8223514 w 8230669"/>
              <a:gd name="connsiteY19" fmla="*/ 34669 h 3488301"/>
              <a:gd name="connsiteX20" fmla="*/ 7547836 w 8230669"/>
              <a:gd name="connsiteY20" fmla="*/ 892049 h 3488301"/>
              <a:gd name="connsiteX21" fmla="*/ 8230440 w 8230669"/>
              <a:gd name="connsiteY21" fmla="*/ 1864267 h 3488301"/>
              <a:gd name="connsiteX22" fmla="*/ 7510410 w 8230669"/>
              <a:gd name="connsiteY22" fmla="*/ 2293789 h 3488301"/>
              <a:gd name="connsiteX23" fmla="*/ 7733852 w 8230669"/>
              <a:gd name="connsiteY23" fmla="*/ 3421263 h 3488301"/>
              <a:gd name="connsiteX24" fmla="*/ 7733443 w 8230669"/>
              <a:gd name="connsiteY24" fmla="*/ 3488301 h 3488301"/>
              <a:gd name="connsiteX25" fmla="*/ 7378213 w 8230669"/>
              <a:gd name="connsiteY25" fmla="*/ 3488301 h 3488301"/>
              <a:gd name="connsiteX26" fmla="*/ 7241634 w 8230669"/>
              <a:gd name="connsiteY26" fmla="*/ 3463295 h 3488301"/>
              <a:gd name="connsiteX27" fmla="*/ 5303090 w 8230669"/>
              <a:gd name="connsiteY27" fmla="*/ 2106654 h 3488301"/>
              <a:gd name="connsiteX28" fmla="*/ 3578762 w 8230669"/>
              <a:gd name="connsiteY28" fmla="*/ 1768026 h 3488301"/>
              <a:gd name="connsiteX29" fmla="*/ 4721185 w 8230669"/>
              <a:gd name="connsiteY29" fmla="*/ 3081546 h 3488301"/>
              <a:gd name="connsiteX30" fmla="*/ 5678135 w 8230669"/>
              <a:gd name="connsiteY30" fmla="*/ 3472276 h 3488301"/>
              <a:gd name="connsiteX31" fmla="*/ 5744923 w 8230669"/>
              <a:gd name="connsiteY31" fmla="*/ 3488301 h 3488301"/>
              <a:gd name="connsiteX32" fmla="*/ 4691437 w 8230669"/>
              <a:gd name="connsiteY32" fmla="*/ 3488301 h 3488301"/>
              <a:gd name="connsiteX33" fmla="*/ 4574414 w 8230669"/>
              <a:gd name="connsiteY33" fmla="*/ 3404218 h 3488301"/>
              <a:gd name="connsiteX34" fmla="*/ 4467214 w 8230669"/>
              <a:gd name="connsiteY34" fmla="*/ 3300762 h 3488301"/>
              <a:gd name="connsiteX35" fmla="*/ 2649318 w 8230669"/>
              <a:gd name="connsiteY35" fmla="*/ 1233351 h 3488301"/>
              <a:gd name="connsiteX36" fmla="*/ 5369925 w 8230669"/>
              <a:gd name="connsiteY36" fmla="*/ 1768026 h 3488301"/>
              <a:gd name="connsiteX37" fmla="*/ 6350164 w 8230669"/>
              <a:gd name="connsiteY37" fmla="*/ 2488946 h 3488301"/>
              <a:gd name="connsiteX38" fmla="*/ 7383870 w 8230669"/>
              <a:gd name="connsiteY38" fmla="*/ 3129666 h 3488301"/>
              <a:gd name="connsiteX39" fmla="*/ 6879493 w 8230669"/>
              <a:gd name="connsiteY39" fmla="*/ 1978331 h 3488301"/>
              <a:gd name="connsiteX40" fmla="*/ 7880228 w 8230669"/>
              <a:gd name="connsiteY40" fmla="*/ 1774264 h 3488301"/>
              <a:gd name="connsiteX41" fmla="*/ 6696811 w 8230669"/>
              <a:gd name="connsiteY41" fmla="*/ 892049 h 3488301"/>
              <a:gd name="connsiteX42" fmla="*/ 7880228 w 8230669"/>
              <a:gd name="connsiteY42" fmla="*/ 9834 h 3488301"/>
              <a:gd name="connsiteX43" fmla="*/ 3132451 w 8230669"/>
              <a:gd name="connsiteY43" fmla="*/ 0 h 3488301"/>
              <a:gd name="connsiteX44" fmla="*/ 3592147 w 8230669"/>
              <a:gd name="connsiteY44" fmla="*/ 0 h 3488301"/>
              <a:gd name="connsiteX45" fmla="*/ 3578762 w 8230669"/>
              <a:gd name="connsiteY45" fmla="*/ 15181 h 3488301"/>
              <a:gd name="connsiteX46" fmla="*/ 3657299 w 8230669"/>
              <a:gd name="connsiteY46" fmla="*/ 0 h 3488301"/>
              <a:gd name="connsiteX47" fmla="*/ 5415062 w 8230669"/>
              <a:gd name="connsiteY47" fmla="*/ 0 h 3488301"/>
              <a:gd name="connsiteX48" fmla="*/ 5370816 w 8230669"/>
              <a:gd name="connsiteY48" fmla="*/ 12508 h 3488301"/>
              <a:gd name="connsiteX49" fmla="*/ 2650209 w 8230669"/>
              <a:gd name="connsiteY49" fmla="*/ 547183 h 3488301"/>
              <a:gd name="connsiteX50" fmla="*/ 3098007 w 8230669"/>
              <a:gd name="connsiteY50" fmla="*/ 39111 h 3488301"/>
              <a:gd name="connsiteX51" fmla="*/ 1987677 w 8230669"/>
              <a:gd name="connsiteY51" fmla="*/ 0 h 3488301"/>
              <a:gd name="connsiteX52" fmla="*/ 2125999 w 8230669"/>
              <a:gd name="connsiteY52" fmla="*/ 0 h 3488301"/>
              <a:gd name="connsiteX53" fmla="*/ 2105383 w 8230669"/>
              <a:gd name="connsiteY53" fmla="*/ 59974 h 3488301"/>
              <a:gd name="connsiteX54" fmla="*/ 2056719 w 8230669"/>
              <a:gd name="connsiteY54" fmla="*/ 201426 h 3488301"/>
              <a:gd name="connsiteX55" fmla="*/ 0 w 8230669"/>
              <a:gd name="connsiteY55" fmla="*/ 0 h 3488301"/>
              <a:gd name="connsiteX56" fmla="*/ 456828 w 8230669"/>
              <a:gd name="connsiteY56" fmla="*/ 0 h 3488301"/>
              <a:gd name="connsiteX57" fmla="*/ 534676 w 8230669"/>
              <a:gd name="connsiteY57" fmla="*/ 15181 h 3488301"/>
              <a:gd name="connsiteX58" fmla="*/ 521359 w 8230669"/>
              <a:gd name="connsiteY58" fmla="*/ 0 h 3488301"/>
              <a:gd name="connsiteX59" fmla="*/ 982995 w 8230669"/>
              <a:gd name="connsiteY59" fmla="*/ 0 h 3488301"/>
              <a:gd name="connsiteX60" fmla="*/ 1041012 w 8230669"/>
              <a:gd name="connsiteY60" fmla="*/ 65884 h 3488301"/>
              <a:gd name="connsiteX61" fmla="*/ 1465011 w 8230669"/>
              <a:gd name="connsiteY61" fmla="*/ 547183 h 3488301"/>
              <a:gd name="connsiteX62" fmla="*/ 0 w 8230669"/>
              <a:gd name="connsiteY62" fmla="*/ 262022 h 348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230669" h="3488301">
                <a:moveTo>
                  <a:pt x="2054937" y="1585345"/>
                </a:moveTo>
                <a:cubicBezTo>
                  <a:pt x="2077661" y="1646833"/>
                  <a:pt x="2421691" y="2645172"/>
                  <a:pt x="2701686" y="3464938"/>
                </a:cubicBezTo>
                <a:lnTo>
                  <a:pt x="2709658" y="3488301"/>
                </a:lnTo>
                <a:lnTo>
                  <a:pt x="2347235" y="3488301"/>
                </a:lnTo>
                <a:lnTo>
                  <a:pt x="2336199" y="3455929"/>
                </a:lnTo>
                <a:cubicBezTo>
                  <a:pt x="2234053" y="3156622"/>
                  <a:pt x="2132910" y="2861437"/>
                  <a:pt x="2058502" y="2644893"/>
                </a:cubicBezTo>
                <a:cubicBezTo>
                  <a:pt x="2014168" y="2773884"/>
                  <a:pt x="1966214" y="2913456"/>
                  <a:pt x="1916896" y="3057220"/>
                </a:cubicBezTo>
                <a:lnTo>
                  <a:pt x="1769291" y="3488301"/>
                </a:lnTo>
                <a:lnTo>
                  <a:pt x="1404039" y="3488301"/>
                </a:lnTo>
                <a:lnTo>
                  <a:pt x="1411947" y="3465314"/>
                </a:lnTo>
                <a:cubicBezTo>
                  <a:pt x="1693696" y="2645673"/>
                  <a:pt x="2034218" y="1646833"/>
                  <a:pt x="2054937" y="1585345"/>
                </a:cubicBezTo>
                <a:close/>
                <a:moveTo>
                  <a:pt x="1465011" y="1238697"/>
                </a:moveTo>
                <a:cubicBezTo>
                  <a:pt x="1418672" y="1291273"/>
                  <a:pt x="591708" y="2229629"/>
                  <a:pt x="0" y="2903320"/>
                </a:cubicBezTo>
                <a:lnTo>
                  <a:pt x="0" y="2380229"/>
                </a:lnTo>
                <a:lnTo>
                  <a:pt x="534676" y="1772481"/>
                </a:lnTo>
                <a:lnTo>
                  <a:pt x="0" y="1877634"/>
                </a:lnTo>
                <a:lnTo>
                  <a:pt x="0" y="1521183"/>
                </a:lnTo>
                <a:close/>
                <a:moveTo>
                  <a:pt x="7869235" y="0"/>
                </a:moveTo>
                <a:lnTo>
                  <a:pt x="8225605" y="0"/>
                </a:lnTo>
                <a:lnTo>
                  <a:pt x="8223514" y="34669"/>
                </a:lnTo>
                <a:cubicBezTo>
                  <a:pt x="8183809" y="308807"/>
                  <a:pt x="7976691" y="622261"/>
                  <a:pt x="7547836" y="892049"/>
                </a:cubicBezTo>
                <a:cubicBezTo>
                  <a:pt x="8037066" y="1200379"/>
                  <a:pt x="8238460" y="1565741"/>
                  <a:pt x="8230440" y="1864267"/>
                </a:cubicBezTo>
                <a:cubicBezTo>
                  <a:pt x="8103009" y="2139626"/>
                  <a:pt x="7772400" y="2254581"/>
                  <a:pt x="7510410" y="2293789"/>
                </a:cubicBezTo>
                <a:cubicBezTo>
                  <a:pt x="7766943" y="2896525"/>
                  <a:pt x="7740334" y="3167678"/>
                  <a:pt x="7733852" y="3421263"/>
                </a:cubicBezTo>
                <a:lnTo>
                  <a:pt x="7733443" y="3488301"/>
                </a:lnTo>
                <a:lnTo>
                  <a:pt x="7378213" y="3488301"/>
                </a:lnTo>
                <a:lnTo>
                  <a:pt x="7241634" y="3463295"/>
                </a:lnTo>
                <a:cubicBezTo>
                  <a:pt x="6240332" y="3229180"/>
                  <a:pt x="6175614" y="2484046"/>
                  <a:pt x="5303090" y="2106654"/>
                </a:cubicBezTo>
                <a:cubicBezTo>
                  <a:pt x="4826338" y="2010411"/>
                  <a:pt x="4035909" y="1857138"/>
                  <a:pt x="3578762" y="1768026"/>
                </a:cubicBezTo>
                <a:cubicBezTo>
                  <a:pt x="3882636" y="2112891"/>
                  <a:pt x="4405727" y="2708163"/>
                  <a:pt x="4721185" y="3081546"/>
                </a:cubicBezTo>
                <a:cubicBezTo>
                  <a:pt x="5058700" y="3325825"/>
                  <a:pt x="5373407" y="3403061"/>
                  <a:pt x="5678135" y="3472276"/>
                </a:cubicBezTo>
                <a:lnTo>
                  <a:pt x="5744923" y="3488301"/>
                </a:lnTo>
                <a:lnTo>
                  <a:pt x="4691437" y="3488301"/>
                </a:lnTo>
                <a:lnTo>
                  <a:pt x="4574414" y="3404218"/>
                </a:lnTo>
                <a:cubicBezTo>
                  <a:pt x="4536472" y="3372762"/>
                  <a:pt x="4500632" y="3338412"/>
                  <a:pt x="4467214" y="3300762"/>
                </a:cubicBezTo>
                <a:cubicBezTo>
                  <a:pt x="3936103" y="2692124"/>
                  <a:pt x="2706350" y="1297511"/>
                  <a:pt x="2649318" y="1233351"/>
                </a:cubicBezTo>
                <a:cubicBezTo>
                  <a:pt x="2735758" y="1253846"/>
                  <a:pt x="4577715" y="1610296"/>
                  <a:pt x="5369925" y="1768026"/>
                </a:cubicBezTo>
                <a:cubicBezTo>
                  <a:pt x="5770932" y="1848227"/>
                  <a:pt x="6065003" y="2174379"/>
                  <a:pt x="6350164" y="2488946"/>
                </a:cubicBezTo>
                <a:cubicBezTo>
                  <a:pt x="6610215" y="2815695"/>
                  <a:pt x="6975543" y="3042136"/>
                  <a:pt x="7383870" y="3129666"/>
                </a:cubicBezTo>
                <a:cubicBezTo>
                  <a:pt x="7389216" y="2828465"/>
                  <a:pt x="7155742" y="2269729"/>
                  <a:pt x="6879493" y="1978331"/>
                </a:cubicBezTo>
                <a:cubicBezTo>
                  <a:pt x="7177128" y="1988134"/>
                  <a:pt x="7741212" y="1963182"/>
                  <a:pt x="7880228" y="1774264"/>
                </a:cubicBezTo>
                <a:cubicBezTo>
                  <a:pt x="7868643" y="1460587"/>
                  <a:pt x="7184258" y="1028391"/>
                  <a:pt x="6696811" y="892049"/>
                </a:cubicBezTo>
                <a:cubicBezTo>
                  <a:pt x="7184258" y="754815"/>
                  <a:pt x="7867752" y="324402"/>
                  <a:pt x="7880228" y="9834"/>
                </a:cubicBezTo>
                <a:close/>
                <a:moveTo>
                  <a:pt x="3132451" y="0"/>
                </a:moveTo>
                <a:lnTo>
                  <a:pt x="3592147" y="0"/>
                </a:lnTo>
                <a:lnTo>
                  <a:pt x="3578762" y="15181"/>
                </a:lnTo>
                <a:lnTo>
                  <a:pt x="3657299" y="0"/>
                </a:lnTo>
                <a:lnTo>
                  <a:pt x="5415062" y="0"/>
                </a:lnTo>
                <a:lnTo>
                  <a:pt x="5370816" y="12508"/>
                </a:lnTo>
                <a:cubicBezTo>
                  <a:pt x="4578605" y="173801"/>
                  <a:pt x="2739321" y="530251"/>
                  <a:pt x="2650209" y="547183"/>
                </a:cubicBezTo>
                <a:cubicBezTo>
                  <a:pt x="2671262" y="523401"/>
                  <a:pt x="2851795" y="318648"/>
                  <a:pt x="3098007" y="39111"/>
                </a:cubicBezTo>
                <a:close/>
                <a:moveTo>
                  <a:pt x="1987677" y="0"/>
                </a:moveTo>
                <a:lnTo>
                  <a:pt x="2125999" y="0"/>
                </a:lnTo>
                <a:lnTo>
                  <a:pt x="2105383" y="59974"/>
                </a:lnTo>
                <a:cubicBezTo>
                  <a:pt x="2078217" y="138991"/>
                  <a:pt x="2060952" y="189173"/>
                  <a:pt x="2056719" y="201426"/>
                </a:cubicBezTo>
                <a:close/>
                <a:moveTo>
                  <a:pt x="0" y="0"/>
                </a:moveTo>
                <a:lnTo>
                  <a:pt x="456828" y="0"/>
                </a:lnTo>
                <a:lnTo>
                  <a:pt x="534676" y="15181"/>
                </a:lnTo>
                <a:lnTo>
                  <a:pt x="521359" y="0"/>
                </a:lnTo>
                <a:lnTo>
                  <a:pt x="982995" y="0"/>
                </a:lnTo>
                <a:lnTo>
                  <a:pt x="1041012" y="65884"/>
                </a:lnTo>
                <a:cubicBezTo>
                  <a:pt x="1275048" y="331635"/>
                  <a:pt x="1444738" y="524181"/>
                  <a:pt x="1465011" y="547183"/>
                </a:cubicBezTo>
                <a:lnTo>
                  <a:pt x="0" y="262022"/>
                </a:lnTo>
                <a:close/>
              </a:path>
            </a:pathLst>
          </a:custGeom>
          <a:solidFill>
            <a:srgbClr val="FFFFFF">
              <a:alpha val="6000"/>
            </a:srgbClr>
          </a:solidFill>
          <a:ln w="69470" cap="flat">
            <a:noFill/>
            <a:prstDash val="solid"/>
            <a:miter/>
          </a:ln>
        </p:spPr>
        <p:txBody>
          <a:bodyPr wrap="square" rtlCol="0" anchor="ctr">
            <a:noAutofit/>
          </a:bodyPr>
          <a:lstStyle/>
          <a:p>
            <a:endParaRPr lang="sv-SE" dirty="0"/>
          </a:p>
        </p:txBody>
      </p:sp>
    </p:spTree>
    <p:extLst>
      <p:ext uri="{BB962C8B-B14F-4D97-AF65-F5344CB8AC3E}">
        <p14:creationId xmlns:p14="http://schemas.microsoft.com/office/powerpoint/2010/main" val="12121805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vsnittsdelare med bild">
    <p:bg>
      <p:bgPr>
        <a:solidFill>
          <a:schemeClr val="bg1"/>
        </a:solidFill>
        <a:effectLst/>
      </p:bgPr>
    </p:bg>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180000" y="2564933"/>
            <a:ext cx="11833200" cy="3488301"/>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720850" y="435077"/>
            <a:ext cx="8750300" cy="1175714"/>
          </a:xfrm>
        </p:spPr>
        <p:txBody>
          <a:bodyPr anchor="b"/>
          <a:lstStyle>
            <a:lvl1pPr algn="ctr">
              <a:defRPr sz="4000">
                <a:solidFill>
                  <a:schemeClr val="accent6"/>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720850" y="1658747"/>
            <a:ext cx="8750300" cy="804234"/>
          </a:xfrm>
        </p:spPr>
        <p:txBody>
          <a:bodyPr/>
          <a:lstStyle>
            <a:lvl1pPr marL="0" indent="0" algn="ctr">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dirty="0"/>
          </a:p>
        </p:txBody>
      </p:sp>
    </p:spTree>
    <p:extLst>
      <p:ext uri="{BB962C8B-B14F-4D97-AF65-F5344CB8AC3E}">
        <p14:creationId xmlns:p14="http://schemas.microsoft.com/office/powerpoint/2010/main" val="34027879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7E7E34-D963-409A-B37E-74A781406387}"/>
              </a:ext>
            </a:extLst>
          </p:cNvPr>
          <p:cNvSpPr>
            <a:spLocks noGrp="1"/>
          </p:cNvSpPr>
          <p:nvPr>
            <p:ph type="title"/>
          </p:nvPr>
        </p:nvSpPr>
        <p:spPr>
          <a:xfrm>
            <a:off x="539999" y="368300"/>
            <a:ext cx="9923999" cy="949877"/>
          </a:xfrm>
        </p:spPr>
        <p:txBody>
          <a:bodyPr/>
          <a:lstStyle/>
          <a:p>
            <a:r>
              <a:rPr lang="sv-SE" dirty="0"/>
              <a:t>Klicka här för att ändra mall för rubrikformat</a:t>
            </a:r>
          </a:p>
        </p:txBody>
      </p:sp>
      <p:sp>
        <p:nvSpPr>
          <p:cNvPr id="5" name="Platshållare för bildnummer 4">
            <a:extLst>
              <a:ext uri="{FF2B5EF4-FFF2-40B4-BE49-F238E27FC236}">
                <a16:creationId xmlns:a16="http://schemas.microsoft.com/office/drawing/2014/main" id="{11746945-EC0D-4274-B554-168CE39A566D}"/>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3746335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768120F1-E095-4F41-A281-F6F2F4715BE4}"/>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3498010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vå bilder">
    <p:bg>
      <p:bgPr>
        <a:solidFill>
          <a:schemeClr val="accent2"/>
        </a:solidFill>
        <a:effectLst/>
      </p:bgPr>
    </p:bg>
    <p:spTree>
      <p:nvGrpSpPr>
        <p:cNvPr id="1" name=""/>
        <p:cNvGrpSpPr/>
        <p:nvPr/>
      </p:nvGrpSpPr>
      <p:grpSpPr>
        <a:xfrm>
          <a:off x="0" y="0"/>
          <a:ext cx="0" cy="0"/>
          <a:chOff x="0" y="0"/>
          <a:chExt cx="0" cy="0"/>
        </a:xfrm>
      </p:grpSpPr>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6138044" y="179387"/>
            <a:ext cx="5871612" cy="5872053"/>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8" y="179387"/>
            <a:ext cx="5871612" cy="5872053"/>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1777045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 bilder">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27B897B-5996-4908-A7A9-75583FFA4468}"/>
              </a:ext>
              <a:ext uri="{C183D7F6-B498-43B3-948B-1728B52AA6E4}">
                <adec:decorative xmlns:adec="http://schemas.microsoft.com/office/drawing/2017/decorative" xmlns="" val="1"/>
              </a:ext>
            </a:extLst>
          </p:cNvPr>
          <p:cNvSpPr/>
          <p:nvPr userDrawn="1"/>
        </p:nvSpPr>
        <p:spPr>
          <a:xfrm>
            <a:off x="6140388" y="179999"/>
            <a:ext cx="5871612" cy="587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6501305" y="368300"/>
            <a:ext cx="5151600" cy="949877"/>
          </a:xfrm>
        </p:spPr>
        <p:txBody>
          <a:body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306" y="1805600"/>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8" y="179388"/>
            <a:ext cx="5871612" cy="3154052"/>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179388" y="3423440"/>
            <a:ext cx="2628000" cy="2628000"/>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9" name="Platshållare för bild 16">
            <a:extLst>
              <a:ext uri="{FF2B5EF4-FFF2-40B4-BE49-F238E27FC236}">
                <a16:creationId xmlns:a16="http://schemas.microsoft.com/office/drawing/2014/main" id="{D42024DF-84B7-44DE-995F-9E5E2F57F491}"/>
              </a:ext>
              <a:ext uri="{C183D7F6-B498-43B3-948B-1728B52AA6E4}">
                <adec:decorative xmlns:adec="http://schemas.microsoft.com/office/drawing/2017/decorative" xmlns="" val="1"/>
              </a:ext>
            </a:extLst>
          </p:cNvPr>
          <p:cNvSpPr>
            <a:spLocks noGrp="1"/>
          </p:cNvSpPr>
          <p:nvPr>
            <p:ph type="pic" sz="quarter" idx="15" hasCustomPrompt="1"/>
          </p:nvPr>
        </p:nvSpPr>
        <p:spPr>
          <a:xfrm>
            <a:off x="2909239" y="3423440"/>
            <a:ext cx="3141761" cy="2628000"/>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4107001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 runda bilder">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9EE3652-AEEE-4657-BB2E-3B8E00B65EA7}"/>
              </a:ext>
              <a:ext uri="{C183D7F6-B498-43B3-948B-1728B52AA6E4}">
                <adec:decorative xmlns:adec="http://schemas.microsoft.com/office/drawing/2017/decorative" xmlns="" val="1"/>
              </a:ext>
            </a:extLst>
          </p:cNvPr>
          <p:cNvSpPr/>
          <p:nvPr userDrawn="1"/>
        </p:nvSpPr>
        <p:spPr>
          <a:xfrm>
            <a:off x="0" y="1625600"/>
            <a:ext cx="12192000" cy="4429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hasCustomPrompt="1"/>
          </p:nvPr>
        </p:nvSpPr>
        <p:spPr>
          <a:xfrm>
            <a:off x="539999" y="368300"/>
            <a:ext cx="11110063" cy="949877"/>
          </a:xfrm>
        </p:spPr>
        <p:txBody>
          <a:bodyPr/>
          <a:lstStyle>
            <a:lvl1pPr>
              <a:defRPr/>
            </a:lvl1pPr>
          </a:lstStyle>
          <a:p>
            <a:r>
              <a:rPr lang="sv-SE" dirty="0"/>
              <a:t>Klicka och skriv rubrik</a:t>
            </a:r>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165432" y="1984233"/>
            <a:ext cx="2343058" cy="2343058"/>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4926498" y="1984232"/>
            <a:ext cx="2343057" cy="2343057"/>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9" name="Platshållare för bild 16">
            <a:extLst>
              <a:ext uri="{FF2B5EF4-FFF2-40B4-BE49-F238E27FC236}">
                <a16:creationId xmlns:a16="http://schemas.microsoft.com/office/drawing/2014/main" id="{D42024DF-84B7-44DE-995F-9E5E2F57F491}"/>
              </a:ext>
              <a:ext uri="{C183D7F6-B498-43B3-948B-1728B52AA6E4}">
                <adec:decorative xmlns:adec="http://schemas.microsoft.com/office/drawing/2017/decorative" xmlns="" val="1"/>
              </a:ext>
            </a:extLst>
          </p:cNvPr>
          <p:cNvSpPr>
            <a:spLocks noGrp="1"/>
          </p:cNvSpPr>
          <p:nvPr>
            <p:ph type="pic" sz="quarter" idx="15" hasCustomPrompt="1"/>
          </p:nvPr>
        </p:nvSpPr>
        <p:spPr>
          <a:xfrm>
            <a:off x="8687562" y="1984232"/>
            <a:ext cx="2343057" cy="2343057"/>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8" name="Platshållare för text 1">
            <a:extLst>
              <a:ext uri="{FF2B5EF4-FFF2-40B4-BE49-F238E27FC236}">
                <a16:creationId xmlns:a16="http://schemas.microsoft.com/office/drawing/2014/main" id="{C6F066DD-6A33-4AE5-A592-695249B80E8F}"/>
              </a:ext>
            </a:extLst>
          </p:cNvPr>
          <p:cNvSpPr>
            <a:spLocks noGrp="1"/>
          </p:cNvSpPr>
          <p:nvPr>
            <p:ph type="body" sz="quarter" idx="16" hasCustomPrompt="1"/>
          </p:nvPr>
        </p:nvSpPr>
        <p:spPr>
          <a:xfrm>
            <a:off x="720000" y="4507292"/>
            <a:ext cx="3223069"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15" name="Platshållare för text 2">
            <a:extLst>
              <a:ext uri="{FF2B5EF4-FFF2-40B4-BE49-F238E27FC236}">
                <a16:creationId xmlns:a16="http://schemas.microsoft.com/office/drawing/2014/main" id="{3FC9CDCA-C566-4558-9BF3-3D2FD9168ABB}"/>
              </a:ext>
            </a:extLst>
          </p:cNvPr>
          <p:cNvSpPr>
            <a:spLocks noGrp="1"/>
          </p:cNvSpPr>
          <p:nvPr>
            <p:ph type="body" sz="quarter" idx="17" hasCustomPrompt="1"/>
          </p:nvPr>
        </p:nvSpPr>
        <p:spPr>
          <a:xfrm>
            <a:off x="4483868" y="4507292"/>
            <a:ext cx="3223202"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16" name="Platshållare för text 3">
            <a:extLst>
              <a:ext uri="{FF2B5EF4-FFF2-40B4-BE49-F238E27FC236}">
                <a16:creationId xmlns:a16="http://schemas.microsoft.com/office/drawing/2014/main" id="{5E54E7C9-0957-4A14-B304-C0D703CB6CE4}"/>
              </a:ext>
            </a:extLst>
          </p:cNvPr>
          <p:cNvSpPr>
            <a:spLocks noGrp="1"/>
          </p:cNvSpPr>
          <p:nvPr>
            <p:ph type="body" sz="quarter" idx="18" hasCustomPrompt="1"/>
          </p:nvPr>
        </p:nvSpPr>
        <p:spPr>
          <a:xfrm>
            <a:off x="8247868" y="4507292"/>
            <a:ext cx="3223868"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1966519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e textpuffar">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9EE3652-AEEE-4657-BB2E-3B8E00B65EA7}"/>
              </a:ext>
              <a:ext uri="{C183D7F6-B498-43B3-948B-1728B52AA6E4}">
                <adec:decorative xmlns:adec="http://schemas.microsoft.com/office/drawing/2017/decorative" xmlns="" val="1"/>
              </a:ext>
            </a:extLst>
          </p:cNvPr>
          <p:cNvSpPr/>
          <p:nvPr userDrawn="1"/>
        </p:nvSpPr>
        <p:spPr>
          <a:xfrm>
            <a:off x="0" y="1625600"/>
            <a:ext cx="12192000" cy="4429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hasCustomPrompt="1"/>
          </p:nvPr>
        </p:nvSpPr>
        <p:spPr>
          <a:xfrm>
            <a:off x="539999" y="368300"/>
            <a:ext cx="11110063" cy="949877"/>
          </a:xfrm>
        </p:spPr>
        <p:txBody>
          <a:bodyPr/>
          <a:lstStyle>
            <a:lvl1pPr>
              <a:defRPr/>
            </a:lvl1pPr>
          </a:lstStyle>
          <a:p>
            <a:r>
              <a:rPr lang="sv-SE" dirty="0"/>
              <a:t>Klicka och skriv rubrik</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0" name="Platshållare för text 9">
            <a:extLst>
              <a:ext uri="{FF2B5EF4-FFF2-40B4-BE49-F238E27FC236}">
                <a16:creationId xmlns:a16="http://schemas.microsoft.com/office/drawing/2014/main" id="{1F7324EE-B6D8-4EE6-8FEE-C02679E30709}"/>
              </a:ext>
            </a:extLst>
          </p:cNvPr>
          <p:cNvSpPr>
            <a:spLocks noGrp="1"/>
          </p:cNvSpPr>
          <p:nvPr>
            <p:ph type="body" sz="quarter" idx="19"/>
          </p:nvPr>
        </p:nvSpPr>
        <p:spPr>
          <a:xfrm>
            <a:off x="4925601"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
        <p:nvSpPr>
          <p:cNvPr id="20" name="Platshållare för text 9">
            <a:extLst>
              <a:ext uri="{FF2B5EF4-FFF2-40B4-BE49-F238E27FC236}">
                <a16:creationId xmlns:a16="http://schemas.microsoft.com/office/drawing/2014/main" id="{1F03E57D-329D-41A4-8BDF-1D4DAEACD273}"/>
              </a:ext>
            </a:extLst>
          </p:cNvPr>
          <p:cNvSpPr>
            <a:spLocks noGrp="1"/>
          </p:cNvSpPr>
          <p:nvPr>
            <p:ph type="body" sz="quarter" idx="20"/>
          </p:nvPr>
        </p:nvSpPr>
        <p:spPr>
          <a:xfrm>
            <a:off x="8689669"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
        <p:nvSpPr>
          <p:cNvPr id="21" name="Platshållare för text 9">
            <a:extLst>
              <a:ext uri="{FF2B5EF4-FFF2-40B4-BE49-F238E27FC236}">
                <a16:creationId xmlns:a16="http://schemas.microsoft.com/office/drawing/2014/main" id="{41D2855B-C699-4073-854A-5519900992FB}"/>
              </a:ext>
            </a:extLst>
          </p:cNvPr>
          <p:cNvSpPr>
            <a:spLocks noGrp="1"/>
          </p:cNvSpPr>
          <p:nvPr>
            <p:ph type="body" sz="quarter" idx="21"/>
          </p:nvPr>
        </p:nvSpPr>
        <p:spPr>
          <a:xfrm>
            <a:off x="1161534"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2167422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rt text och bild">
    <p:bg>
      <p:bgPr>
        <a:solidFill>
          <a:schemeClr val="bg1"/>
        </a:solidFill>
        <a:effectLst/>
      </p:bgPr>
    </p:bg>
    <p:spTree>
      <p:nvGrpSpPr>
        <p:cNvPr id="1" name=""/>
        <p:cNvGrpSpPr/>
        <p:nvPr/>
      </p:nvGrpSpPr>
      <p:grpSpPr>
        <a:xfrm>
          <a:off x="0" y="0"/>
          <a:ext cx="0" cy="0"/>
          <a:chOff x="0" y="0"/>
          <a:chExt cx="0" cy="0"/>
        </a:xfrm>
      </p:grpSpPr>
      <p:sp>
        <p:nvSpPr>
          <p:cNvPr id="34" name="Blå">
            <a:extLst>
              <a:ext uri="{FF2B5EF4-FFF2-40B4-BE49-F238E27FC236}">
                <a16:creationId xmlns:a16="http://schemas.microsoft.com/office/drawing/2014/main" id="{A0EE388C-E3E2-4E14-BC74-6DC6CF2B6C88}"/>
              </a:ext>
            </a:extLst>
          </p:cNvPr>
          <p:cNvSpPr/>
          <p:nvPr userDrawn="1"/>
        </p:nvSpPr>
        <p:spPr>
          <a:xfrm>
            <a:off x="5339950" y="334681"/>
            <a:ext cx="738121" cy="5749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13" name="Region Östergötland">
            <a:extLst>
              <a:ext uri="{FF2B5EF4-FFF2-40B4-BE49-F238E27FC236}">
                <a16:creationId xmlns:a16="http://schemas.microsoft.com/office/drawing/2014/main" id="{2C32ADD5-52CA-4E1F-A2D2-D1F454B75202}"/>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4" name="Frihandsfigur: Form 13">
              <a:extLst>
                <a:ext uri="{FF2B5EF4-FFF2-40B4-BE49-F238E27FC236}">
                  <a16:creationId xmlns:a16="http://schemas.microsoft.com/office/drawing/2014/main" id="{441D83A3-7F32-43DC-9A88-FDC7BD811715}"/>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3D8F001-CCF5-4E31-9007-59EB5CC78BD7}"/>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sp>
        <p:nvSpPr>
          <p:cNvPr id="22" name="Bild-Standard">
            <a:extLst>
              <a:ext uri="{FF2B5EF4-FFF2-40B4-BE49-F238E27FC236}">
                <a16:creationId xmlns:a16="http://schemas.microsoft.com/office/drawing/2014/main" id="{F9E3C9DD-78A8-44D3-92D2-3672711D10E5}"/>
              </a:ext>
            </a:extLst>
          </p:cNvPr>
          <p:cNvSpPr>
            <a:spLocks noGrp="1"/>
          </p:cNvSpPr>
          <p:nvPr>
            <p:ph type="pic" sz="quarter" idx="14"/>
          </p:nvPr>
        </p:nvSpPr>
        <p:spPr>
          <a:xfrm>
            <a:off x="5339414" y="-2"/>
            <a:ext cx="6851346" cy="6858002"/>
          </a:xfrm>
          <a:custGeom>
            <a:avLst/>
            <a:gdLst>
              <a:gd name="connsiteX0" fmla="*/ 0 w 6851346"/>
              <a:gd name="connsiteY0" fmla="*/ 0 h 6858002"/>
              <a:gd name="connsiteX1" fmla="*/ 6851346 w 6851346"/>
              <a:gd name="connsiteY1" fmla="*/ 0 h 6858002"/>
              <a:gd name="connsiteX2" fmla="*/ 6851346 w 6851346"/>
              <a:gd name="connsiteY2" fmla="*/ 6233800 h 6858002"/>
              <a:gd name="connsiteX3" fmla="*/ 5455643 w 6851346"/>
              <a:gd name="connsiteY3" fmla="*/ 6233800 h 6858002"/>
              <a:gd name="connsiteX4" fmla="*/ 5239786 w 6851346"/>
              <a:gd name="connsiteY4" fmla="*/ 6447816 h 6858002"/>
              <a:gd name="connsiteX5" fmla="*/ 5455643 w 6851346"/>
              <a:gd name="connsiteY5" fmla="*/ 6662200 h 6858002"/>
              <a:gd name="connsiteX6" fmla="*/ 6851346 w 6851346"/>
              <a:gd name="connsiteY6" fmla="*/ 6662200 h 6858002"/>
              <a:gd name="connsiteX7" fmla="*/ 6851346 w 6851346"/>
              <a:gd name="connsiteY7" fmla="*/ 6858002 h 6858002"/>
              <a:gd name="connsiteX8" fmla="*/ 6851345 w 6851346"/>
              <a:gd name="connsiteY8" fmla="*/ 6858002 h 6858002"/>
              <a:gd name="connsiteX9" fmla="*/ 4984291 w 6851346"/>
              <a:gd name="connsiteY9" fmla="*/ 6858002 h 6858002"/>
              <a:gd name="connsiteX10" fmla="*/ 0 w 6851346"/>
              <a:gd name="connsiteY10" fmla="*/ 6858002 h 6858002"/>
              <a:gd name="connsiteX11" fmla="*/ 0 w 6851346"/>
              <a:gd name="connsiteY11" fmla="*/ 6051552 h 6858002"/>
              <a:gd name="connsiteX12" fmla="*/ 717234 w 6851346"/>
              <a:gd name="connsiteY12" fmla="*/ 6051552 h 6858002"/>
              <a:gd name="connsiteX13" fmla="*/ 717234 w 6851346"/>
              <a:gd name="connsiteY13" fmla="*/ 368302 h 6858002"/>
              <a:gd name="connsiteX14" fmla="*/ 0 w 6851346"/>
              <a:gd name="connsiteY14" fmla="*/ 3683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1346" h="6858002">
                <a:moveTo>
                  <a:pt x="0" y="0"/>
                </a:moveTo>
                <a:lnTo>
                  <a:pt x="6851346" y="0"/>
                </a:lnTo>
                <a:lnTo>
                  <a:pt x="6851346" y="6233800"/>
                </a:lnTo>
                <a:lnTo>
                  <a:pt x="5455643" y="6233800"/>
                </a:lnTo>
                <a:cubicBezTo>
                  <a:pt x="5336383" y="6233800"/>
                  <a:pt x="5239786" y="6329574"/>
                  <a:pt x="5239786" y="6447816"/>
                </a:cubicBezTo>
                <a:cubicBezTo>
                  <a:pt x="5239786" y="6566059"/>
                  <a:pt x="5336383" y="6662200"/>
                  <a:pt x="5455643" y="6662200"/>
                </a:cubicBezTo>
                <a:lnTo>
                  <a:pt x="6851346" y="6662200"/>
                </a:lnTo>
                <a:lnTo>
                  <a:pt x="6851346" y="6858002"/>
                </a:lnTo>
                <a:lnTo>
                  <a:pt x="6851345" y="6858002"/>
                </a:lnTo>
                <a:lnTo>
                  <a:pt x="4984291" y="6858002"/>
                </a:lnTo>
                <a:lnTo>
                  <a:pt x="0" y="6858002"/>
                </a:lnTo>
                <a:lnTo>
                  <a:pt x="0" y="6051552"/>
                </a:lnTo>
                <a:lnTo>
                  <a:pt x="717234" y="6051552"/>
                </a:lnTo>
                <a:lnTo>
                  <a:pt x="717234" y="368302"/>
                </a:lnTo>
                <a:lnTo>
                  <a:pt x="0" y="368302"/>
                </a:lnTo>
                <a:close/>
              </a:path>
            </a:pathLst>
          </a:custGeom>
          <a:solidFill>
            <a:schemeClr val="accent2"/>
          </a:solidFill>
        </p:spPr>
        <p:txBody>
          <a:bodyPr wrap="square" anchor="ctr">
            <a:noAutofit/>
          </a:bodyPr>
          <a:lstStyle>
            <a:lvl1pPr marL="0" indent="0" algn="ctr">
              <a:buNone/>
              <a:defRPr/>
            </a:lvl1pPr>
          </a:lstStyle>
          <a:p>
            <a:endParaRPr lang="sv-SE"/>
          </a:p>
        </p:txBody>
      </p:sp>
      <p:sp>
        <p:nvSpPr>
          <p:cNvPr id="11" name="Rektangel 10">
            <a:extLst>
              <a:ext uri="{FF2B5EF4-FFF2-40B4-BE49-F238E27FC236}">
                <a16:creationId xmlns:a16="http://schemas.microsoft.com/office/drawing/2014/main" id="{9E741B18-B69B-46F8-8EEC-DC2D486A7ADF}"/>
              </a:ext>
            </a:extLst>
          </p:cNvPr>
          <p:cNvSpPr/>
          <p:nvPr userDrawn="1"/>
        </p:nvSpPr>
        <p:spPr>
          <a:xfrm>
            <a:off x="359999" y="368300"/>
            <a:ext cx="5688000" cy="5683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tx1"/>
                </a:solidFill>
              </a:defRPr>
            </a:lvl1pPr>
          </a:lstStyle>
          <a:p>
            <a:fld id="{5204B58B-0420-4827-A2A8-7A3D043AFDDE}" type="slidenum">
              <a:rPr lang="sv-SE" smtClean="0"/>
              <a:pPr/>
              <a:t>‹#›</a:t>
            </a:fld>
            <a:endParaRPr lang="sv-SE" dirty="0"/>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userDrawn="1">
            <p:ph sz="half" idx="2" hasCustomPrompt="1"/>
          </p:nvPr>
        </p:nvSpPr>
        <p:spPr>
          <a:xfrm>
            <a:off x="1079999" y="1080000"/>
            <a:ext cx="4248000" cy="4248000"/>
          </a:xfrm>
        </p:spPr>
        <p:txBody>
          <a:bodyPr bIns="180000" anchor="ctr" anchorCtr="0"/>
          <a:lstStyle>
            <a:lvl1pPr marL="0" indent="0">
              <a:lnSpc>
                <a:spcPct val="114000"/>
              </a:lnSpc>
              <a:spcBef>
                <a:spcPts val="1200"/>
              </a:spcBef>
              <a:buNone/>
              <a:defRPr sz="1800" spc="20" baseline="0">
                <a:solidFill>
                  <a:schemeClr val="bg1"/>
                </a:solidFill>
                <a:latin typeface="+mj-lt"/>
              </a:defRPr>
            </a:lvl1pPr>
            <a:lvl2pPr marL="234850" indent="0">
              <a:buNone/>
              <a:defRPr/>
            </a:lvl2pPr>
            <a:lvl3pPr marL="503138" indent="0">
              <a:buNone/>
              <a:defRPr/>
            </a:lvl3pPr>
            <a:lvl4pPr marL="756000" indent="0">
              <a:buNone/>
              <a:defRPr/>
            </a:lvl4pPr>
            <a:lvl5pPr marL="1044000" indent="0">
              <a:buNone/>
              <a:defRPr/>
            </a:lvl5pPr>
          </a:lstStyle>
          <a:p>
            <a:pPr lvl="0"/>
            <a:r>
              <a:rPr lang="sv-SE" dirty="0"/>
              <a:t>Klicka och skriv text</a:t>
            </a:r>
          </a:p>
        </p:txBody>
      </p:sp>
    </p:spTree>
    <p:extLst>
      <p:ext uri="{BB962C8B-B14F-4D97-AF65-F5344CB8AC3E}">
        <p14:creationId xmlns:p14="http://schemas.microsoft.com/office/powerpoint/2010/main" val="111422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rt text och plats för objekt">
    <p:bg>
      <p:bgPr>
        <a:solidFill>
          <a:schemeClr val="bg1"/>
        </a:solidFill>
        <a:effectLst/>
      </p:bgPr>
    </p:bg>
    <p:spTree>
      <p:nvGrpSpPr>
        <p:cNvPr id="1" name=""/>
        <p:cNvGrpSpPr/>
        <p:nvPr/>
      </p:nvGrpSpPr>
      <p:grpSpPr>
        <a:xfrm>
          <a:off x="0" y="0"/>
          <a:ext cx="0" cy="0"/>
          <a:chOff x="0" y="0"/>
          <a:chExt cx="0" cy="0"/>
        </a:xfrm>
      </p:grpSpPr>
      <p:sp>
        <p:nvSpPr>
          <p:cNvPr id="34" name="Rektangel 33">
            <a:extLst>
              <a:ext uri="{FF2B5EF4-FFF2-40B4-BE49-F238E27FC236}">
                <a16:creationId xmlns:a16="http://schemas.microsoft.com/office/drawing/2014/main" id="{A0EE388C-E3E2-4E14-BC74-6DC6CF2B6C88}"/>
              </a:ext>
            </a:extLst>
          </p:cNvPr>
          <p:cNvSpPr/>
          <p:nvPr userDrawn="1"/>
        </p:nvSpPr>
        <p:spPr>
          <a:xfrm>
            <a:off x="5336648" y="-6"/>
            <a:ext cx="6855352" cy="68580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10">
            <a:extLst>
              <a:ext uri="{FF2B5EF4-FFF2-40B4-BE49-F238E27FC236}">
                <a16:creationId xmlns:a16="http://schemas.microsoft.com/office/drawing/2014/main" id="{9E741B18-B69B-46F8-8EEC-DC2D486A7ADF}"/>
              </a:ext>
            </a:extLst>
          </p:cNvPr>
          <p:cNvSpPr/>
          <p:nvPr userDrawn="1"/>
        </p:nvSpPr>
        <p:spPr>
          <a:xfrm>
            <a:off x="359999" y="368300"/>
            <a:ext cx="5688000" cy="5683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tx1"/>
                </a:solidFill>
              </a:defRPr>
            </a:lvl1pPr>
          </a:lstStyle>
          <a:p>
            <a:fld id="{5204B58B-0420-4827-A2A8-7A3D043AFDDE}" type="slidenum">
              <a:rPr lang="sv-SE" smtClean="0"/>
              <a:pPr/>
              <a:t>‹#›</a:t>
            </a:fld>
            <a:endParaRPr lang="sv-SE" dirty="0"/>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userDrawn="1">
            <p:ph sz="half" idx="2" hasCustomPrompt="1"/>
          </p:nvPr>
        </p:nvSpPr>
        <p:spPr>
          <a:xfrm>
            <a:off x="1079999" y="1080000"/>
            <a:ext cx="4248000" cy="4248000"/>
          </a:xfrm>
        </p:spPr>
        <p:txBody>
          <a:bodyPr bIns="180000" anchor="ctr" anchorCtr="0"/>
          <a:lstStyle>
            <a:lvl1pPr marL="0" indent="0">
              <a:lnSpc>
                <a:spcPct val="114000"/>
              </a:lnSpc>
              <a:spcBef>
                <a:spcPts val="1200"/>
              </a:spcBef>
              <a:buNone/>
              <a:defRPr sz="1800" spc="20" baseline="0">
                <a:solidFill>
                  <a:schemeClr val="bg1"/>
                </a:solidFill>
                <a:latin typeface="+mj-lt"/>
              </a:defRPr>
            </a:lvl1pPr>
            <a:lvl2pPr marL="234850" indent="0">
              <a:buNone/>
              <a:defRPr/>
            </a:lvl2pPr>
            <a:lvl3pPr marL="503138" indent="0">
              <a:buNone/>
              <a:defRPr/>
            </a:lvl3pPr>
            <a:lvl4pPr marL="756000" indent="0">
              <a:buNone/>
              <a:defRPr/>
            </a:lvl4pPr>
            <a:lvl5pPr marL="1044000" indent="0">
              <a:buNone/>
              <a:defRPr/>
            </a:lvl5pPr>
          </a:lstStyle>
          <a:p>
            <a:pPr lvl="0"/>
            <a:r>
              <a:rPr lang="sv-SE" dirty="0"/>
              <a:t>Klicka och skriv text</a:t>
            </a:r>
          </a:p>
        </p:txBody>
      </p:sp>
      <p:grpSp>
        <p:nvGrpSpPr>
          <p:cNvPr id="13" name="Region Östergötland">
            <a:extLst>
              <a:ext uri="{FF2B5EF4-FFF2-40B4-BE49-F238E27FC236}">
                <a16:creationId xmlns:a16="http://schemas.microsoft.com/office/drawing/2014/main" id="{3219D742-6583-4454-AED2-9839E31145FA}"/>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4" name="Frihandsfigur: Form 13">
              <a:extLst>
                <a:ext uri="{FF2B5EF4-FFF2-40B4-BE49-F238E27FC236}">
                  <a16:creationId xmlns:a16="http://schemas.microsoft.com/office/drawing/2014/main" id="{98151F31-70F6-48C7-B886-736AB7A696A1}"/>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01C9C85B-F7EE-49C6-86A9-C618514D4BC0}"/>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6" name="Folktandvården" hidden="1">
            <a:extLst>
              <a:ext uri="{FF2B5EF4-FFF2-40B4-BE49-F238E27FC236}">
                <a16:creationId xmlns:a16="http://schemas.microsoft.com/office/drawing/2014/main" id="{746F078E-D579-46C7-A623-9E12CB9705B6}"/>
              </a:ext>
            </a:extLst>
          </p:cNvPr>
          <p:cNvGrpSpPr/>
          <p:nvPr userDrawn="1"/>
        </p:nvGrpSpPr>
        <p:grpSpPr>
          <a:xfrm>
            <a:off x="9987525" y="6231440"/>
            <a:ext cx="2204474" cy="433293"/>
            <a:chOff x="9987525" y="6231440"/>
            <a:chExt cx="2204474" cy="433293"/>
          </a:xfrm>
        </p:grpSpPr>
        <p:sp>
          <p:nvSpPr>
            <p:cNvPr id="20" name="Rektangel 19">
              <a:extLst>
                <a:ext uri="{FF2B5EF4-FFF2-40B4-BE49-F238E27FC236}">
                  <a16:creationId xmlns:a16="http://schemas.microsoft.com/office/drawing/2014/main" id="{1A51712D-2CB1-4F81-AFD7-FD0CE13F0351}"/>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83FCB5D7-D416-4CB2-B4AE-9AD5297E943C}"/>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2" name="Bild 21">
              <a:extLst>
                <a:ext uri="{FF2B5EF4-FFF2-40B4-BE49-F238E27FC236}">
                  <a16:creationId xmlns:a16="http://schemas.microsoft.com/office/drawing/2014/main" id="{44F92256-C694-4995-8AAD-4CF4D57DFA6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29211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vit)">
    <p:bg>
      <p:bgPr>
        <a:solidFill>
          <a:schemeClr val="bg1"/>
        </a:solidFill>
        <a:effectLst/>
      </p:bgPr>
    </p:bg>
    <p:spTree>
      <p:nvGrpSpPr>
        <p:cNvPr id="1" name=""/>
        <p:cNvGrpSpPr/>
        <p:nvPr/>
      </p:nvGrpSpPr>
      <p:grpSpPr>
        <a:xfrm>
          <a:off x="0" y="0"/>
          <a:ext cx="0" cy="0"/>
          <a:chOff x="0" y="0"/>
          <a:chExt cx="0" cy="0"/>
        </a:xfrm>
      </p:grpSpPr>
      <p:sp>
        <p:nvSpPr>
          <p:cNvPr id="8" name="Bild 6">
            <a:extLst>
              <a:ext uri="{FF2B5EF4-FFF2-40B4-BE49-F238E27FC236}">
                <a16:creationId xmlns:a16="http://schemas.microsoft.com/office/drawing/2014/main" id="{E61FE2F9-2825-4018-AB8F-E0C671E283B9}"/>
              </a:ext>
              <a:ext uri="{C183D7F6-B498-43B3-948B-1728B52AA6E4}">
                <adec:decorative xmlns:adec="http://schemas.microsoft.com/office/drawing/2017/decorative" xmlns="" val="1"/>
              </a:ext>
            </a:extLst>
          </p:cNvPr>
          <p:cNvSpPr/>
          <p:nvPr/>
        </p:nvSpPr>
        <p:spPr>
          <a:xfrm>
            <a:off x="0" y="0"/>
            <a:ext cx="6425711" cy="6483274"/>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0861CE">
              <a:alpha val="4706"/>
            </a:srgbClr>
          </a:solidFill>
          <a:ln w="69470" cap="flat">
            <a:noFill/>
            <a:prstDash val="solid"/>
            <a:miter/>
          </a:ln>
        </p:spPr>
        <p:txBody>
          <a:bodyPr rtlCol="0" anchor="ctr"/>
          <a:lstStyle/>
          <a:p>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080000" y="1193374"/>
            <a:ext cx="9073650" cy="1446149"/>
          </a:xfrm>
        </p:spPr>
        <p:txBody>
          <a:bodyPr anchor="b"/>
          <a:lstStyle>
            <a:lvl1pPr algn="l">
              <a:defRPr sz="4000">
                <a:solidFill>
                  <a:schemeClr val="accent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080000" y="2837105"/>
            <a:ext cx="9073650" cy="846870"/>
          </a:xfrm>
        </p:spPr>
        <p:txBody>
          <a:bodyPr/>
          <a:lstStyle>
            <a:lvl1pPr marL="0" indent="0" algn="l">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6" name="Datum för presentation">
            <a:extLst>
              <a:ext uri="{FF2B5EF4-FFF2-40B4-BE49-F238E27FC236}">
                <a16:creationId xmlns:a16="http://schemas.microsoft.com/office/drawing/2014/main" id="{77D137F8-D0E5-4846-93B8-A45B22BBE52B}"/>
              </a:ext>
            </a:extLst>
          </p:cNvPr>
          <p:cNvSpPr>
            <a:spLocks noGrp="1"/>
          </p:cNvSpPr>
          <p:nvPr>
            <p:ph type="body" sz="quarter" idx="10" hasCustomPrompt="1"/>
          </p:nvPr>
        </p:nvSpPr>
        <p:spPr>
          <a:xfrm>
            <a:off x="296450" y="6312037"/>
            <a:ext cx="2473150" cy="288000"/>
          </a:xfrm>
        </p:spPr>
        <p:txBody>
          <a:bodyPr anchor="b" anchorCtr="0">
            <a:normAutofit/>
          </a:bodyPr>
          <a:lstStyle>
            <a:lvl1pPr marL="0" indent="0">
              <a:buNone/>
              <a:defRPr sz="1400">
                <a:solidFill>
                  <a:schemeClr val="tx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Tree>
    <p:extLst>
      <p:ext uri="{BB962C8B-B14F-4D97-AF65-F5344CB8AC3E}">
        <p14:creationId xmlns:p14="http://schemas.microsoft.com/office/powerpoint/2010/main" val="295051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vsnittsdelare">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97C9A02-F520-4F33-9513-C176F152181E}"/>
              </a:ext>
              <a:ext uri="{C183D7F6-B498-43B3-948B-1728B52AA6E4}">
                <adec:decorative xmlns:adec="http://schemas.microsoft.com/office/drawing/2017/decorative" xmlns="" val="1"/>
              </a:ext>
            </a:extLst>
          </p:cNvPr>
          <p:cNvSpPr/>
          <p:nvPr userDrawn="1"/>
        </p:nvSpPr>
        <p:spPr>
          <a:xfrm>
            <a:off x="180000" y="2564933"/>
            <a:ext cx="11832000" cy="34883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720850" y="435077"/>
            <a:ext cx="8750300" cy="1175714"/>
          </a:xfrm>
        </p:spPr>
        <p:txBody>
          <a:bodyPr anchor="b"/>
          <a:lstStyle>
            <a:lvl1pPr algn="ctr">
              <a:defRPr sz="4000">
                <a:solidFill>
                  <a:schemeClr val="accent6"/>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720850" y="1658747"/>
            <a:ext cx="8750300" cy="804234"/>
          </a:xfrm>
        </p:spPr>
        <p:txBody>
          <a:bodyPr/>
          <a:lstStyle>
            <a:lvl1pPr marL="0" indent="0" algn="ctr">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dirty="0"/>
          </a:p>
        </p:txBody>
      </p:sp>
      <p:sp>
        <p:nvSpPr>
          <p:cNvPr id="13" name="Frihandsfigur: Form 12">
            <a:extLst>
              <a:ext uri="{FF2B5EF4-FFF2-40B4-BE49-F238E27FC236}">
                <a16:creationId xmlns:a16="http://schemas.microsoft.com/office/drawing/2014/main" id="{9BBA449D-6D42-44A4-BE47-ADDD319FD561}"/>
              </a:ext>
              <a:ext uri="{C183D7F6-B498-43B3-948B-1728B52AA6E4}">
                <adec:decorative xmlns:adec="http://schemas.microsoft.com/office/drawing/2017/decorative" xmlns="" val="1"/>
              </a:ext>
            </a:extLst>
          </p:cNvPr>
          <p:cNvSpPr/>
          <p:nvPr userDrawn="1"/>
        </p:nvSpPr>
        <p:spPr>
          <a:xfrm>
            <a:off x="180000" y="2521975"/>
            <a:ext cx="8230669" cy="3488301"/>
          </a:xfrm>
          <a:custGeom>
            <a:avLst/>
            <a:gdLst>
              <a:gd name="connsiteX0" fmla="*/ 2054937 w 8230669"/>
              <a:gd name="connsiteY0" fmla="*/ 1585345 h 3488301"/>
              <a:gd name="connsiteX1" fmla="*/ 2701686 w 8230669"/>
              <a:gd name="connsiteY1" fmla="*/ 3464938 h 3488301"/>
              <a:gd name="connsiteX2" fmla="*/ 2709658 w 8230669"/>
              <a:gd name="connsiteY2" fmla="*/ 3488301 h 3488301"/>
              <a:gd name="connsiteX3" fmla="*/ 2347235 w 8230669"/>
              <a:gd name="connsiteY3" fmla="*/ 3488301 h 3488301"/>
              <a:gd name="connsiteX4" fmla="*/ 2336199 w 8230669"/>
              <a:gd name="connsiteY4" fmla="*/ 3455929 h 3488301"/>
              <a:gd name="connsiteX5" fmla="*/ 2058502 w 8230669"/>
              <a:gd name="connsiteY5" fmla="*/ 2644893 h 3488301"/>
              <a:gd name="connsiteX6" fmla="*/ 1916896 w 8230669"/>
              <a:gd name="connsiteY6" fmla="*/ 3057220 h 3488301"/>
              <a:gd name="connsiteX7" fmla="*/ 1769291 w 8230669"/>
              <a:gd name="connsiteY7" fmla="*/ 3488301 h 3488301"/>
              <a:gd name="connsiteX8" fmla="*/ 1404039 w 8230669"/>
              <a:gd name="connsiteY8" fmla="*/ 3488301 h 3488301"/>
              <a:gd name="connsiteX9" fmla="*/ 1411947 w 8230669"/>
              <a:gd name="connsiteY9" fmla="*/ 3465314 h 3488301"/>
              <a:gd name="connsiteX10" fmla="*/ 2054937 w 8230669"/>
              <a:gd name="connsiteY10" fmla="*/ 1585345 h 3488301"/>
              <a:gd name="connsiteX11" fmla="*/ 1465011 w 8230669"/>
              <a:gd name="connsiteY11" fmla="*/ 1238697 h 3488301"/>
              <a:gd name="connsiteX12" fmla="*/ 0 w 8230669"/>
              <a:gd name="connsiteY12" fmla="*/ 2903320 h 3488301"/>
              <a:gd name="connsiteX13" fmla="*/ 0 w 8230669"/>
              <a:gd name="connsiteY13" fmla="*/ 2380229 h 3488301"/>
              <a:gd name="connsiteX14" fmla="*/ 534676 w 8230669"/>
              <a:gd name="connsiteY14" fmla="*/ 1772481 h 3488301"/>
              <a:gd name="connsiteX15" fmla="*/ 0 w 8230669"/>
              <a:gd name="connsiteY15" fmla="*/ 1877634 h 3488301"/>
              <a:gd name="connsiteX16" fmla="*/ 0 w 8230669"/>
              <a:gd name="connsiteY16" fmla="*/ 1521183 h 3488301"/>
              <a:gd name="connsiteX17" fmla="*/ 7869235 w 8230669"/>
              <a:gd name="connsiteY17" fmla="*/ 0 h 3488301"/>
              <a:gd name="connsiteX18" fmla="*/ 8225605 w 8230669"/>
              <a:gd name="connsiteY18" fmla="*/ 0 h 3488301"/>
              <a:gd name="connsiteX19" fmla="*/ 8223514 w 8230669"/>
              <a:gd name="connsiteY19" fmla="*/ 34669 h 3488301"/>
              <a:gd name="connsiteX20" fmla="*/ 7547836 w 8230669"/>
              <a:gd name="connsiteY20" fmla="*/ 892049 h 3488301"/>
              <a:gd name="connsiteX21" fmla="*/ 8230440 w 8230669"/>
              <a:gd name="connsiteY21" fmla="*/ 1864267 h 3488301"/>
              <a:gd name="connsiteX22" fmla="*/ 7510410 w 8230669"/>
              <a:gd name="connsiteY22" fmla="*/ 2293789 h 3488301"/>
              <a:gd name="connsiteX23" fmla="*/ 7733852 w 8230669"/>
              <a:gd name="connsiteY23" fmla="*/ 3421263 h 3488301"/>
              <a:gd name="connsiteX24" fmla="*/ 7733443 w 8230669"/>
              <a:gd name="connsiteY24" fmla="*/ 3488301 h 3488301"/>
              <a:gd name="connsiteX25" fmla="*/ 7378213 w 8230669"/>
              <a:gd name="connsiteY25" fmla="*/ 3488301 h 3488301"/>
              <a:gd name="connsiteX26" fmla="*/ 7241634 w 8230669"/>
              <a:gd name="connsiteY26" fmla="*/ 3463295 h 3488301"/>
              <a:gd name="connsiteX27" fmla="*/ 5303090 w 8230669"/>
              <a:gd name="connsiteY27" fmla="*/ 2106654 h 3488301"/>
              <a:gd name="connsiteX28" fmla="*/ 3578762 w 8230669"/>
              <a:gd name="connsiteY28" fmla="*/ 1768026 h 3488301"/>
              <a:gd name="connsiteX29" fmla="*/ 4721185 w 8230669"/>
              <a:gd name="connsiteY29" fmla="*/ 3081546 h 3488301"/>
              <a:gd name="connsiteX30" fmla="*/ 5678135 w 8230669"/>
              <a:gd name="connsiteY30" fmla="*/ 3472276 h 3488301"/>
              <a:gd name="connsiteX31" fmla="*/ 5744923 w 8230669"/>
              <a:gd name="connsiteY31" fmla="*/ 3488301 h 3488301"/>
              <a:gd name="connsiteX32" fmla="*/ 4691437 w 8230669"/>
              <a:gd name="connsiteY32" fmla="*/ 3488301 h 3488301"/>
              <a:gd name="connsiteX33" fmla="*/ 4574414 w 8230669"/>
              <a:gd name="connsiteY33" fmla="*/ 3404218 h 3488301"/>
              <a:gd name="connsiteX34" fmla="*/ 4467214 w 8230669"/>
              <a:gd name="connsiteY34" fmla="*/ 3300762 h 3488301"/>
              <a:gd name="connsiteX35" fmla="*/ 2649318 w 8230669"/>
              <a:gd name="connsiteY35" fmla="*/ 1233351 h 3488301"/>
              <a:gd name="connsiteX36" fmla="*/ 5369925 w 8230669"/>
              <a:gd name="connsiteY36" fmla="*/ 1768026 h 3488301"/>
              <a:gd name="connsiteX37" fmla="*/ 6350164 w 8230669"/>
              <a:gd name="connsiteY37" fmla="*/ 2488946 h 3488301"/>
              <a:gd name="connsiteX38" fmla="*/ 7383870 w 8230669"/>
              <a:gd name="connsiteY38" fmla="*/ 3129666 h 3488301"/>
              <a:gd name="connsiteX39" fmla="*/ 6879493 w 8230669"/>
              <a:gd name="connsiteY39" fmla="*/ 1978331 h 3488301"/>
              <a:gd name="connsiteX40" fmla="*/ 7880228 w 8230669"/>
              <a:gd name="connsiteY40" fmla="*/ 1774264 h 3488301"/>
              <a:gd name="connsiteX41" fmla="*/ 6696811 w 8230669"/>
              <a:gd name="connsiteY41" fmla="*/ 892049 h 3488301"/>
              <a:gd name="connsiteX42" fmla="*/ 7880228 w 8230669"/>
              <a:gd name="connsiteY42" fmla="*/ 9834 h 3488301"/>
              <a:gd name="connsiteX43" fmla="*/ 3132451 w 8230669"/>
              <a:gd name="connsiteY43" fmla="*/ 0 h 3488301"/>
              <a:gd name="connsiteX44" fmla="*/ 3592147 w 8230669"/>
              <a:gd name="connsiteY44" fmla="*/ 0 h 3488301"/>
              <a:gd name="connsiteX45" fmla="*/ 3578762 w 8230669"/>
              <a:gd name="connsiteY45" fmla="*/ 15181 h 3488301"/>
              <a:gd name="connsiteX46" fmla="*/ 3657299 w 8230669"/>
              <a:gd name="connsiteY46" fmla="*/ 0 h 3488301"/>
              <a:gd name="connsiteX47" fmla="*/ 5415062 w 8230669"/>
              <a:gd name="connsiteY47" fmla="*/ 0 h 3488301"/>
              <a:gd name="connsiteX48" fmla="*/ 5370816 w 8230669"/>
              <a:gd name="connsiteY48" fmla="*/ 12508 h 3488301"/>
              <a:gd name="connsiteX49" fmla="*/ 2650209 w 8230669"/>
              <a:gd name="connsiteY49" fmla="*/ 547183 h 3488301"/>
              <a:gd name="connsiteX50" fmla="*/ 3098007 w 8230669"/>
              <a:gd name="connsiteY50" fmla="*/ 39111 h 3488301"/>
              <a:gd name="connsiteX51" fmla="*/ 1987677 w 8230669"/>
              <a:gd name="connsiteY51" fmla="*/ 0 h 3488301"/>
              <a:gd name="connsiteX52" fmla="*/ 2125999 w 8230669"/>
              <a:gd name="connsiteY52" fmla="*/ 0 h 3488301"/>
              <a:gd name="connsiteX53" fmla="*/ 2105383 w 8230669"/>
              <a:gd name="connsiteY53" fmla="*/ 59974 h 3488301"/>
              <a:gd name="connsiteX54" fmla="*/ 2056719 w 8230669"/>
              <a:gd name="connsiteY54" fmla="*/ 201426 h 3488301"/>
              <a:gd name="connsiteX55" fmla="*/ 0 w 8230669"/>
              <a:gd name="connsiteY55" fmla="*/ 0 h 3488301"/>
              <a:gd name="connsiteX56" fmla="*/ 456828 w 8230669"/>
              <a:gd name="connsiteY56" fmla="*/ 0 h 3488301"/>
              <a:gd name="connsiteX57" fmla="*/ 534676 w 8230669"/>
              <a:gd name="connsiteY57" fmla="*/ 15181 h 3488301"/>
              <a:gd name="connsiteX58" fmla="*/ 521359 w 8230669"/>
              <a:gd name="connsiteY58" fmla="*/ 0 h 3488301"/>
              <a:gd name="connsiteX59" fmla="*/ 982995 w 8230669"/>
              <a:gd name="connsiteY59" fmla="*/ 0 h 3488301"/>
              <a:gd name="connsiteX60" fmla="*/ 1041012 w 8230669"/>
              <a:gd name="connsiteY60" fmla="*/ 65884 h 3488301"/>
              <a:gd name="connsiteX61" fmla="*/ 1465011 w 8230669"/>
              <a:gd name="connsiteY61" fmla="*/ 547183 h 3488301"/>
              <a:gd name="connsiteX62" fmla="*/ 0 w 8230669"/>
              <a:gd name="connsiteY62" fmla="*/ 262022 h 348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230669" h="3488301">
                <a:moveTo>
                  <a:pt x="2054937" y="1585345"/>
                </a:moveTo>
                <a:cubicBezTo>
                  <a:pt x="2077661" y="1646833"/>
                  <a:pt x="2421691" y="2645172"/>
                  <a:pt x="2701686" y="3464938"/>
                </a:cubicBezTo>
                <a:lnTo>
                  <a:pt x="2709658" y="3488301"/>
                </a:lnTo>
                <a:lnTo>
                  <a:pt x="2347235" y="3488301"/>
                </a:lnTo>
                <a:lnTo>
                  <a:pt x="2336199" y="3455929"/>
                </a:lnTo>
                <a:cubicBezTo>
                  <a:pt x="2234053" y="3156622"/>
                  <a:pt x="2132910" y="2861437"/>
                  <a:pt x="2058502" y="2644893"/>
                </a:cubicBezTo>
                <a:cubicBezTo>
                  <a:pt x="2014168" y="2773884"/>
                  <a:pt x="1966214" y="2913456"/>
                  <a:pt x="1916896" y="3057220"/>
                </a:cubicBezTo>
                <a:lnTo>
                  <a:pt x="1769291" y="3488301"/>
                </a:lnTo>
                <a:lnTo>
                  <a:pt x="1404039" y="3488301"/>
                </a:lnTo>
                <a:lnTo>
                  <a:pt x="1411947" y="3465314"/>
                </a:lnTo>
                <a:cubicBezTo>
                  <a:pt x="1693696" y="2645673"/>
                  <a:pt x="2034218" y="1646833"/>
                  <a:pt x="2054937" y="1585345"/>
                </a:cubicBezTo>
                <a:close/>
                <a:moveTo>
                  <a:pt x="1465011" y="1238697"/>
                </a:moveTo>
                <a:cubicBezTo>
                  <a:pt x="1418672" y="1291273"/>
                  <a:pt x="591708" y="2229629"/>
                  <a:pt x="0" y="2903320"/>
                </a:cubicBezTo>
                <a:lnTo>
                  <a:pt x="0" y="2380229"/>
                </a:lnTo>
                <a:lnTo>
                  <a:pt x="534676" y="1772481"/>
                </a:lnTo>
                <a:lnTo>
                  <a:pt x="0" y="1877634"/>
                </a:lnTo>
                <a:lnTo>
                  <a:pt x="0" y="1521183"/>
                </a:lnTo>
                <a:close/>
                <a:moveTo>
                  <a:pt x="7869235" y="0"/>
                </a:moveTo>
                <a:lnTo>
                  <a:pt x="8225605" y="0"/>
                </a:lnTo>
                <a:lnTo>
                  <a:pt x="8223514" y="34669"/>
                </a:lnTo>
                <a:cubicBezTo>
                  <a:pt x="8183809" y="308807"/>
                  <a:pt x="7976691" y="622261"/>
                  <a:pt x="7547836" y="892049"/>
                </a:cubicBezTo>
                <a:cubicBezTo>
                  <a:pt x="8037066" y="1200379"/>
                  <a:pt x="8238460" y="1565741"/>
                  <a:pt x="8230440" y="1864267"/>
                </a:cubicBezTo>
                <a:cubicBezTo>
                  <a:pt x="8103009" y="2139626"/>
                  <a:pt x="7772400" y="2254581"/>
                  <a:pt x="7510410" y="2293789"/>
                </a:cubicBezTo>
                <a:cubicBezTo>
                  <a:pt x="7766943" y="2896525"/>
                  <a:pt x="7740334" y="3167678"/>
                  <a:pt x="7733852" y="3421263"/>
                </a:cubicBezTo>
                <a:lnTo>
                  <a:pt x="7733443" y="3488301"/>
                </a:lnTo>
                <a:lnTo>
                  <a:pt x="7378213" y="3488301"/>
                </a:lnTo>
                <a:lnTo>
                  <a:pt x="7241634" y="3463295"/>
                </a:lnTo>
                <a:cubicBezTo>
                  <a:pt x="6240332" y="3229180"/>
                  <a:pt x="6175614" y="2484046"/>
                  <a:pt x="5303090" y="2106654"/>
                </a:cubicBezTo>
                <a:cubicBezTo>
                  <a:pt x="4826338" y="2010411"/>
                  <a:pt x="4035909" y="1857138"/>
                  <a:pt x="3578762" y="1768026"/>
                </a:cubicBezTo>
                <a:cubicBezTo>
                  <a:pt x="3882636" y="2112891"/>
                  <a:pt x="4405727" y="2708163"/>
                  <a:pt x="4721185" y="3081546"/>
                </a:cubicBezTo>
                <a:cubicBezTo>
                  <a:pt x="5058700" y="3325825"/>
                  <a:pt x="5373407" y="3403061"/>
                  <a:pt x="5678135" y="3472276"/>
                </a:cubicBezTo>
                <a:lnTo>
                  <a:pt x="5744923" y="3488301"/>
                </a:lnTo>
                <a:lnTo>
                  <a:pt x="4691437" y="3488301"/>
                </a:lnTo>
                <a:lnTo>
                  <a:pt x="4574414" y="3404218"/>
                </a:lnTo>
                <a:cubicBezTo>
                  <a:pt x="4536472" y="3372762"/>
                  <a:pt x="4500632" y="3338412"/>
                  <a:pt x="4467214" y="3300762"/>
                </a:cubicBezTo>
                <a:cubicBezTo>
                  <a:pt x="3936103" y="2692124"/>
                  <a:pt x="2706350" y="1297511"/>
                  <a:pt x="2649318" y="1233351"/>
                </a:cubicBezTo>
                <a:cubicBezTo>
                  <a:pt x="2735758" y="1253846"/>
                  <a:pt x="4577715" y="1610296"/>
                  <a:pt x="5369925" y="1768026"/>
                </a:cubicBezTo>
                <a:cubicBezTo>
                  <a:pt x="5770932" y="1848227"/>
                  <a:pt x="6065003" y="2174379"/>
                  <a:pt x="6350164" y="2488946"/>
                </a:cubicBezTo>
                <a:cubicBezTo>
                  <a:pt x="6610215" y="2815695"/>
                  <a:pt x="6975543" y="3042136"/>
                  <a:pt x="7383870" y="3129666"/>
                </a:cubicBezTo>
                <a:cubicBezTo>
                  <a:pt x="7389216" y="2828465"/>
                  <a:pt x="7155742" y="2269729"/>
                  <a:pt x="6879493" y="1978331"/>
                </a:cubicBezTo>
                <a:cubicBezTo>
                  <a:pt x="7177128" y="1988134"/>
                  <a:pt x="7741212" y="1963182"/>
                  <a:pt x="7880228" y="1774264"/>
                </a:cubicBezTo>
                <a:cubicBezTo>
                  <a:pt x="7868643" y="1460587"/>
                  <a:pt x="7184258" y="1028391"/>
                  <a:pt x="6696811" y="892049"/>
                </a:cubicBezTo>
                <a:cubicBezTo>
                  <a:pt x="7184258" y="754815"/>
                  <a:pt x="7867752" y="324402"/>
                  <a:pt x="7880228" y="9834"/>
                </a:cubicBezTo>
                <a:close/>
                <a:moveTo>
                  <a:pt x="3132451" y="0"/>
                </a:moveTo>
                <a:lnTo>
                  <a:pt x="3592147" y="0"/>
                </a:lnTo>
                <a:lnTo>
                  <a:pt x="3578762" y="15181"/>
                </a:lnTo>
                <a:lnTo>
                  <a:pt x="3657299" y="0"/>
                </a:lnTo>
                <a:lnTo>
                  <a:pt x="5415062" y="0"/>
                </a:lnTo>
                <a:lnTo>
                  <a:pt x="5370816" y="12508"/>
                </a:lnTo>
                <a:cubicBezTo>
                  <a:pt x="4578605" y="173801"/>
                  <a:pt x="2739321" y="530251"/>
                  <a:pt x="2650209" y="547183"/>
                </a:cubicBezTo>
                <a:cubicBezTo>
                  <a:pt x="2671262" y="523401"/>
                  <a:pt x="2851795" y="318648"/>
                  <a:pt x="3098007" y="39111"/>
                </a:cubicBezTo>
                <a:close/>
                <a:moveTo>
                  <a:pt x="1987677" y="0"/>
                </a:moveTo>
                <a:lnTo>
                  <a:pt x="2125999" y="0"/>
                </a:lnTo>
                <a:lnTo>
                  <a:pt x="2105383" y="59974"/>
                </a:lnTo>
                <a:cubicBezTo>
                  <a:pt x="2078217" y="138991"/>
                  <a:pt x="2060952" y="189173"/>
                  <a:pt x="2056719" y="201426"/>
                </a:cubicBezTo>
                <a:close/>
                <a:moveTo>
                  <a:pt x="0" y="0"/>
                </a:moveTo>
                <a:lnTo>
                  <a:pt x="456828" y="0"/>
                </a:lnTo>
                <a:lnTo>
                  <a:pt x="534676" y="15181"/>
                </a:lnTo>
                <a:lnTo>
                  <a:pt x="521359" y="0"/>
                </a:lnTo>
                <a:lnTo>
                  <a:pt x="982995" y="0"/>
                </a:lnTo>
                <a:lnTo>
                  <a:pt x="1041012" y="65884"/>
                </a:lnTo>
                <a:cubicBezTo>
                  <a:pt x="1275048" y="331635"/>
                  <a:pt x="1444738" y="524181"/>
                  <a:pt x="1465011" y="547183"/>
                </a:cubicBezTo>
                <a:lnTo>
                  <a:pt x="0" y="262022"/>
                </a:lnTo>
                <a:close/>
              </a:path>
            </a:pathLst>
          </a:custGeom>
          <a:solidFill>
            <a:srgbClr val="FFFFFF">
              <a:alpha val="6000"/>
            </a:srgbClr>
          </a:solidFill>
          <a:ln w="69470" cap="flat">
            <a:noFill/>
            <a:prstDash val="solid"/>
            <a:miter/>
          </a:ln>
        </p:spPr>
        <p:txBody>
          <a:bodyPr wrap="square" rtlCol="0" anchor="ctr">
            <a:noAutofit/>
          </a:bodyPr>
          <a:lstStyle/>
          <a:p>
            <a:endParaRPr lang="sv-SE" dirty="0"/>
          </a:p>
        </p:txBody>
      </p:sp>
    </p:spTree>
    <p:extLst>
      <p:ext uri="{BB962C8B-B14F-4D97-AF65-F5344CB8AC3E}">
        <p14:creationId xmlns:p14="http://schemas.microsoft.com/office/powerpoint/2010/main" val="2964642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vsnittsdelare med bild">
    <p:bg>
      <p:bgPr>
        <a:solidFill>
          <a:schemeClr val="bg1"/>
        </a:solidFill>
        <a:effectLst/>
      </p:bgPr>
    </p:bg>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180000" y="2564933"/>
            <a:ext cx="11833200" cy="3488301"/>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720850" y="435077"/>
            <a:ext cx="8750300" cy="1175714"/>
          </a:xfrm>
        </p:spPr>
        <p:txBody>
          <a:bodyPr anchor="b"/>
          <a:lstStyle>
            <a:lvl1pPr algn="ctr">
              <a:defRPr sz="4000">
                <a:solidFill>
                  <a:schemeClr val="accent6"/>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720850" y="1658747"/>
            <a:ext cx="8750300" cy="804234"/>
          </a:xfrm>
        </p:spPr>
        <p:txBody>
          <a:bodyPr/>
          <a:lstStyle>
            <a:lvl1pPr marL="0" indent="0" algn="ctr">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dirty="0"/>
          </a:p>
        </p:txBody>
      </p:sp>
    </p:spTree>
    <p:extLst>
      <p:ext uri="{BB962C8B-B14F-4D97-AF65-F5344CB8AC3E}">
        <p14:creationId xmlns:p14="http://schemas.microsoft.com/office/powerpoint/2010/main" val="3389754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7E7E34-D963-409A-B37E-74A781406387}"/>
              </a:ext>
            </a:extLst>
          </p:cNvPr>
          <p:cNvSpPr>
            <a:spLocks noGrp="1"/>
          </p:cNvSpPr>
          <p:nvPr>
            <p:ph type="title"/>
          </p:nvPr>
        </p:nvSpPr>
        <p:spPr>
          <a:xfrm>
            <a:off x="539999" y="368300"/>
            <a:ext cx="9923999" cy="949877"/>
          </a:xfrm>
        </p:spPr>
        <p:txBody>
          <a:bodyPr/>
          <a:lstStyle/>
          <a:p>
            <a:r>
              <a:rPr lang="sv-SE" dirty="0"/>
              <a:t>Klicka här för att ändra mall för rubrikformat</a:t>
            </a:r>
          </a:p>
        </p:txBody>
      </p:sp>
      <p:sp>
        <p:nvSpPr>
          <p:cNvPr id="5" name="Platshållare för bildnummer 4">
            <a:extLst>
              <a:ext uri="{FF2B5EF4-FFF2-40B4-BE49-F238E27FC236}">
                <a16:creationId xmlns:a16="http://schemas.microsoft.com/office/drawing/2014/main" id="{11746945-EC0D-4274-B554-168CE39A566D}"/>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1220103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768120F1-E095-4F41-A281-F6F2F4715BE4}"/>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729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09601" y="2410539"/>
            <a:ext cx="10699799" cy="3600000"/>
          </a:xfrm>
          <a:prstGeom prst="rect">
            <a:avLst/>
          </a:prstGeom>
        </p:spPr>
        <p:txBody>
          <a:bodyPr>
            <a:normAutofit/>
          </a:bodyPr>
          <a:lstStyle>
            <a:lvl1pPr marL="442913" indent="-352425">
              <a:defRPr sz="2200">
                <a:latin typeface="Tahoma"/>
                <a:cs typeface="Tahoma"/>
              </a:defRPr>
            </a:lvl1pPr>
            <a:lvl2pPr>
              <a:defRPr sz="2200">
                <a:latin typeface="Tahoma"/>
                <a:cs typeface="Tahoma"/>
              </a:defRPr>
            </a:lvl2pPr>
            <a:lvl3pPr>
              <a:defRPr sz="2200">
                <a:latin typeface="Tahoma"/>
                <a:cs typeface="Tahoma"/>
              </a:defRPr>
            </a:lvl3pPr>
            <a:lvl4pPr>
              <a:defRPr sz="2200">
                <a:latin typeface="Tahoma"/>
                <a:cs typeface="Tahoma"/>
              </a:defRPr>
            </a:lvl4pPr>
            <a:lvl5pPr>
              <a:defRPr sz="2200">
                <a:latin typeface="Tahoma"/>
                <a:cs typeface="Tahom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rubrik 1"/>
          <p:cNvSpPr>
            <a:spLocks noGrp="1"/>
          </p:cNvSpPr>
          <p:nvPr>
            <p:ph type="title" hasCustomPrompt="1"/>
          </p:nvPr>
        </p:nvSpPr>
        <p:spPr>
          <a:xfrm>
            <a:off x="1843839" y="524416"/>
            <a:ext cx="9465560" cy="1265447"/>
          </a:xfrm>
          <a:prstGeom prst="rect">
            <a:avLst/>
          </a:prstGeom>
        </p:spPr>
        <p:txBody>
          <a:bodyPr vert="horz" lIns="91440" tIns="45720" rIns="91440" bIns="45720" rtlCol="0" anchor="ctr" anchorCtr="0">
            <a:noAutofit/>
          </a:bodyPr>
          <a:lstStyle>
            <a:lvl1pPr>
              <a:defRPr sz="4000"/>
            </a:lvl1pPr>
          </a:lstStyle>
          <a:p>
            <a:r>
              <a:rPr lang="sv-SE" dirty="0"/>
              <a:t>Rubrik</a:t>
            </a:r>
          </a:p>
        </p:txBody>
      </p:sp>
      <p:sp>
        <p:nvSpPr>
          <p:cNvPr id="5" name="Platshållare för sidfot 4"/>
          <p:cNvSpPr>
            <a:spLocks noGrp="1"/>
          </p:cNvSpPr>
          <p:nvPr>
            <p:ph type="ftr" sz="quarter" idx="11"/>
          </p:nvPr>
        </p:nvSpPr>
        <p:spPr>
          <a:xfrm>
            <a:off x="3848788" y="6295965"/>
            <a:ext cx="7460611" cy="365125"/>
          </a:xfrm>
          <a:prstGeom prst="rect">
            <a:avLst/>
          </a:prstGeom>
        </p:spPr>
        <p:txBody>
          <a:bodyPr/>
          <a:lstStyle>
            <a:lvl1pPr>
              <a:defRPr sz="1500">
                <a:solidFill>
                  <a:schemeClr val="bg1">
                    <a:lumMod val="65000"/>
                  </a:schemeClr>
                </a:solidFill>
              </a:defRPr>
            </a:lvl1pPr>
          </a:lstStyle>
          <a:p>
            <a:r>
              <a:rPr lang="sv-SE"/>
              <a:t>Dagens tema, 2015-01-01, Förnamn Efternamn</a:t>
            </a:r>
            <a:endParaRPr lang="sv-SE" dirty="0"/>
          </a:p>
        </p:txBody>
      </p:sp>
      <p:sp>
        <p:nvSpPr>
          <p:cNvPr id="11" name="Platshållare för bildnummer 5"/>
          <p:cNvSpPr>
            <a:spLocks noGrp="1"/>
          </p:cNvSpPr>
          <p:nvPr>
            <p:ph type="sldNum" sz="quarter" idx="4"/>
          </p:nvPr>
        </p:nvSpPr>
        <p:spPr>
          <a:xfrm>
            <a:off x="205477" y="6301380"/>
            <a:ext cx="666983" cy="365125"/>
          </a:xfrm>
          <a:prstGeom prst="rect">
            <a:avLst/>
          </a:prstGeom>
        </p:spPr>
        <p:txBody>
          <a:bodyPr anchor="b" anchorCtr="0"/>
          <a:lstStyle>
            <a:lvl1pPr algn="r">
              <a:defRPr sz="1500">
                <a:solidFill>
                  <a:srgbClr val="0050A5"/>
                </a:solidFill>
                <a:latin typeface="Tahoma" panose="020B0604030504040204" pitchFamily="34" charset="0"/>
                <a:ea typeface="Tahoma" panose="020B0604030504040204" pitchFamily="34" charset="0"/>
                <a:cs typeface="Tahoma" panose="020B0604030504040204" pitchFamily="34" charset="0"/>
              </a:defRPr>
            </a:lvl1pPr>
          </a:lstStyle>
          <a:p>
            <a:fld id="{6D8CCFDF-DFA5-484F-9FF8-7212AEA69C48}" type="slidenum">
              <a:rPr lang="sv-SE" smtClean="0"/>
              <a:pPr/>
              <a:t>‹#›</a:t>
            </a:fld>
            <a:endParaRPr lang="sv-SE" dirty="0"/>
          </a:p>
        </p:txBody>
      </p:sp>
    </p:spTree>
    <p:extLst>
      <p:ext uri="{BB962C8B-B14F-4D97-AF65-F5344CB8AC3E}">
        <p14:creationId xmlns:p14="http://schemas.microsoft.com/office/powerpoint/2010/main" val="893677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09601" y="2410539"/>
            <a:ext cx="10699799" cy="3600000"/>
          </a:xfrm>
          <a:prstGeom prst="rect">
            <a:avLst/>
          </a:prstGeom>
        </p:spPr>
        <p:txBody>
          <a:bodyPr>
            <a:normAutofit/>
          </a:bodyPr>
          <a:lstStyle>
            <a:lvl1pPr marL="442913" indent="-352425">
              <a:defRPr sz="2200">
                <a:latin typeface="Tahoma"/>
                <a:cs typeface="Tahoma"/>
              </a:defRPr>
            </a:lvl1pPr>
            <a:lvl2pPr>
              <a:defRPr sz="2200">
                <a:latin typeface="Tahoma"/>
                <a:cs typeface="Tahoma"/>
              </a:defRPr>
            </a:lvl2pPr>
            <a:lvl3pPr>
              <a:defRPr sz="2200">
                <a:latin typeface="Tahoma"/>
                <a:cs typeface="Tahoma"/>
              </a:defRPr>
            </a:lvl3pPr>
            <a:lvl4pPr>
              <a:defRPr sz="2200">
                <a:latin typeface="Tahoma"/>
                <a:cs typeface="Tahoma"/>
              </a:defRPr>
            </a:lvl4pPr>
            <a:lvl5pPr>
              <a:defRPr sz="2200">
                <a:latin typeface="Tahoma"/>
                <a:cs typeface="Tahom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rubrik 1"/>
          <p:cNvSpPr>
            <a:spLocks noGrp="1"/>
          </p:cNvSpPr>
          <p:nvPr>
            <p:ph type="title" hasCustomPrompt="1"/>
          </p:nvPr>
        </p:nvSpPr>
        <p:spPr>
          <a:xfrm>
            <a:off x="1843839" y="524416"/>
            <a:ext cx="9465560" cy="1265447"/>
          </a:xfrm>
          <a:prstGeom prst="rect">
            <a:avLst/>
          </a:prstGeom>
        </p:spPr>
        <p:txBody>
          <a:bodyPr vert="horz" lIns="91440" tIns="45720" rIns="91440" bIns="45720" rtlCol="0" anchor="ctr" anchorCtr="0">
            <a:noAutofit/>
          </a:bodyPr>
          <a:lstStyle>
            <a:lvl1pPr>
              <a:defRPr sz="4000"/>
            </a:lvl1pPr>
          </a:lstStyle>
          <a:p>
            <a:r>
              <a:rPr lang="sv-SE" dirty="0"/>
              <a:t>Rubrik</a:t>
            </a:r>
          </a:p>
        </p:txBody>
      </p:sp>
      <p:sp>
        <p:nvSpPr>
          <p:cNvPr id="5" name="Platshållare för sidfot 4"/>
          <p:cNvSpPr>
            <a:spLocks noGrp="1"/>
          </p:cNvSpPr>
          <p:nvPr>
            <p:ph type="ftr" sz="quarter" idx="11"/>
          </p:nvPr>
        </p:nvSpPr>
        <p:spPr>
          <a:xfrm>
            <a:off x="3848788" y="6295965"/>
            <a:ext cx="7460611" cy="365125"/>
          </a:xfrm>
          <a:prstGeom prst="rect">
            <a:avLst/>
          </a:prstGeom>
        </p:spPr>
        <p:txBody>
          <a:bodyPr/>
          <a:lstStyle>
            <a:lvl1pPr>
              <a:defRPr sz="1500">
                <a:solidFill>
                  <a:schemeClr val="bg1">
                    <a:lumMod val="65000"/>
                  </a:schemeClr>
                </a:solidFill>
              </a:defRPr>
            </a:lvl1pPr>
          </a:lstStyle>
          <a:p>
            <a:r>
              <a:rPr lang="sv-SE"/>
              <a:t>Dagens tema, 2015-01-01, Förnamn Efternamn</a:t>
            </a:r>
            <a:endParaRPr lang="sv-SE" dirty="0"/>
          </a:p>
        </p:txBody>
      </p:sp>
      <p:sp>
        <p:nvSpPr>
          <p:cNvPr id="11" name="Platshållare för bildnummer 5"/>
          <p:cNvSpPr>
            <a:spLocks noGrp="1"/>
          </p:cNvSpPr>
          <p:nvPr>
            <p:ph type="sldNum" sz="quarter" idx="4"/>
          </p:nvPr>
        </p:nvSpPr>
        <p:spPr>
          <a:xfrm>
            <a:off x="205477" y="6301380"/>
            <a:ext cx="666983" cy="365125"/>
          </a:xfrm>
          <a:prstGeom prst="rect">
            <a:avLst/>
          </a:prstGeom>
        </p:spPr>
        <p:txBody>
          <a:bodyPr anchor="b" anchorCtr="0"/>
          <a:lstStyle>
            <a:lvl1pPr algn="r">
              <a:defRPr sz="1500">
                <a:solidFill>
                  <a:srgbClr val="0050A5"/>
                </a:solidFill>
                <a:latin typeface="Tahoma" panose="020B0604030504040204" pitchFamily="34" charset="0"/>
                <a:ea typeface="Tahoma" panose="020B0604030504040204" pitchFamily="34" charset="0"/>
                <a:cs typeface="Tahoma" panose="020B0604030504040204" pitchFamily="34" charset="0"/>
              </a:defRPr>
            </a:lvl1pPr>
          </a:lstStyle>
          <a:p>
            <a:fld id="{6D8CCFDF-DFA5-484F-9FF8-7212AEA69C48}" type="slidenum">
              <a:rPr lang="sv-SE" smtClean="0"/>
              <a:pPr/>
              <a:t>‹#›</a:t>
            </a:fld>
            <a:endParaRPr lang="sv-SE" dirty="0"/>
          </a:p>
        </p:txBody>
      </p:sp>
    </p:spTree>
    <p:extLst>
      <p:ext uri="{BB962C8B-B14F-4D97-AF65-F5344CB8AC3E}">
        <p14:creationId xmlns:p14="http://schemas.microsoft.com/office/powerpoint/2010/main" val="2512670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6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r>
              <a:rPr lang="sv-SE"/>
              <a:t>Dagens tema, 2015-01-01, Förnamn Efternamn</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77440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FB446E-185F-FE73-65CA-5321BDD6C6D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E2935E1-2493-56A8-E240-2B938414A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B210D6E-D0CD-29AC-BCAA-637C85136F0B}"/>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73BB8D82-4F49-7EF3-163D-83F7474DC4E6}"/>
              </a:ext>
            </a:extLst>
          </p:cNvPr>
          <p:cNvSpPr>
            <a:spLocks noGrp="1"/>
          </p:cNvSpPr>
          <p:nvPr>
            <p:ph type="ftr" sz="quarter" idx="11"/>
          </p:nvPr>
        </p:nvSpPr>
        <p:spPr/>
        <p:txBody>
          <a:bodyPr/>
          <a:lstStyle/>
          <a:p>
            <a:r>
              <a:rPr lang="sv-SE"/>
              <a:t>Dagens tema, 2015-01-01, Förnamn Efternamn</a:t>
            </a:r>
          </a:p>
        </p:txBody>
      </p:sp>
      <p:sp>
        <p:nvSpPr>
          <p:cNvPr id="6" name="Platshållare för bildnummer 5">
            <a:extLst>
              <a:ext uri="{FF2B5EF4-FFF2-40B4-BE49-F238E27FC236}">
                <a16:creationId xmlns:a16="http://schemas.microsoft.com/office/drawing/2014/main" id="{40E1783C-6B43-2A9B-5035-4FA845A778CB}"/>
              </a:ext>
            </a:extLst>
          </p:cNvPr>
          <p:cNvSpPr>
            <a:spLocks noGrp="1"/>
          </p:cNvSpPr>
          <p:nvPr>
            <p:ph type="sldNum" sz="quarter" idx="12"/>
          </p:nvPr>
        </p:nvSpPr>
        <p:spPr/>
        <p:txBody>
          <a:bodyPr/>
          <a:lstStyle/>
          <a:p>
            <a:fld id="{353EA726-0F43-4B1A-A4C6-03CF402EE073}" type="slidenum">
              <a:rPr lang="sv-SE" smtClean="0"/>
              <a:t>‹#›</a:t>
            </a:fld>
            <a:endParaRPr lang="sv-SE"/>
          </a:p>
        </p:txBody>
      </p:sp>
    </p:spTree>
    <p:extLst>
      <p:ext uri="{BB962C8B-B14F-4D97-AF65-F5344CB8AC3E}">
        <p14:creationId xmlns:p14="http://schemas.microsoft.com/office/powerpoint/2010/main" val="489250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1"/>
        </a:solidFill>
        <a:effectLst/>
      </p:bgPr>
    </p:bg>
    <p:spTree>
      <p:nvGrpSpPr>
        <p:cNvPr id="1" name=""/>
        <p:cNvGrpSpPr/>
        <p:nvPr/>
      </p:nvGrpSpPr>
      <p:grpSpPr>
        <a:xfrm>
          <a:off x="0" y="0"/>
          <a:ext cx="0" cy="0"/>
          <a:chOff x="0" y="0"/>
          <a:chExt cx="0" cy="0"/>
        </a:xfrm>
      </p:grpSpPr>
      <p:sp>
        <p:nvSpPr>
          <p:cNvPr id="8" name="Bild 6">
            <a:extLst>
              <a:ext uri="{FF2B5EF4-FFF2-40B4-BE49-F238E27FC236}">
                <a16:creationId xmlns:a16="http://schemas.microsoft.com/office/drawing/2014/main" id="{E61FE2F9-2825-4018-AB8F-E0C671E283B9}"/>
              </a:ext>
              <a:ext uri="{C183D7F6-B498-43B3-948B-1728B52AA6E4}">
                <adec:decorative xmlns:adec="http://schemas.microsoft.com/office/drawing/2017/decorative" xmlns="" val="1"/>
              </a:ext>
            </a:extLst>
          </p:cNvPr>
          <p:cNvSpPr/>
          <p:nvPr/>
        </p:nvSpPr>
        <p:spPr>
          <a:xfrm>
            <a:off x="0" y="0"/>
            <a:ext cx="6425711" cy="6483274"/>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FFFFFF">
              <a:alpha val="5000"/>
            </a:srgbClr>
          </a:solidFill>
          <a:ln w="69470" cap="flat">
            <a:noFill/>
            <a:prstDash val="solid"/>
            <a:miter/>
          </a:ln>
        </p:spPr>
        <p:txBody>
          <a:bodyPr rtlCol="0" anchor="ctr"/>
          <a:lstStyle/>
          <a:p>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080000" y="1193374"/>
            <a:ext cx="9073650" cy="1446149"/>
          </a:xfrm>
        </p:spPr>
        <p:txBody>
          <a:bodyPr anchor="b"/>
          <a:lstStyle>
            <a:lvl1pPr algn="l">
              <a:defRPr sz="4000">
                <a:solidFill>
                  <a:schemeClr val="bg1"/>
                </a:solidFill>
                <a:latin typeface="+mn-lt"/>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080000" y="2837105"/>
            <a:ext cx="9073650" cy="846870"/>
          </a:xfrm>
        </p:spPr>
        <p:txBody>
          <a:bodyPr/>
          <a:lstStyle>
            <a:lvl1pPr marL="0" indent="0" algn="l">
              <a:lnSpc>
                <a:spcPct val="100000"/>
              </a:lnSpc>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6" name="Datum för presentation">
            <a:extLst>
              <a:ext uri="{FF2B5EF4-FFF2-40B4-BE49-F238E27FC236}">
                <a16:creationId xmlns:a16="http://schemas.microsoft.com/office/drawing/2014/main" id="{77D137F8-D0E5-4846-93B8-A45B22BBE52B}"/>
              </a:ext>
              <a:ext uri="{C183D7F6-B498-43B3-948B-1728B52AA6E4}">
                <adec:decorative xmlns:adec="http://schemas.microsoft.com/office/drawing/2017/decorative" xmlns="" val="0"/>
              </a:ext>
            </a:extLst>
          </p:cNvPr>
          <p:cNvSpPr>
            <a:spLocks noGrp="1"/>
          </p:cNvSpPr>
          <p:nvPr>
            <p:ph type="body" sz="quarter" idx="10" hasCustomPrompt="1"/>
          </p:nvPr>
        </p:nvSpPr>
        <p:spPr>
          <a:xfrm>
            <a:off x="290405" y="6312037"/>
            <a:ext cx="2377639" cy="288000"/>
          </a:xfrm>
        </p:spPr>
        <p:txBody>
          <a:bodyPr anchor="b" anchorCtr="0">
            <a:normAutofit/>
          </a:bodyPr>
          <a:lstStyle>
            <a:lvl1pPr marL="0" indent="0">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grpSp>
        <p:nvGrpSpPr>
          <p:cNvPr id="10" name="Region Östergötland">
            <a:extLst>
              <a:ext uri="{FF2B5EF4-FFF2-40B4-BE49-F238E27FC236}">
                <a16:creationId xmlns:a16="http://schemas.microsoft.com/office/drawing/2014/main" id="{52C7AC2A-FA4A-46E8-A095-0375AD9C8B21}"/>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1" name="Frihandsfigur: Form 10">
              <a:extLst>
                <a:ext uri="{FF2B5EF4-FFF2-40B4-BE49-F238E27FC236}">
                  <a16:creationId xmlns:a16="http://schemas.microsoft.com/office/drawing/2014/main" id="{AD1820C4-8E69-492C-AB91-2EAB843CDE4B}"/>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3A17F3C8-E4C3-4E3D-9541-5609917EEC96}"/>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3" name="Folktandvården" hidden="1">
            <a:extLst>
              <a:ext uri="{FF2B5EF4-FFF2-40B4-BE49-F238E27FC236}">
                <a16:creationId xmlns:a16="http://schemas.microsoft.com/office/drawing/2014/main" id="{D04DF698-0A6D-4A7F-B2C9-9906BC474AC2}"/>
              </a:ext>
            </a:extLst>
          </p:cNvPr>
          <p:cNvGrpSpPr/>
          <p:nvPr userDrawn="1"/>
        </p:nvGrpSpPr>
        <p:grpSpPr>
          <a:xfrm>
            <a:off x="9987525" y="6231440"/>
            <a:ext cx="2204474" cy="433293"/>
            <a:chOff x="9987525" y="6231440"/>
            <a:chExt cx="2204474" cy="433293"/>
          </a:xfrm>
        </p:grpSpPr>
        <p:sp>
          <p:nvSpPr>
            <p:cNvPr id="14" name="Rektangel 13">
              <a:extLst>
                <a:ext uri="{FF2B5EF4-FFF2-40B4-BE49-F238E27FC236}">
                  <a16:creationId xmlns:a16="http://schemas.microsoft.com/office/drawing/2014/main" id="{8A30E433-DA9C-4B9A-B5ED-F1A536A24209}"/>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996A937-655D-4627-85F7-9C17B812E8B4}"/>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16" name="Bild 15">
              <a:extLst>
                <a:ext uri="{FF2B5EF4-FFF2-40B4-BE49-F238E27FC236}">
                  <a16:creationId xmlns:a16="http://schemas.microsoft.com/office/drawing/2014/main" id="{0128A9FA-5EF8-446B-A701-55CA1B4B8C8A}"/>
                </a:ext>
              </a:extLst>
            </p:cNvPr>
            <p:cNvPicPr>
              <a:picLocks noChangeAspect="1"/>
            </p:cNvPicPr>
            <p:nvPr userDrawn="1"/>
          </p:nvPicPr>
          <p:blipFill>
            <a:blip cstate="hqprint">
              <a:extLst>
                <a:ext uri="{28A0092B-C50C-407E-A947-70E740481C1C}">
                  <a14:useLocalDpi xmlns:a14="http://schemas.microsoft.com/office/drawing/2010/main" val="0"/>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73730751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bild (vit)">
    <p:bg>
      <p:bgPr>
        <a:solidFill>
          <a:schemeClr val="bg1"/>
        </a:solidFill>
        <a:effectLst/>
      </p:bgPr>
    </p:bg>
    <p:spTree>
      <p:nvGrpSpPr>
        <p:cNvPr id="1" name=""/>
        <p:cNvGrpSpPr/>
        <p:nvPr/>
      </p:nvGrpSpPr>
      <p:grpSpPr>
        <a:xfrm>
          <a:off x="0" y="0"/>
          <a:ext cx="0" cy="0"/>
          <a:chOff x="0" y="0"/>
          <a:chExt cx="0" cy="0"/>
        </a:xfrm>
      </p:grpSpPr>
      <p:sp>
        <p:nvSpPr>
          <p:cNvPr id="8" name="Bild 6">
            <a:extLst>
              <a:ext uri="{FF2B5EF4-FFF2-40B4-BE49-F238E27FC236}">
                <a16:creationId xmlns:a16="http://schemas.microsoft.com/office/drawing/2014/main" id="{E61FE2F9-2825-4018-AB8F-E0C671E283B9}"/>
              </a:ext>
              <a:ext uri="{C183D7F6-B498-43B3-948B-1728B52AA6E4}">
                <adec:decorative xmlns:adec="http://schemas.microsoft.com/office/drawing/2017/decorative" xmlns="" val="1"/>
              </a:ext>
            </a:extLst>
          </p:cNvPr>
          <p:cNvSpPr/>
          <p:nvPr/>
        </p:nvSpPr>
        <p:spPr>
          <a:xfrm>
            <a:off x="0" y="0"/>
            <a:ext cx="6425711" cy="6483274"/>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0861CE">
              <a:alpha val="4706"/>
            </a:srgbClr>
          </a:solidFill>
          <a:ln w="69470" cap="flat">
            <a:noFill/>
            <a:prstDash val="solid"/>
            <a:miter/>
          </a:ln>
        </p:spPr>
        <p:txBody>
          <a:bodyPr rtlCol="0" anchor="ctr"/>
          <a:lstStyle/>
          <a:p>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080000" y="1193374"/>
            <a:ext cx="9073650" cy="1446149"/>
          </a:xfrm>
        </p:spPr>
        <p:txBody>
          <a:bodyPr anchor="b"/>
          <a:lstStyle>
            <a:lvl1pPr algn="l">
              <a:defRPr sz="4000">
                <a:solidFill>
                  <a:schemeClr val="accent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080000" y="2837105"/>
            <a:ext cx="9073650" cy="846870"/>
          </a:xfrm>
        </p:spPr>
        <p:txBody>
          <a:bodyPr/>
          <a:lstStyle>
            <a:lvl1pPr marL="0" indent="0" algn="l">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6" name="Datum för presentation">
            <a:extLst>
              <a:ext uri="{FF2B5EF4-FFF2-40B4-BE49-F238E27FC236}">
                <a16:creationId xmlns:a16="http://schemas.microsoft.com/office/drawing/2014/main" id="{77D137F8-D0E5-4846-93B8-A45B22BBE52B}"/>
              </a:ext>
            </a:extLst>
          </p:cNvPr>
          <p:cNvSpPr>
            <a:spLocks noGrp="1"/>
          </p:cNvSpPr>
          <p:nvPr>
            <p:ph type="body" sz="quarter" idx="10" hasCustomPrompt="1"/>
          </p:nvPr>
        </p:nvSpPr>
        <p:spPr>
          <a:xfrm>
            <a:off x="296450" y="6312037"/>
            <a:ext cx="2473150" cy="288000"/>
          </a:xfrm>
        </p:spPr>
        <p:txBody>
          <a:bodyPr anchor="b" anchorCtr="0">
            <a:normAutofit/>
          </a:bodyPr>
          <a:lstStyle>
            <a:lvl1pPr marL="0" indent="0">
              <a:buNone/>
              <a:defRPr sz="1400">
                <a:solidFill>
                  <a:schemeClr val="tx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Tree>
    <p:extLst>
      <p:ext uri="{BB962C8B-B14F-4D97-AF65-F5344CB8AC3E}">
        <p14:creationId xmlns:p14="http://schemas.microsoft.com/office/powerpoint/2010/main" val="235803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ubrikbild m foto vänster">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1AC4039-3B29-4214-ACC9-36F0FC2AB255}"/>
              </a:ext>
              <a:ext uri="{C183D7F6-B498-43B3-948B-1728B52AA6E4}">
                <adec:decorative xmlns:adec="http://schemas.microsoft.com/office/drawing/2017/decorative" xmlns="" val="1"/>
              </a:ext>
            </a:extLst>
          </p:cNvPr>
          <p:cNvSpPr/>
          <p:nvPr userDrawn="1"/>
        </p:nvSpPr>
        <p:spPr>
          <a:xfrm>
            <a:off x="7301652" y="-1095"/>
            <a:ext cx="48903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7836361" y="365760"/>
            <a:ext cx="3810347" cy="1788160"/>
          </a:xfrm>
        </p:spPr>
        <p:txBody>
          <a:bodyPr anchor="b"/>
          <a:lstStyle>
            <a:lvl1pPr algn="l">
              <a:defRPr sz="4000">
                <a:solidFill>
                  <a:schemeClr val="bg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7836361" y="2377440"/>
            <a:ext cx="3810347" cy="1788161"/>
          </a:xfrm>
        </p:spPr>
        <p:txBody>
          <a:bodyPr/>
          <a:lstStyle>
            <a:lvl1pPr marL="0" indent="0" algn="l">
              <a:lnSpc>
                <a:spcPct val="100000"/>
              </a:lnSpc>
              <a:spcBef>
                <a:spcPts val="0"/>
              </a:spcBef>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12" name="Datum för presentation">
            <a:extLst>
              <a:ext uri="{FF2B5EF4-FFF2-40B4-BE49-F238E27FC236}">
                <a16:creationId xmlns:a16="http://schemas.microsoft.com/office/drawing/2014/main" id="{436EEB44-D9ED-4CD6-B497-E7521393A272}"/>
              </a:ext>
            </a:extLst>
          </p:cNvPr>
          <p:cNvSpPr>
            <a:spLocks noGrp="1"/>
          </p:cNvSpPr>
          <p:nvPr>
            <p:ph type="body" sz="quarter" idx="10" hasCustomPrompt="1"/>
          </p:nvPr>
        </p:nvSpPr>
        <p:spPr>
          <a:xfrm>
            <a:off x="7604370" y="6311011"/>
            <a:ext cx="2212368" cy="288000"/>
          </a:xfrm>
        </p:spPr>
        <p:txBody>
          <a:bodyPr anchor="b" anchorCtr="0">
            <a:normAutofit/>
          </a:bodyPr>
          <a:lstStyle>
            <a:lvl1pPr marL="0" indent="0" algn="l">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0" y="0"/>
            <a:ext cx="7301653" cy="6858000"/>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11" name="Designelement">
            <a:extLst>
              <a:ext uri="{FF2B5EF4-FFF2-40B4-BE49-F238E27FC236}">
                <a16:creationId xmlns:a16="http://schemas.microsoft.com/office/drawing/2014/main" id="{043CE9D1-6E4C-4CAB-A0C2-A3DCFAA8443D}"/>
              </a:ext>
              <a:ext uri="{C183D7F6-B498-43B3-948B-1728B52AA6E4}">
                <adec:decorative xmlns:adec="http://schemas.microsoft.com/office/drawing/2017/decorative" xmlns="" val="1"/>
              </a:ext>
            </a:extLst>
          </p:cNvPr>
          <p:cNvSpPr/>
          <p:nvPr userDrawn="1"/>
        </p:nvSpPr>
        <p:spPr>
          <a:xfrm>
            <a:off x="7301651" y="0"/>
            <a:ext cx="4345057" cy="4383981"/>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FFFFFF">
              <a:alpha val="5000"/>
            </a:srgbClr>
          </a:solidFill>
          <a:ln w="69470" cap="flat">
            <a:noFill/>
            <a:prstDash val="solid"/>
            <a:miter/>
          </a:ln>
        </p:spPr>
        <p:txBody>
          <a:bodyPr rtlCol="0" anchor="ctr"/>
          <a:lstStyle/>
          <a:p>
            <a:endParaRPr lang="sv-SE" dirty="0"/>
          </a:p>
        </p:txBody>
      </p:sp>
      <p:grpSp>
        <p:nvGrpSpPr>
          <p:cNvPr id="17" name="Region Östergötland">
            <a:extLst>
              <a:ext uri="{FF2B5EF4-FFF2-40B4-BE49-F238E27FC236}">
                <a16:creationId xmlns:a16="http://schemas.microsoft.com/office/drawing/2014/main" id="{6D8D5605-6781-476B-AC43-4CF08A7DE941}"/>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8" name="Frihandsfigur: Form 17">
              <a:extLst>
                <a:ext uri="{FF2B5EF4-FFF2-40B4-BE49-F238E27FC236}">
                  <a16:creationId xmlns:a16="http://schemas.microsoft.com/office/drawing/2014/main" id="{43D01E2E-97C2-429C-A7A2-D479ED89CD40}"/>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60D36897-49C2-4C1B-A3F2-122CFC666096}"/>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24" name="Folktandvården" hidden="1">
            <a:extLst>
              <a:ext uri="{FF2B5EF4-FFF2-40B4-BE49-F238E27FC236}">
                <a16:creationId xmlns:a16="http://schemas.microsoft.com/office/drawing/2014/main" id="{2ABEE15F-C77A-4CBC-89DB-F20690CD03FA}"/>
              </a:ext>
            </a:extLst>
          </p:cNvPr>
          <p:cNvGrpSpPr/>
          <p:nvPr userDrawn="1"/>
        </p:nvGrpSpPr>
        <p:grpSpPr>
          <a:xfrm>
            <a:off x="9987525" y="6231440"/>
            <a:ext cx="2204474" cy="433293"/>
            <a:chOff x="9987525" y="6231440"/>
            <a:chExt cx="2204474" cy="433293"/>
          </a:xfrm>
        </p:grpSpPr>
        <p:sp>
          <p:nvSpPr>
            <p:cNvPr id="25" name="Rektangel 24">
              <a:extLst>
                <a:ext uri="{FF2B5EF4-FFF2-40B4-BE49-F238E27FC236}">
                  <a16:creationId xmlns:a16="http://schemas.microsoft.com/office/drawing/2014/main" id="{5031865A-FE93-469C-A66F-4503FB18A6D3}"/>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5CD42E06-9AA9-47A9-A075-CBCCBF4B4F72}"/>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7" name="Bild 26">
              <a:extLst>
                <a:ext uri="{FF2B5EF4-FFF2-40B4-BE49-F238E27FC236}">
                  <a16:creationId xmlns:a16="http://schemas.microsoft.com/office/drawing/2014/main" id="{A7B6ACAF-E00C-41A1-AD37-0CBAFB15C2B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697966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ubrikbild m foto vänster">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1AC4039-3B29-4214-ACC9-36F0FC2AB255}"/>
              </a:ext>
              <a:ext uri="{C183D7F6-B498-43B3-948B-1728B52AA6E4}">
                <adec:decorative xmlns:adec="http://schemas.microsoft.com/office/drawing/2017/decorative" xmlns="" val="1"/>
              </a:ext>
            </a:extLst>
          </p:cNvPr>
          <p:cNvSpPr/>
          <p:nvPr userDrawn="1"/>
        </p:nvSpPr>
        <p:spPr>
          <a:xfrm>
            <a:off x="7301652" y="-1095"/>
            <a:ext cx="48903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7836361" y="365760"/>
            <a:ext cx="3810347" cy="1788160"/>
          </a:xfrm>
        </p:spPr>
        <p:txBody>
          <a:bodyPr anchor="b"/>
          <a:lstStyle>
            <a:lvl1pPr algn="l">
              <a:defRPr sz="4000">
                <a:solidFill>
                  <a:schemeClr val="bg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7836361" y="2377440"/>
            <a:ext cx="3810347" cy="1788161"/>
          </a:xfrm>
        </p:spPr>
        <p:txBody>
          <a:bodyPr/>
          <a:lstStyle>
            <a:lvl1pPr marL="0" indent="0" algn="l">
              <a:lnSpc>
                <a:spcPct val="100000"/>
              </a:lnSpc>
              <a:spcBef>
                <a:spcPts val="0"/>
              </a:spcBef>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12" name="Datum för presentation">
            <a:extLst>
              <a:ext uri="{FF2B5EF4-FFF2-40B4-BE49-F238E27FC236}">
                <a16:creationId xmlns:a16="http://schemas.microsoft.com/office/drawing/2014/main" id="{436EEB44-D9ED-4CD6-B497-E7521393A272}"/>
              </a:ext>
            </a:extLst>
          </p:cNvPr>
          <p:cNvSpPr>
            <a:spLocks noGrp="1"/>
          </p:cNvSpPr>
          <p:nvPr>
            <p:ph type="body" sz="quarter" idx="10" hasCustomPrompt="1"/>
          </p:nvPr>
        </p:nvSpPr>
        <p:spPr>
          <a:xfrm>
            <a:off x="7604370" y="6311011"/>
            <a:ext cx="2212368" cy="288000"/>
          </a:xfrm>
        </p:spPr>
        <p:txBody>
          <a:bodyPr anchor="b" anchorCtr="0">
            <a:normAutofit/>
          </a:bodyPr>
          <a:lstStyle>
            <a:lvl1pPr marL="0" indent="0" algn="l">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0" y="0"/>
            <a:ext cx="7301653" cy="6858000"/>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11" name="Designelement">
            <a:extLst>
              <a:ext uri="{FF2B5EF4-FFF2-40B4-BE49-F238E27FC236}">
                <a16:creationId xmlns:a16="http://schemas.microsoft.com/office/drawing/2014/main" id="{043CE9D1-6E4C-4CAB-A0C2-A3DCFAA8443D}"/>
              </a:ext>
              <a:ext uri="{C183D7F6-B498-43B3-948B-1728B52AA6E4}">
                <adec:decorative xmlns:adec="http://schemas.microsoft.com/office/drawing/2017/decorative" xmlns="" val="1"/>
              </a:ext>
            </a:extLst>
          </p:cNvPr>
          <p:cNvSpPr/>
          <p:nvPr userDrawn="1"/>
        </p:nvSpPr>
        <p:spPr>
          <a:xfrm>
            <a:off x="7301651" y="0"/>
            <a:ext cx="4345057" cy="4383981"/>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FFFFFF">
              <a:alpha val="5000"/>
            </a:srgbClr>
          </a:solidFill>
          <a:ln w="69470" cap="flat">
            <a:noFill/>
            <a:prstDash val="solid"/>
            <a:miter/>
          </a:ln>
        </p:spPr>
        <p:txBody>
          <a:bodyPr rtlCol="0" anchor="ctr"/>
          <a:lstStyle/>
          <a:p>
            <a:endParaRPr lang="sv-SE" dirty="0"/>
          </a:p>
        </p:txBody>
      </p:sp>
      <p:grpSp>
        <p:nvGrpSpPr>
          <p:cNvPr id="17" name="Region Östergötland">
            <a:extLst>
              <a:ext uri="{FF2B5EF4-FFF2-40B4-BE49-F238E27FC236}">
                <a16:creationId xmlns:a16="http://schemas.microsoft.com/office/drawing/2014/main" id="{6D8D5605-6781-476B-AC43-4CF08A7DE941}"/>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8" name="Frihandsfigur: Form 17">
              <a:extLst>
                <a:ext uri="{FF2B5EF4-FFF2-40B4-BE49-F238E27FC236}">
                  <a16:creationId xmlns:a16="http://schemas.microsoft.com/office/drawing/2014/main" id="{43D01E2E-97C2-429C-A7A2-D479ED89CD40}"/>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60D36897-49C2-4C1B-A3F2-122CFC666096}"/>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24" name="Folktandvården" hidden="1">
            <a:extLst>
              <a:ext uri="{FF2B5EF4-FFF2-40B4-BE49-F238E27FC236}">
                <a16:creationId xmlns:a16="http://schemas.microsoft.com/office/drawing/2014/main" id="{2ABEE15F-C77A-4CBC-89DB-F20690CD03FA}"/>
              </a:ext>
            </a:extLst>
          </p:cNvPr>
          <p:cNvGrpSpPr/>
          <p:nvPr userDrawn="1"/>
        </p:nvGrpSpPr>
        <p:grpSpPr>
          <a:xfrm>
            <a:off x="9987525" y="6231440"/>
            <a:ext cx="2204474" cy="433293"/>
            <a:chOff x="9987525" y="6231440"/>
            <a:chExt cx="2204474" cy="433293"/>
          </a:xfrm>
        </p:grpSpPr>
        <p:sp>
          <p:nvSpPr>
            <p:cNvPr id="25" name="Rektangel 24">
              <a:extLst>
                <a:ext uri="{FF2B5EF4-FFF2-40B4-BE49-F238E27FC236}">
                  <a16:creationId xmlns:a16="http://schemas.microsoft.com/office/drawing/2014/main" id="{5031865A-FE93-469C-A66F-4503FB18A6D3}"/>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5CD42E06-9AA9-47A9-A075-CBCCBF4B4F72}"/>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7" name="Bild 26">
              <a:extLst>
                <a:ext uri="{FF2B5EF4-FFF2-40B4-BE49-F238E27FC236}">
                  <a16:creationId xmlns:a16="http://schemas.microsoft.com/office/drawing/2014/main" id="{A7B6ACAF-E00C-41A1-AD37-0CBAFB15C2B1}"/>
                </a:ext>
              </a:extLst>
            </p:cNvPr>
            <p:cNvPicPr>
              <a:picLocks noChangeAspect="1"/>
            </p:cNvPicPr>
            <p:nvPr userDrawn="1"/>
          </p:nvPicPr>
          <p:blipFill>
            <a:blip cstate="hqprint">
              <a:extLst>
                <a:ext uri="{28A0092B-C50C-407E-A947-70E740481C1C}">
                  <a14:useLocalDpi xmlns:a14="http://schemas.microsoft.com/office/drawing/2010/main" val="0"/>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3187325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ubrikbild m foto">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1AC4039-3B29-4214-ACC9-36F0FC2AB255}"/>
              </a:ext>
              <a:ext uri="{C183D7F6-B498-43B3-948B-1728B52AA6E4}">
                <adec:decorative xmlns:adec="http://schemas.microsoft.com/office/drawing/2017/decorative" xmlns="" val="1"/>
              </a:ext>
            </a:extLst>
          </p:cNvPr>
          <p:cNvSpPr/>
          <p:nvPr userDrawn="1"/>
        </p:nvSpPr>
        <p:spPr>
          <a:xfrm>
            <a:off x="0" y="4516905"/>
            <a:ext cx="12192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Datum för presentation">
            <a:extLst>
              <a:ext uri="{FF2B5EF4-FFF2-40B4-BE49-F238E27FC236}">
                <a16:creationId xmlns:a16="http://schemas.microsoft.com/office/drawing/2014/main" id="{436EEB44-D9ED-4CD6-B497-E7521393A272}"/>
              </a:ext>
            </a:extLst>
          </p:cNvPr>
          <p:cNvSpPr>
            <a:spLocks noGrp="1"/>
          </p:cNvSpPr>
          <p:nvPr>
            <p:ph type="body" sz="quarter" idx="10" hasCustomPrompt="1"/>
          </p:nvPr>
        </p:nvSpPr>
        <p:spPr>
          <a:xfrm>
            <a:off x="9739900" y="4651546"/>
            <a:ext cx="2160000" cy="288000"/>
          </a:xfrm>
        </p:spPr>
        <p:txBody>
          <a:bodyPr anchor="b" anchorCtr="0">
            <a:normAutofit/>
          </a:bodyPr>
          <a:lstStyle>
            <a:lvl1pPr marL="0" indent="0" algn="r">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0" y="0"/>
            <a:ext cx="12192000" cy="4518000"/>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534709" y="4659923"/>
            <a:ext cx="9092995" cy="785446"/>
          </a:xfrm>
        </p:spPr>
        <p:txBody>
          <a:bodyPr anchor="b"/>
          <a:lstStyle>
            <a:lvl1pPr algn="l">
              <a:defRPr sz="4000">
                <a:solidFill>
                  <a:schemeClr val="bg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534709" y="5574439"/>
            <a:ext cx="9092995" cy="656924"/>
          </a:xfrm>
        </p:spPr>
        <p:txBody>
          <a:bodyPr/>
          <a:lstStyle>
            <a:lvl1pPr marL="0" indent="0" algn="l">
              <a:lnSpc>
                <a:spcPct val="100000"/>
              </a:lnSpc>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grpSp>
        <p:nvGrpSpPr>
          <p:cNvPr id="16" name="Region Östergötland">
            <a:extLst>
              <a:ext uri="{FF2B5EF4-FFF2-40B4-BE49-F238E27FC236}">
                <a16:creationId xmlns:a16="http://schemas.microsoft.com/office/drawing/2014/main" id="{EC3CEBBE-EAE5-46D3-9D82-C51D007C49BF}"/>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7" name="Frihandsfigur: Form 16">
              <a:extLst>
                <a:ext uri="{FF2B5EF4-FFF2-40B4-BE49-F238E27FC236}">
                  <a16:creationId xmlns:a16="http://schemas.microsoft.com/office/drawing/2014/main" id="{927FB3D0-70F4-4150-8400-C2E42B255E32}"/>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41929D1F-3039-4760-8186-90020A1E8F7B}"/>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9" name="Folktandvården" hidden="1">
            <a:extLst>
              <a:ext uri="{FF2B5EF4-FFF2-40B4-BE49-F238E27FC236}">
                <a16:creationId xmlns:a16="http://schemas.microsoft.com/office/drawing/2014/main" id="{CB1505E5-50E5-4EC9-9FF6-0373F4F0F8ED}"/>
              </a:ext>
            </a:extLst>
          </p:cNvPr>
          <p:cNvGrpSpPr/>
          <p:nvPr userDrawn="1"/>
        </p:nvGrpSpPr>
        <p:grpSpPr>
          <a:xfrm>
            <a:off x="9987525" y="6231440"/>
            <a:ext cx="2204474" cy="433293"/>
            <a:chOff x="9987525" y="6231440"/>
            <a:chExt cx="2204474" cy="433293"/>
          </a:xfrm>
        </p:grpSpPr>
        <p:sp>
          <p:nvSpPr>
            <p:cNvPr id="20" name="Rektangel 19">
              <a:extLst>
                <a:ext uri="{FF2B5EF4-FFF2-40B4-BE49-F238E27FC236}">
                  <a16:creationId xmlns:a16="http://schemas.microsoft.com/office/drawing/2014/main" id="{6825D4B3-1153-4A27-A191-5CF8CE582538}"/>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733CB4E6-6D27-4478-8C94-EE4CEB03065A}"/>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2" name="Bild 21">
              <a:extLst>
                <a:ext uri="{FF2B5EF4-FFF2-40B4-BE49-F238E27FC236}">
                  <a16:creationId xmlns:a16="http://schemas.microsoft.com/office/drawing/2014/main" id="{E824F4AB-10C3-4CFA-9E4C-AF9E9E011C9D}"/>
                </a:ext>
              </a:extLst>
            </p:cNvPr>
            <p:cNvPicPr>
              <a:picLocks noChangeAspect="1"/>
            </p:cNvPicPr>
            <p:nvPr userDrawn="1"/>
          </p:nvPicPr>
          <p:blipFill>
            <a:blip cstate="hqprint">
              <a:extLst>
                <a:ext uri="{28A0092B-C50C-407E-A947-70E740481C1C}">
                  <a14:useLocalDpi xmlns:a14="http://schemas.microsoft.com/office/drawing/2010/main" val="0"/>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1380043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540000" y="368300"/>
            <a:ext cx="9924000" cy="949877"/>
          </a:xfrm>
        </p:spPr>
        <p:txBody>
          <a:bodyPr/>
          <a:lstStyle/>
          <a:p>
            <a:r>
              <a:rPr lang="sv-SE" dirty="0"/>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 uri="{C183D7F6-B498-43B3-948B-1728B52AA6E4}">
                <adec:decorative xmlns:adec="http://schemas.microsoft.com/office/drawing/2017/decorative" xmlns="" val="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5" name="Platshållare för innehåll 4">
            <a:extLst>
              <a:ext uri="{FF2B5EF4-FFF2-40B4-BE49-F238E27FC236}">
                <a16:creationId xmlns:a16="http://schemas.microsoft.com/office/drawing/2014/main" id="{B15977CA-24A3-46EE-8707-F28C7E188338}"/>
              </a:ext>
            </a:extLst>
          </p:cNvPr>
          <p:cNvSpPr>
            <a:spLocks noGrp="1"/>
          </p:cNvSpPr>
          <p:nvPr>
            <p:ph sz="quarter" idx="13"/>
          </p:nvPr>
        </p:nvSpPr>
        <p:spPr>
          <a:xfrm>
            <a:off x="1720850" y="1804775"/>
            <a:ext cx="8758238" cy="406717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19220399"/>
      </p:ext>
    </p:extLst>
  </p:cSld>
  <p:clrMapOvr>
    <a:masterClrMapping/>
  </p:clrMapOvr>
  <p:extLst>
    <p:ext uri="{DCECCB84-F9BA-43D5-87BE-67443E8EF086}">
      <p15:sldGuideLst xmlns:p15="http://schemas.microsoft.com/office/powerpoint/2012/main">
        <p15:guide id="1" pos="6601">
          <p15:clr>
            <a:srgbClr val="FBAE40"/>
          </p15:clr>
        </p15:guide>
        <p15:guide id="2" orient="horz" pos="11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och innehåll på bakg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75A820-5952-4495-B707-4DD695C799DD}"/>
              </a:ext>
              <a:ext uri="{C183D7F6-B498-43B3-948B-1728B52AA6E4}">
                <adec:decorative xmlns:adec="http://schemas.microsoft.com/office/drawing/2017/decorative" xmlns="" val="1"/>
              </a:ext>
            </a:extLst>
          </p:cNvPr>
          <p:cNvSpPr/>
          <p:nvPr userDrawn="1"/>
        </p:nvSpPr>
        <p:spPr>
          <a:xfrm>
            <a:off x="0" y="1625599"/>
            <a:ext cx="12192000" cy="4425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540000" y="368300"/>
            <a:ext cx="9930000" cy="949877"/>
          </a:xfrm>
        </p:spPr>
        <p:txBody>
          <a:bodyPr/>
          <a:lstStyle/>
          <a:p>
            <a:r>
              <a:rPr lang="sv-SE" dirty="0"/>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8" name="Platshållare för innehåll 4">
            <a:extLst>
              <a:ext uri="{FF2B5EF4-FFF2-40B4-BE49-F238E27FC236}">
                <a16:creationId xmlns:a16="http://schemas.microsoft.com/office/drawing/2014/main" id="{96CE93CC-1359-4CCF-A9A7-0D4D54F8EA56}"/>
              </a:ext>
            </a:extLst>
          </p:cNvPr>
          <p:cNvSpPr>
            <a:spLocks noGrp="1"/>
          </p:cNvSpPr>
          <p:nvPr>
            <p:ph sz="quarter" idx="13"/>
          </p:nvPr>
        </p:nvSpPr>
        <p:spPr>
          <a:xfrm>
            <a:off x="1720850" y="1804775"/>
            <a:ext cx="8758238" cy="406717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85011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nnehåll, två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600" y="368300"/>
            <a:ext cx="111120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7000" y="1805599"/>
            <a:ext cx="5151592"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000"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 uri="{C183D7F6-B498-43B3-948B-1728B52AA6E4}">
                <adec:decorative xmlns:adec="http://schemas.microsoft.com/office/drawing/2017/decorative" xmlns="" val="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443030824"/>
      </p:ext>
    </p:extLst>
  </p:cSld>
  <p:clrMapOvr>
    <a:masterClrMapping/>
  </p:clrMapOvr>
  <p:extLst>
    <p:ext uri="{DCECCB84-F9BA-43D5-87BE-67443E8EF086}">
      <p15:sldGuideLst xmlns:p15="http://schemas.microsoft.com/office/powerpoint/2012/main">
        <p15:guide id="1" pos="734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och innehåll, två delar">
    <p:bg>
      <p:bgPr>
        <a:solidFill>
          <a:schemeClr val="accent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999"/>
            <a:ext cx="5871000"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10">
            <a:extLst>
              <a:ext uri="{FF2B5EF4-FFF2-40B4-BE49-F238E27FC236}">
                <a16:creationId xmlns:a16="http://schemas.microsoft.com/office/drawing/2014/main" id="{527B897B-5996-4908-A7A9-75583FFA4468}"/>
              </a:ext>
              <a:ext uri="{C183D7F6-B498-43B3-948B-1728B52AA6E4}">
                <adec:decorative xmlns:adec="http://schemas.microsoft.com/office/drawing/2017/decorative" xmlns="" val="1"/>
              </a:ext>
            </a:extLst>
          </p:cNvPr>
          <p:cNvSpPr/>
          <p:nvPr userDrawn="1"/>
        </p:nvSpPr>
        <p:spPr>
          <a:xfrm>
            <a:off x="6141000" y="179999"/>
            <a:ext cx="5871000" cy="587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000" y="368300"/>
            <a:ext cx="51516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40000" y="1805600"/>
            <a:ext cx="5151600" cy="406021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000" y="1805599"/>
            <a:ext cx="5151600" cy="406021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22" name="Platshållare för text 21">
            <a:extLst>
              <a:ext uri="{FF2B5EF4-FFF2-40B4-BE49-F238E27FC236}">
                <a16:creationId xmlns:a16="http://schemas.microsoft.com/office/drawing/2014/main" id="{7AF83559-D40C-4749-82F6-0DB5F9D8B7E4}"/>
              </a:ext>
            </a:extLst>
          </p:cNvPr>
          <p:cNvSpPr>
            <a:spLocks noGrp="1"/>
          </p:cNvSpPr>
          <p:nvPr>
            <p:ph type="body" sz="quarter" idx="13"/>
          </p:nvPr>
        </p:nvSpPr>
        <p:spPr>
          <a:xfrm>
            <a:off x="6501000" y="368300"/>
            <a:ext cx="5151600" cy="949325"/>
          </a:xfrm>
        </p:spPr>
        <p:txBody>
          <a:bodyPr anchor="b" anchorCtr="0"/>
          <a:lstStyle>
            <a:lvl1pPr marL="0" indent="0" algn="l" defTabSz="914400" rtl="0" eaLnBrk="1" latinLnBrk="0" hangingPunct="1">
              <a:lnSpc>
                <a:spcPct val="90000"/>
              </a:lnSpc>
              <a:spcBef>
                <a:spcPct val="0"/>
              </a:spcBef>
              <a:buNone/>
              <a:defRPr lang="sv-SE" sz="2800" b="1" kern="1200" dirty="0">
                <a:solidFill>
                  <a:schemeClr val="tx1"/>
                </a:solidFill>
                <a:latin typeface="+mn-lt"/>
                <a:ea typeface="+mj-ea"/>
                <a:cs typeface="+mj-cs"/>
              </a:defRPr>
            </a:lvl1pPr>
            <a:lvl2pPr>
              <a:defRPr sz="2800" b="1"/>
            </a:lvl2pPr>
            <a:lvl3pPr>
              <a:defRPr sz="2800" b="1"/>
            </a:lvl3pPr>
            <a:lvl4pPr>
              <a:defRPr sz="2800" b="1"/>
            </a:lvl4pPr>
            <a:lvl5pPr>
              <a:defRPr sz="2800" b="1"/>
            </a:lvl5pPr>
          </a:lstStyle>
          <a:p>
            <a:pPr lvl="0"/>
            <a:r>
              <a:rPr lang="sv-SE" dirty="0"/>
              <a:t>Klicka här för att ändra format på bakgrundstexten</a:t>
            </a:r>
          </a:p>
        </p:txBody>
      </p:sp>
    </p:spTree>
    <p:extLst>
      <p:ext uri="{BB962C8B-B14F-4D97-AF65-F5344CB8AC3E}">
        <p14:creationId xmlns:p14="http://schemas.microsoft.com/office/powerpoint/2010/main" val="3877469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vå bilder höger">
    <p:bg>
      <p:bgPr>
        <a:solidFill>
          <a:schemeClr val="accent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999"/>
            <a:ext cx="7023714"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000" y="368300"/>
            <a:ext cx="6298422"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40000" y="1805600"/>
            <a:ext cx="6298422" cy="406021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6" name="Platshållare för bild 5">
            <a:extLst>
              <a:ext uri="{FF2B5EF4-FFF2-40B4-BE49-F238E27FC236}">
                <a16:creationId xmlns:a16="http://schemas.microsoft.com/office/drawing/2014/main" id="{4C6E1B76-2B7B-4533-BF68-0C133455A61D}"/>
              </a:ext>
            </a:extLst>
          </p:cNvPr>
          <p:cNvSpPr>
            <a:spLocks noGrp="1"/>
          </p:cNvSpPr>
          <p:nvPr>
            <p:ph type="pic" sz="quarter" idx="13" hasCustomPrompt="1"/>
          </p:nvPr>
        </p:nvSpPr>
        <p:spPr>
          <a:xfrm>
            <a:off x="7299006" y="180001"/>
            <a:ext cx="4711032" cy="2890638"/>
          </a:xfrm>
        </p:spPr>
        <p:txBody>
          <a:bodyPr anchor="ctr"/>
          <a:lstStyle>
            <a:lvl1pPr marL="0" indent="0" algn="ctr">
              <a:buNone/>
              <a:defRPr/>
            </a:lvl1pPr>
          </a:lstStyle>
          <a:p>
            <a:pPr marL="0" marR="0" lvl="0" indent="0" algn="ctr" defTabSz="914400" rtl="0" eaLnBrk="1" fontAlgn="auto" latinLnBrk="0" hangingPunct="1">
              <a:lnSpc>
                <a:spcPct val="11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27" name="Platshållare för bild 5">
            <a:extLst>
              <a:ext uri="{FF2B5EF4-FFF2-40B4-BE49-F238E27FC236}">
                <a16:creationId xmlns:a16="http://schemas.microsoft.com/office/drawing/2014/main" id="{4BA08390-5407-41BB-A6E1-93228F694523}"/>
              </a:ext>
            </a:extLst>
          </p:cNvPr>
          <p:cNvSpPr>
            <a:spLocks noGrp="1"/>
          </p:cNvSpPr>
          <p:nvPr>
            <p:ph type="pic" sz="quarter" idx="14" hasCustomPrompt="1"/>
          </p:nvPr>
        </p:nvSpPr>
        <p:spPr>
          <a:xfrm>
            <a:off x="7299006" y="3160638"/>
            <a:ext cx="4711032" cy="2890800"/>
          </a:xfrm>
        </p:spPr>
        <p:txBody>
          <a:bodyPr anchor="ctr"/>
          <a:lstStyle>
            <a:lvl1pPr marL="0" indent="0" algn="ctr">
              <a:buNone/>
              <a:defRPr/>
            </a:lvl1pPr>
          </a:lstStyle>
          <a:p>
            <a:pPr marL="0" marR="0" lvl="0" indent="0" algn="ctr" defTabSz="914400" rtl="0" eaLnBrk="1" fontAlgn="auto" latinLnBrk="0" hangingPunct="1">
              <a:lnSpc>
                <a:spcPct val="11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978406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nehåll och diagram">
    <p:bg>
      <p:bgPr>
        <a:solidFill>
          <a:schemeClr val="bg1"/>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82F502DB-62BC-4595-9412-35FEB7D21F12}"/>
              </a:ext>
              <a:ext uri="{C183D7F6-B498-43B3-948B-1728B52AA6E4}">
                <adec:decorative xmlns:adec="http://schemas.microsoft.com/office/drawing/2017/decorative" xmlns="" val="1"/>
              </a:ext>
            </a:extLst>
          </p:cNvPr>
          <p:cNvSpPr/>
          <p:nvPr userDrawn="1"/>
        </p:nvSpPr>
        <p:spPr>
          <a:xfrm>
            <a:off x="4988364" y="193880"/>
            <a:ext cx="7021674" cy="5856692"/>
          </a:xfrm>
          <a:prstGeom prst="rect">
            <a:avLst/>
          </a:prstGeom>
          <a:solidFill>
            <a:schemeClr val="bg1"/>
          </a:solidFill>
          <a:ln w="12700">
            <a:solidFill>
              <a:schemeClr val="accent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48363" y="538265"/>
            <a:ext cx="6304212" cy="515057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132"/>
            <a:ext cx="4711032" cy="587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276" y="367433"/>
            <a:ext cx="3995679" cy="949877"/>
          </a:xfrm>
        </p:spPr>
        <p:txBody>
          <a:bodyPr/>
          <a:lstStyle/>
          <a:p>
            <a:r>
              <a:rPr lang="sv-SE" dirty="0"/>
              <a:t>Klicka här för att ändra mall för rubrikformat</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0" name="Platshållare för innehåll 9">
            <a:extLst>
              <a:ext uri="{FF2B5EF4-FFF2-40B4-BE49-F238E27FC236}">
                <a16:creationId xmlns:a16="http://schemas.microsoft.com/office/drawing/2014/main" id="{833C6326-9831-45CF-A535-BA73CABAD9D2}"/>
              </a:ext>
            </a:extLst>
          </p:cNvPr>
          <p:cNvSpPr>
            <a:spLocks noGrp="1"/>
          </p:cNvSpPr>
          <p:nvPr>
            <p:ph sz="quarter" idx="13"/>
          </p:nvPr>
        </p:nvSpPr>
        <p:spPr>
          <a:xfrm>
            <a:off x="539426" y="1804732"/>
            <a:ext cx="400753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90912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nehåll, tre delar">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79765"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Rektangel 11">
            <a:extLst>
              <a:ext uri="{FF2B5EF4-FFF2-40B4-BE49-F238E27FC236}">
                <a16:creationId xmlns:a16="http://schemas.microsoft.com/office/drawing/2014/main" id="{0C60FFDE-A795-44FD-A769-66352A9DF470}"/>
              </a:ext>
              <a:ext uri="{C183D7F6-B498-43B3-948B-1728B52AA6E4}">
                <adec:decorative xmlns:adec="http://schemas.microsoft.com/office/drawing/2017/decorative" xmlns="" val="1"/>
              </a:ext>
            </a:extLst>
          </p:cNvPr>
          <p:cNvSpPr/>
          <p:nvPr userDrawn="1"/>
        </p:nvSpPr>
        <p:spPr>
          <a:xfrm>
            <a:off x="4184400"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ktangel 16">
            <a:extLst>
              <a:ext uri="{FF2B5EF4-FFF2-40B4-BE49-F238E27FC236}">
                <a16:creationId xmlns:a16="http://schemas.microsoft.com/office/drawing/2014/main" id="{9448848C-A6F8-4EC3-8762-6984ABE2ED1C}"/>
              </a:ext>
              <a:ext uri="{C183D7F6-B498-43B3-948B-1728B52AA6E4}">
                <adec:decorative xmlns:adec="http://schemas.microsoft.com/office/drawing/2017/decorative" xmlns="" val="1"/>
              </a:ext>
            </a:extLst>
          </p:cNvPr>
          <p:cNvSpPr/>
          <p:nvPr userDrawn="1"/>
        </p:nvSpPr>
        <p:spPr>
          <a:xfrm>
            <a:off x="8190000" y="1625599"/>
            <a:ext cx="3823200" cy="442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999" y="368300"/>
            <a:ext cx="9613651"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435365"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4440000"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9">
            <a:extLst>
              <a:ext uri="{FF2B5EF4-FFF2-40B4-BE49-F238E27FC236}">
                <a16:creationId xmlns:a16="http://schemas.microsoft.com/office/drawing/2014/main" id="{D5EB4125-C3AC-47D1-8DE5-08C035AB3F63}"/>
              </a:ext>
            </a:extLst>
          </p:cNvPr>
          <p:cNvSpPr>
            <a:spLocks noGrp="1"/>
          </p:cNvSpPr>
          <p:nvPr>
            <p:ph sz="quarter" idx="13"/>
          </p:nvPr>
        </p:nvSpPr>
        <p:spPr>
          <a:xfrm>
            <a:off x="8445600" y="1877599"/>
            <a:ext cx="3312000" cy="39204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1339057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xmlns="" val="1"/>
              </a:ext>
            </a:extLst>
          </p:cNvPr>
          <p:cNvSpPr>
            <a:spLocks noGrp="1"/>
          </p:cNvSpPr>
          <p:nvPr>
            <p:ph type="pic" sz="quarter" idx="13" hasCustomPrompt="1"/>
          </p:nvPr>
        </p:nvSpPr>
        <p:spPr>
          <a:xfrm>
            <a:off x="6141000" y="179839"/>
            <a:ext cx="5871000" cy="5871601"/>
          </a:xfrm>
          <a:solidFill>
            <a:schemeClr val="bg1"/>
          </a:solidFill>
        </p:spPr>
        <p:txBody>
          <a:bodyPr anchor="ctr" anchorCtr="0"/>
          <a:lstStyle>
            <a:lvl1pPr marL="0" indent="0" algn="ctr">
              <a:buNone/>
              <a:defRPr/>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80000"/>
            <a:ext cx="5871000"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39999" y="368300"/>
            <a:ext cx="51516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9999"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362124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bild m foto">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1AC4039-3B29-4214-ACC9-36F0FC2AB255}"/>
              </a:ext>
              <a:ext uri="{C183D7F6-B498-43B3-948B-1728B52AA6E4}">
                <adec:decorative xmlns:adec="http://schemas.microsoft.com/office/drawing/2017/decorative" xmlns="" val="1"/>
              </a:ext>
            </a:extLst>
          </p:cNvPr>
          <p:cNvSpPr/>
          <p:nvPr userDrawn="1"/>
        </p:nvSpPr>
        <p:spPr>
          <a:xfrm>
            <a:off x="0" y="4516905"/>
            <a:ext cx="12192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Datum för presentation">
            <a:extLst>
              <a:ext uri="{FF2B5EF4-FFF2-40B4-BE49-F238E27FC236}">
                <a16:creationId xmlns:a16="http://schemas.microsoft.com/office/drawing/2014/main" id="{436EEB44-D9ED-4CD6-B497-E7521393A272}"/>
              </a:ext>
            </a:extLst>
          </p:cNvPr>
          <p:cNvSpPr>
            <a:spLocks noGrp="1"/>
          </p:cNvSpPr>
          <p:nvPr>
            <p:ph type="body" sz="quarter" idx="10" hasCustomPrompt="1"/>
          </p:nvPr>
        </p:nvSpPr>
        <p:spPr>
          <a:xfrm>
            <a:off x="9739900" y="4651546"/>
            <a:ext cx="2160000" cy="288000"/>
          </a:xfrm>
        </p:spPr>
        <p:txBody>
          <a:bodyPr anchor="b" anchorCtr="0">
            <a:normAutofit/>
          </a:bodyPr>
          <a:lstStyle>
            <a:lvl1pPr marL="0" indent="0" algn="r">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0" y="0"/>
            <a:ext cx="12192000" cy="4518000"/>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534709" y="4659923"/>
            <a:ext cx="9092995" cy="785446"/>
          </a:xfrm>
        </p:spPr>
        <p:txBody>
          <a:bodyPr anchor="b"/>
          <a:lstStyle>
            <a:lvl1pPr algn="l">
              <a:defRPr sz="4000">
                <a:solidFill>
                  <a:schemeClr val="bg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534709" y="5574439"/>
            <a:ext cx="9092995" cy="656924"/>
          </a:xfrm>
        </p:spPr>
        <p:txBody>
          <a:bodyPr/>
          <a:lstStyle>
            <a:lvl1pPr marL="0" indent="0" algn="l">
              <a:lnSpc>
                <a:spcPct val="100000"/>
              </a:lnSpc>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grpSp>
        <p:nvGrpSpPr>
          <p:cNvPr id="16" name="Region Östergötland">
            <a:extLst>
              <a:ext uri="{FF2B5EF4-FFF2-40B4-BE49-F238E27FC236}">
                <a16:creationId xmlns:a16="http://schemas.microsoft.com/office/drawing/2014/main" id="{EC3CEBBE-EAE5-46D3-9D82-C51D007C49BF}"/>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7" name="Frihandsfigur: Form 16">
              <a:extLst>
                <a:ext uri="{FF2B5EF4-FFF2-40B4-BE49-F238E27FC236}">
                  <a16:creationId xmlns:a16="http://schemas.microsoft.com/office/drawing/2014/main" id="{927FB3D0-70F4-4150-8400-C2E42B255E32}"/>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41929D1F-3039-4760-8186-90020A1E8F7B}"/>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9" name="Folktandvården" hidden="1">
            <a:extLst>
              <a:ext uri="{FF2B5EF4-FFF2-40B4-BE49-F238E27FC236}">
                <a16:creationId xmlns:a16="http://schemas.microsoft.com/office/drawing/2014/main" id="{CB1505E5-50E5-4EC9-9FF6-0373F4F0F8ED}"/>
              </a:ext>
            </a:extLst>
          </p:cNvPr>
          <p:cNvGrpSpPr/>
          <p:nvPr userDrawn="1"/>
        </p:nvGrpSpPr>
        <p:grpSpPr>
          <a:xfrm>
            <a:off x="9987525" y="6231440"/>
            <a:ext cx="2204474" cy="433293"/>
            <a:chOff x="9987525" y="6231440"/>
            <a:chExt cx="2204474" cy="433293"/>
          </a:xfrm>
        </p:grpSpPr>
        <p:sp>
          <p:nvSpPr>
            <p:cNvPr id="20" name="Rektangel 19">
              <a:extLst>
                <a:ext uri="{FF2B5EF4-FFF2-40B4-BE49-F238E27FC236}">
                  <a16:creationId xmlns:a16="http://schemas.microsoft.com/office/drawing/2014/main" id="{6825D4B3-1153-4A27-A191-5CF8CE582538}"/>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733CB4E6-6D27-4478-8C94-EE4CEB03065A}"/>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2" name="Bild 21">
              <a:extLst>
                <a:ext uri="{FF2B5EF4-FFF2-40B4-BE49-F238E27FC236}">
                  <a16:creationId xmlns:a16="http://schemas.microsoft.com/office/drawing/2014/main" id="{E824F4AB-10C3-4CFA-9E4C-AF9E9E011C9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2648148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vå bilder vänster">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2B4D884-57AC-41A5-93B4-E21289DCD319}"/>
              </a:ext>
              <a:ext uri="{C183D7F6-B498-43B3-948B-1728B52AA6E4}">
                <adec:decorative xmlns:adec="http://schemas.microsoft.com/office/drawing/2017/decorative" xmlns="" val="1"/>
              </a:ext>
            </a:extLst>
          </p:cNvPr>
          <p:cNvSpPr/>
          <p:nvPr userDrawn="1"/>
        </p:nvSpPr>
        <p:spPr>
          <a:xfrm>
            <a:off x="0" y="0"/>
            <a:ext cx="4368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6501620" y="368300"/>
            <a:ext cx="5151600" cy="949877"/>
          </a:xfrm>
        </p:spPr>
        <p:txBody>
          <a:body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618"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bg1"/>
                </a:solidFill>
              </a:defRPr>
            </a:lvl1pPr>
          </a:lstStyle>
          <a:p>
            <a:fld id="{5204B58B-0420-4827-A2A8-7A3D043AFDDE}" type="slidenum">
              <a:rPr lang="sv-SE" smtClean="0"/>
              <a:pPr/>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7" y="179388"/>
            <a:ext cx="5787641" cy="2846027"/>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179386" y="3204804"/>
            <a:ext cx="5787640" cy="2846028"/>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1850145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vå bilder">
    <p:bg>
      <p:bgPr>
        <a:solidFill>
          <a:schemeClr val="accent2"/>
        </a:solidFill>
        <a:effectLst/>
      </p:bgPr>
    </p:bg>
    <p:spTree>
      <p:nvGrpSpPr>
        <p:cNvPr id="1" name=""/>
        <p:cNvGrpSpPr/>
        <p:nvPr/>
      </p:nvGrpSpPr>
      <p:grpSpPr>
        <a:xfrm>
          <a:off x="0" y="0"/>
          <a:ext cx="0" cy="0"/>
          <a:chOff x="0" y="0"/>
          <a:chExt cx="0" cy="0"/>
        </a:xfrm>
      </p:grpSpPr>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6138044" y="179387"/>
            <a:ext cx="5871612" cy="5872053"/>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8" y="179387"/>
            <a:ext cx="5871612" cy="5872053"/>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2405270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e bilder">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27B897B-5996-4908-A7A9-75583FFA4468}"/>
              </a:ext>
              <a:ext uri="{C183D7F6-B498-43B3-948B-1728B52AA6E4}">
                <adec:decorative xmlns:adec="http://schemas.microsoft.com/office/drawing/2017/decorative" xmlns="" val="1"/>
              </a:ext>
            </a:extLst>
          </p:cNvPr>
          <p:cNvSpPr/>
          <p:nvPr userDrawn="1"/>
        </p:nvSpPr>
        <p:spPr>
          <a:xfrm>
            <a:off x="6140388" y="179999"/>
            <a:ext cx="5871612" cy="587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6501305" y="368300"/>
            <a:ext cx="5151600" cy="949877"/>
          </a:xfrm>
        </p:spPr>
        <p:txBody>
          <a:body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306" y="1805600"/>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79388" y="179388"/>
            <a:ext cx="5871612" cy="3154052"/>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179388" y="3423440"/>
            <a:ext cx="2628000" cy="2628000"/>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9" name="Platshållare för bild 16">
            <a:extLst>
              <a:ext uri="{FF2B5EF4-FFF2-40B4-BE49-F238E27FC236}">
                <a16:creationId xmlns:a16="http://schemas.microsoft.com/office/drawing/2014/main" id="{D42024DF-84B7-44DE-995F-9E5E2F57F491}"/>
              </a:ext>
              <a:ext uri="{C183D7F6-B498-43B3-948B-1728B52AA6E4}">
                <adec:decorative xmlns:adec="http://schemas.microsoft.com/office/drawing/2017/decorative" xmlns="" val="1"/>
              </a:ext>
            </a:extLst>
          </p:cNvPr>
          <p:cNvSpPr>
            <a:spLocks noGrp="1"/>
          </p:cNvSpPr>
          <p:nvPr>
            <p:ph type="pic" sz="quarter" idx="15" hasCustomPrompt="1"/>
          </p:nvPr>
        </p:nvSpPr>
        <p:spPr>
          <a:xfrm>
            <a:off x="2909239" y="3423440"/>
            <a:ext cx="3141761" cy="2628000"/>
          </a:xfrm>
          <a:solidFill>
            <a:schemeClr val="bg1"/>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24936840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e runda bilder">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9EE3652-AEEE-4657-BB2E-3B8E00B65EA7}"/>
              </a:ext>
              <a:ext uri="{C183D7F6-B498-43B3-948B-1728B52AA6E4}">
                <adec:decorative xmlns:adec="http://schemas.microsoft.com/office/drawing/2017/decorative" xmlns="" val="1"/>
              </a:ext>
            </a:extLst>
          </p:cNvPr>
          <p:cNvSpPr/>
          <p:nvPr userDrawn="1"/>
        </p:nvSpPr>
        <p:spPr>
          <a:xfrm>
            <a:off x="0" y="1625600"/>
            <a:ext cx="12192000" cy="4429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hasCustomPrompt="1"/>
          </p:nvPr>
        </p:nvSpPr>
        <p:spPr>
          <a:xfrm>
            <a:off x="539999" y="368300"/>
            <a:ext cx="11110063" cy="949877"/>
          </a:xfrm>
        </p:spPr>
        <p:txBody>
          <a:bodyPr/>
          <a:lstStyle>
            <a:lvl1pPr>
              <a:defRPr/>
            </a:lvl1pPr>
          </a:lstStyle>
          <a:p>
            <a:r>
              <a:rPr lang="sv-SE" dirty="0"/>
              <a:t>Klicka och skriv rubrik</a:t>
            </a:r>
          </a:p>
        </p:txBody>
      </p:sp>
      <p:sp>
        <p:nvSpPr>
          <p:cNvPr id="17" name="Platshållare för bild 16">
            <a:extLst>
              <a:ext uri="{FF2B5EF4-FFF2-40B4-BE49-F238E27FC236}">
                <a16:creationId xmlns:a16="http://schemas.microsoft.com/office/drawing/2014/main" id="{48C5DE82-A350-4351-84F6-351AF6FB41FC}"/>
              </a:ext>
              <a:ext uri="{C183D7F6-B498-43B3-948B-1728B52AA6E4}">
                <adec:decorative xmlns:adec="http://schemas.microsoft.com/office/drawing/2017/decorative" xmlns="" val="1"/>
              </a:ext>
            </a:extLst>
          </p:cNvPr>
          <p:cNvSpPr>
            <a:spLocks noGrp="1"/>
          </p:cNvSpPr>
          <p:nvPr>
            <p:ph type="pic" sz="quarter" idx="13" hasCustomPrompt="1"/>
          </p:nvPr>
        </p:nvSpPr>
        <p:spPr>
          <a:xfrm>
            <a:off x="1165432" y="1984233"/>
            <a:ext cx="2343058" cy="2343058"/>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8" name="Platshållare för bild 16">
            <a:extLst>
              <a:ext uri="{FF2B5EF4-FFF2-40B4-BE49-F238E27FC236}">
                <a16:creationId xmlns:a16="http://schemas.microsoft.com/office/drawing/2014/main" id="{1770619A-9F5E-4977-B549-010A443C8FC4}"/>
              </a:ext>
              <a:ext uri="{C183D7F6-B498-43B3-948B-1728B52AA6E4}">
                <adec:decorative xmlns:adec="http://schemas.microsoft.com/office/drawing/2017/decorative" xmlns="" val="1"/>
              </a:ext>
            </a:extLst>
          </p:cNvPr>
          <p:cNvSpPr>
            <a:spLocks noGrp="1"/>
          </p:cNvSpPr>
          <p:nvPr>
            <p:ph type="pic" sz="quarter" idx="14" hasCustomPrompt="1"/>
          </p:nvPr>
        </p:nvSpPr>
        <p:spPr>
          <a:xfrm>
            <a:off x="4926498" y="1984232"/>
            <a:ext cx="2343057" cy="2343057"/>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19" name="Platshållare för bild 16">
            <a:extLst>
              <a:ext uri="{FF2B5EF4-FFF2-40B4-BE49-F238E27FC236}">
                <a16:creationId xmlns:a16="http://schemas.microsoft.com/office/drawing/2014/main" id="{D42024DF-84B7-44DE-995F-9E5E2F57F491}"/>
              </a:ext>
              <a:ext uri="{C183D7F6-B498-43B3-948B-1728B52AA6E4}">
                <adec:decorative xmlns:adec="http://schemas.microsoft.com/office/drawing/2017/decorative" xmlns="" val="1"/>
              </a:ext>
            </a:extLst>
          </p:cNvPr>
          <p:cNvSpPr>
            <a:spLocks noGrp="1"/>
          </p:cNvSpPr>
          <p:nvPr>
            <p:ph type="pic" sz="quarter" idx="15" hasCustomPrompt="1"/>
          </p:nvPr>
        </p:nvSpPr>
        <p:spPr>
          <a:xfrm>
            <a:off x="8687562" y="1984232"/>
            <a:ext cx="2343057" cy="2343057"/>
          </a:xfrm>
          <a:prstGeom prst="ellipse">
            <a:avLst/>
          </a:prstGeom>
          <a:solidFill>
            <a:schemeClr val="accent2"/>
          </a:solidFill>
        </p:spPr>
        <p:txBody>
          <a:bodyPr anchor="ctr" anchorCtr="0"/>
          <a:lstStyle>
            <a:lvl1pPr marL="0" indent="0" algn="ctr">
              <a:buNone/>
              <a:defRPr sz="1600"/>
            </a:lvl1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8" name="Platshållare för text 1">
            <a:extLst>
              <a:ext uri="{FF2B5EF4-FFF2-40B4-BE49-F238E27FC236}">
                <a16:creationId xmlns:a16="http://schemas.microsoft.com/office/drawing/2014/main" id="{C6F066DD-6A33-4AE5-A592-695249B80E8F}"/>
              </a:ext>
            </a:extLst>
          </p:cNvPr>
          <p:cNvSpPr>
            <a:spLocks noGrp="1"/>
          </p:cNvSpPr>
          <p:nvPr>
            <p:ph type="body" sz="quarter" idx="16" hasCustomPrompt="1"/>
          </p:nvPr>
        </p:nvSpPr>
        <p:spPr>
          <a:xfrm>
            <a:off x="720000" y="4507292"/>
            <a:ext cx="3223069"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15" name="Platshållare för text 2">
            <a:extLst>
              <a:ext uri="{FF2B5EF4-FFF2-40B4-BE49-F238E27FC236}">
                <a16:creationId xmlns:a16="http://schemas.microsoft.com/office/drawing/2014/main" id="{3FC9CDCA-C566-4558-9BF3-3D2FD9168ABB}"/>
              </a:ext>
            </a:extLst>
          </p:cNvPr>
          <p:cNvSpPr>
            <a:spLocks noGrp="1"/>
          </p:cNvSpPr>
          <p:nvPr>
            <p:ph type="body" sz="quarter" idx="17" hasCustomPrompt="1"/>
          </p:nvPr>
        </p:nvSpPr>
        <p:spPr>
          <a:xfrm>
            <a:off x="4483868" y="4507292"/>
            <a:ext cx="3223202"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16" name="Platshållare för text 3">
            <a:extLst>
              <a:ext uri="{FF2B5EF4-FFF2-40B4-BE49-F238E27FC236}">
                <a16:creationId xmlns:a16="http://schemas.microsoft.com/office/drawing/2014/main" id="{5E54E7C9-0957-4A14-B304-C0D703CB6CE4}"/>
              </a:ext>
            </a:extLst>
          </p:cNvPr>
          <p:cNvSpPr>
            <a:spLocks noGrp="1"/>
          </p:cNvSpPr>
          <p:nvPr>
            <p:ph type="body" sz="quarter" idx="18" hasCustomPrompt="1"/>
          </p:nvPr>
        </p:nvSpPr>
        <p:spPr>
          <a:xfrm>
            <a:off x="8247868" y="4507292"/>
            <a:ext cx="3223868" cy="1363280"/>
          </a:xfrm>
        </p:spPr>
        <p:txBody>
          <a:bodyPr/>
          <a:lstStyle>
            <a:lvl1pPr marL="0" indent="0" algn="ctr">
              <a:spcBef>
                <a:spcPts val="600"/>
              </a:spcBef>
              <a:buNone/>
              <a:defRPr sz="1300" spc="20" baseline="0">
                <a:solidFill>
                  <a:schemeClr val="bg1"/>
                </a:solidFill>
              </a:defRPr>
            </a:lvl1pPr>
            <a:lvl2pPr marL="234850" indent="0">
              <a:buNone/>
              <a:defRPr sz="1600"/>
            </a:lvl2pPr>
            <a:lvl3pPr marL="503138" indent="0">
              <a:buNone/>
              <a:defRPr sz="1600"/>
            </a:lvl3pPr>
            <a:lvl4pPr marL="756000" indent="0">
              <a:buNone/>
              <a:defRPr sz="1600"/>
            </a:lvl4pPr>
            <a:lvl5pPr marL="1044000" indent="0">
              <a:buNone/>
              <a:defRPr sz="1600"/>
            </a:lvl5pPr>
          </a:lstStyle>
          <a:p>
            <a:pPr lvl="0"/>
            <a:r>
              <a:rPr lang="sv-SE" dirty="0"/>
              <a:t>Klicka och skriv text</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4190934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e textpuffar">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9EE3652-AEEE-4657-BB2E-3B8E00B65EA7}"/>
              </a:ext>
              <a:ext uri="{C183D7F6-B498-43B3-948B-1728B52AA6E4}">
                <adec:decorative xmlns:adec="http://schemas.microsoft.com/office/drawing/2017/decorative" xmlns="" val="1"/>
              </a:ext>
            </a:extLst>
          </p:cNvPr>
          <p:cNvSpPr/>
          <p:nvPr userDrawn="1"/>
        </p:nvSpPr>
        <p:spPr>
          <a:xfrm>
            <a:off x="0" y="1625600"/>
            <a:ext cx="12192000" cy="4429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hasCustomPrompt="1"/>
          </p:nvPr>
        </p:nvSpPr>
        <p:spPr>
          <a:xfrm>
            <a:off x="539999" y="368300"/>
            <a:ext cx="11110063" cy="949877"/>
          </a:xfrm>
        </p:spPr>
        <p:txBody>
          <a:bodyPr/>
          <a:lstStyle>
            <a:lvl1pPr>
              <a:defRPr/>
            </a:lvl1pPr>
          </a:lstStyle>
          <a:p>
            <a:r>
              <a:rPr lang="sv-SE" dirty="0"/>
              <a:t>Klicka och skriv rubrik</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10" name="Platshållare för text 9">
            <a:extLst>
              <a:ext uri="{FF2B5EF4-FFF2-40B4-BE49-F238E27FC236}">
                <a16:creationId xmlns:a16="http://schemas.microsoft.com/office/drawing/2014/main" id="{1F7324EE-B6D8-4EE6-8FEE-C02679E30709}"/>
              </a:ext>
            </a:extLst>
          </p:cNvPr>
          <p:cNvSpPr>
            <a:spLocks noGrp="1"/>
          </p:cNvSpPr>
          <p:nvPr>
            <p:ph type="body" sz="quarter" idx="19"/>
          </p:nvPr>
        </p:nvSpPr>
        <p:spPr>
          <a:xfrm>
            <a:off x="4925601"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
        <p:nvSpPr>
          <p:cNvPr id="20" name="Platshållare för text 9">
            <a:extLst>
              <a:ext uri="{FF2B5EF4-FFF2-40B4-BE49-F238E27FC236}">
                <a16:creationId xmlns:a16="http://schemas.microsoft.com/office/drawing/2014/main" id="{1F03E57D-329D-41A4-8BDF-1D4DAEACD273}"/>
              </a:ext>
            </a:extLst>
          </p:cNvPr>
          <p:cNvSpPr>
            <a:spLocks noGrp="1"/>
          </p:cNvSpPr>
          <p:nvPr>
            <p:ph type="body" sz="quarter" idx="20"/>
          </p:nvPr>
        </p:nvSpPr>
        <p:spPr>
          <a:xfrm>
            <a:off x="8689669"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
        <p:nvSpPr>
          <p:cNvPr id="21" name="Platshållare för text 9">
            <a:extLst>
              <a:ext uri="{FF2B5EF4-FFF2-40B4-BE49-F238E27FC236}">
                <a16:creationId xmlns:a16="http://schemas.microsoft.com/office/drawing/2014/main" id="{41D2855B-C699-4073-854A-5519900992FB}"/>
              </a:ext>
            </a:extLst>
          </p:cNvPr>
          <p:cNvSpPr>
            <a:spLocks noGrp="1"/>
          </p:cNvSpPr>
          <p:nvPr>
            <p:ph type="body" sz="quarter" idx="21"/>
          </p:nvPr>
        </p:nvSpPr>
        <p:spPr>
          <a:xfrm>
            <a:off x="1161534" y="2399175"/>
            <a:ext cx="2340002" cy="2340000"/>
          </a:xfrm>
          <a:prstGeom prst="ellipse">
            <a:avLst/>
          </a:prstGeom>
          <a:solidFill>
            <a:schemeClr val="tx2"/>
          </a:solidFill>
        </p:spPr>
        <p:txBody>
          <a:bodyPr lIns="36000" tIns="36000" rIns="36000" bIns="36000" anchor="ctr" anchorCtr="0"/>
          <a:lstStyle>
            <a:lvl1pPr marL="0" indent="0" algn="ctr">
              <a:lnSpc>
                <a:spcPct val="100000"/>
              </a:lnSpc>
              <a:spcBef>
                <a:spcPts val="600"/>
              </a:spcBef>
              <a:buNone/>
              <a:defRPr sz="2000" b="1">
                <a:solidFill>
                  <a:schemeClr val="bg1"/>
                </a:solidFill>
              </a:defRPr>
            </a:lvl1pPr>
            <a:lvl2pPr marL="270850" indent="0" algn="ctr">
              <a:lnSpc>
                <a:spcPct val="100000"/>
              </a:lnSpc>
              <a:spcBef>
                <a:spcPts val="600"/>
              </a:spcBef>
              <a:buNone/>
              <a:defRPr/>
            </a:lvl2pPr>
            <a:lvl3pPr marL="539138" indent="0" algn="ctr">
              <a:lnSpc>
                <a:spcPct val="100000"/>
              </a:lnSpc>
              <a:spcBef>
                <a:spcPts val="600"/>
              </a:spcBef>
              <a:buNone/>
              <a:defRPr/>
            </a:lvl3pPr>
            <a:lvl4pPr marL="792000" indent="0" algn="ctr">
              <a:lnSpc>
                <a:spcPct val="100000"/>
              </a:lnSpc>
              <a:spcBef>
                <a:spcPts val="600"/>
              </a:spcBef>
              <a:buNone/>
              <a:defRPr/>
            </a:lvl4pPr>
            <a:lvl5pPr marL="1080000" indent="0" algn="ctr">
              <a:lnSpc>
                <a:spcPct val="100000"/>
              </a:lnSpc>
              <a:spcBef>
                <a:spcPts val="600"/>
              </a:spcBef>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4233076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ort text och bild">
    <p:bg>
      <p:bgPr>
        <a:solidFill>
          <a:schemeClr val="bg1"/>
        </a:solidFill>
        <a:effectLst/>
      </p:bgPr>
    </p:bg>
    <p:spTree>
      <p:nvGrpSpPr>
        <p:cNvPr id="1" name=""/>
        <p:cNvGrpSpPr/>
        <p:nvPr/>
      </p:nvGrpSpPr>
      <p:grpSpPr>
        <a:xfrm>
          <a:off x="0" y="0"/>
          <a:ext cx="0" cy="0"/>
          <a:chOff x="0" y="0"/>
          <a:chExt cx="0" cy="0"/>
        </a:xfrm>
      </p:grpSpPr>
      <p:sp>
        <p:nvSpPr>
          <p:cNvPr id="34" name="Blå">
            <a:extLst>
              <a:ext uri="{FF2B5EF4-FFF2-40B4-BE49-F238E27FC236}">
                <a16:creationId xmlns:a16="http://schemas.microsoft.com/office/drawing/2014/main" id="{A0EE388C-E3E2-4E14-BC74-6DC6CF2B6C88}"/>
              </a:ext>
            </a:extLst>
          </p:cNvPr>
          <p:cNvSpPr/>
          <p:nvPr userDrawn="1"/>
        </p:nvSpPr>
        <p:spPr>
          <a:xfrm>
            <a:off x="5339950" y="334681"/>
            <a:ext cx="738121" cy="5749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13" name="Region Östergötland">
            <a:extLst>
              <a:ext uri="{FF2B5EF4-FFF2-40B4-BE49-F238E27FC236}">
                <a16:creationId xmlns:a16="http://schemas.microsoft.com/office/drawing/2014/main" id="{2C32ADD5-52CA-4E1F-A2D2-D1F454B75202}"/>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4" name="Frihandsfigur: Form 13">
              <a:extLst>
                <a:ext uri="{FF2B5EF4-FFF2-40B4-BE49-F238E27FC236}">
                  <a16:creationId xmlns:a16="http://schemas.microsoft.com/office/drawing/2014/main" id="{441D83A3-7F32-43DC-9A88-FDC7BD811715}"/>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3D8F001-CCF5-4E31-9007-59EB5CC78BD7}"/>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sp>
        <p:nvSpPr>
          <p:cNvPr id="22" name="Bild-Standard">
            <a:extLst>
              <a:ext uri="{FF2B5EF4-FFF2-40B4-BE49-F238E27FC236}">
                <a16:creationId xmlns:a16="http://schemas.microsoft.com/office/drawing/2014/main" id="{F9E3C9DD-78A8-44D3-92D2-3672711D10E5}"/>
              </a:ext>
            </a:extLst>
          </p:cNvPr>
          <p:cNvSpPr>
            <a:spLocks noGrp="1"/>
          </p:cNvSpPr>
          <p:nvPr>
            <p:ph type="pic" sz="quarter" idx="14"/>
          </p:nvPr>
        </p:nvSpPr>
        <p:spPr>
          <a:xfrm>
            <a:off x="5339414" y="-2"/>
            <a:ext cx="6851346" cy="6858002"/>
          </a:xfrm>
          <a:custGeom>
            <a:avLst/>
            <a:gdLst>
              <a:gd name="connsiteX0" fmla="*/ 0 w 6851346"/>
              <a:gd name="connsiteY0" fmla="*/ 0 h 6858002"/>
              <a:gd name="connsiteX1" fmla="*/ 6851346 w 6851346"/>
              <a:gd name="connsiteY1" fmla="*/ 0 h 6858002"/>
              <a:gd name="connsiteX2" fmla="*/ 6851346 w 6851346"/>
              <a:gd name="connsiteY2" fmla="*/ 6233800 h 6858002"/>
              <a:gd name="connsiteX3" fmla="*/ 5455643 w 6851346"/>
              <a:gd name="connsiteY3" fmla="*/ 6233800 h 6858002"/>
              <a:gd name="connsiteX4" fmla="*/ 5239786 w 6851346"/>
              <a:gd name="connsiteY4" fmla="*/ 6447816 h 6858002"/>
              <a:gd name="connsiteX5" fmla="*/ 5455643 w 6851346"/>
              <a:gd name="connsiteY5" fmla="*/ 6662200 h 6858002"/>
              <a:gd name="connsiteX6" fmla="*/ 6851346 w 6851346"/>
              <a:gd name="connsiteY6" fmla="*/ 6662200 h 6858002"/>
              <a:gd name="connsiteX7" fmla="*/ 6851346 w 6851346"/>
              <a:gd name="connsiteY7" fmla="*/ 6858002 h 6858002"/>
              <a:gd name="connsiteX8" fmla="*/ 6851345 w 6851346"/>
              <a:gd name="connsiteY8" fmla="*/ 6858002 h 6858002"/>
              <a:gd name="connsiteX9" fmla="*/ 4984291 w 6851346"/>
              <a:gd name="connsiteY9" fmla="*/ 6858002 h 6858002"/>
              <a:gd name="connsiteX10" fmla="*/ 0 w 6851346"/>
              <a:gd name="connsiteY10" fmla="*/ 6858002 h 6858002"/>
              <a:gd name="connsiteX11" fmla="*/ 0 w 6851346"/>
              <a:gd name="connsiteY11" fmla="*/ 6051552 h 6858002"/>
              <a:gd name="connsiteX12" fmla="*/ 717234 w 6851346"/>
              <a:gd name="connsiteY12" fmla="*/ 6051552 h 6858002"/>
              <a:gd name="connsiteX13" fmla="*/ 717234 w 6851346"/>
              <a:gd name="connsiteY13" fmla="*/ 368302 h 6858002"/>
              <a:gd name="connsiteX14" fmla="*/ 0 w 6851346"/>
              <a:gd name="connsiteY14" fmla="*/ 3683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1346" h="6858002">
                <a:moveTo>
                  <a:pt x="0" y="0"/>
                </a:moveTo>
                <a:lnTo>
                  <a:pt x="6851346" y="0"/>
                </a:lnTo>
                <a:lnTo>
                  <a:pt x="6851346" y="6233800"/>
                </a:lnTo>
                <a:lnTo>
                  <a:pt x="5455643" y="6233800"/>
                </a:lnTo>
                <a:cubicBezTo>
                  <a:pt x="5336383" y="6233800"/>
                  <a:pt x="5239786" y="6329574"/>
                  <a:pt x="5239786" y="6447816"/>
                </a:cubicBezTo>
                <a:cubicBezTo>
                  <a:pt x="5239786" y="6566059"/>
                  <a:pt x="5336383" y="6662200"/>
                  <a:pt x="5455643" y="6662200"/>
                </a:cubicBezTo>
                <a:lnTo>
                  <a:pt x="6851346" y="6662200"/>
                </a:lnTo>
                <a:lnTo>
                  <a:pt x="6851346" y="6858002"/>
                </a:lnTo>
                <a:lnTo>
                  <a:pt x="6851345" y="6858002"/>
                </a:lnTo>
                <a:lnTo>
                  <a:pt x="4984291" y="6858002"/>
                </a:lnTo>
                <a:lnTo>
                  <a:pt x="0" y="6858002"/>
                </a:lnTo>
                <a:lnTo>
                  <a:pt x="0" y="6051552"/>
                </a:lnTo>
                <a:lnTo>
                  <a:pt x="717234" y="6051552"/>
                </a:lnTo>
                <a:lnTo>
                  <a:pt x="717234" y="368302"/>
                </a:lnTo>
                <a:lnTo>
                  <a:pt x="0" y="368302"/>
                </a:lnTo>
                <a:close/>
              </a:path>
            </a:pathLst>
          </a:custGeom>
          <a:solidFill>
            <a:schemeClr val="accent2"/>
          </a:solidFill>
        </p:spPr>
        <p:txBody>
          <a:bodyPr wrap="square" anchor="ctr">
            <a:noAutofit/>
          </a:bodyPr>
          <a:lstStyle>
            <a:lvl1pPr marL="0" indent="0" algn="ctr">
              <a:buNone/>
              <a:defRPr/>
            </a:lvl1pPr>
          </a:lstStyle>
          <a:p>
            <a:endParaRPr lang="sv-SE"/>
          </a:p>
        </p:txBody>
      </p:sp>
      <p:sp>
        <p:nvSpPr>
          <p:cNvPr id="11" name="Rektangel 10">
            <a:extLst>
              <a:ext uri="{FF2B5EF4-FFF2-40B4-BE49-F238E27FC236}">
                <a16:creationId xmlns:a16="http://schemas.microsoft.com/office/drawing/2014/main" id="{9E741B18-B69B-46F8-8EEC-DC2D486A7ADF}"/>
              </a:ext>
            </a:extLst>
          </p:cNvPr>
          <p:cNvSpPr/>
          <p:nvPr userDrawn="1"/>
        </p:nvSpPr>
        <p:spPr>
          <a:xfrm>
            <a:off x="359999" y="368300"/>
            <a:ext cx="5688000" cy="5683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tx1"/>
                </a:solidFill>
              </a:defRPr>
            </a:lvl1pPr>
          </a:lstStyle>
          <a:p>
            <a:fld id="{5204B58B-0420-4827-A2A8-7A3D043AFDDE}" type="slidenum">
              <a:rPr lang="sv-SE" smtClean="0"/>
              <a:pPr/>
              <a:t>‹#›</a:t>
            </a:fld>
            <a:endParaRPr lang="sv-SE" dirty="0"/>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userDrawn="1">
            <p:ph sz="half" idx="2" hasCustomPrompt="1"/>
          </p:nvPr>
        </p:nvSpPr>
        <p:spPr>
          <a:xfrm>
            <a:off x="1079999" y="1080000"/>
            <a:ext cx="4248000" cy="4248000"/>
          </a:xfrm>
        </p:spPr>
        <p:txBody>
          <a:bodyPr bIns="180000" anchor="ctr" anchorCtr="0"/>
          <a:lstStyle>
            <a:lvl1pPr marL="0" indent="0">
              <a:lnSpc>
                <a:spcPct val="114000"/>
              </a:lnSpc>
              <a:spcBef>
                <a:spcPts val="1200"/>
              </a:spcBef>
              <a:buNone/>
              <a:defRPr sz="1800" spc="20" baseline="0">
                <a:solidFill>
                  <a:schemeClr val="bg1"/>
                </a:solidFill>
                <a:latin typeface="+mj-lt"/>
              </a:defRPr>
            </a:lvl1pPr>
            <a:lvl2pPr marL="234850" indent="0">
              <a:buNone/>
              <a:defRPr/>
            </a:lvl2pPr>
            <a:lvl3pPr marL="503138" indent="0">
              <a:buNone/>
              <a:defRPr/>
            </a:lvl3pPr>
            <a:lvl4pPr marL="756000" indent="0">
              <a:buNone/>
              <a:defRPr/>
            </a:lvl4pPr>
            <a:lvl5pPr marL="1044000" indent="0">
              <a:buNone/>
              <a:defRPr/>
            </a:lvl5pPr>
          </a:lstStyle>
          <a:p>
            <a:pPr lvl="0"/>
            <a:r>
              <a:rPr lang="sv-SE" dirty="0"/>
              <a:t>Klicka och skriv text</a:t>
            </a:r>
          </a:p>
        </p:txBody>
      </p:sp>
    </p:spTree>
    <p:extLst>
      <p:ext uri="{BB962C8B-B14F-4D97-AF65-F5344CB8AC3E}">
        <p14:creationId xmlns:p14="http://schemas.microsoft.com/office/powerpoint/2010/main" val="2838256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ort text och plats för objekt">
    <p:bg>
      <p:bgPr>
        <a:solidFill>
          <a:schemeClr val="bg1"/>
        </a:solidFill>
        <a:effectLst/>
      </p:bgPr>
    </p:bg>
    <p:spTree>
      <p:nvGrpSpPr>
        <p:cNvPr id="1" name=""/>
        <p:cNvGrpSpPr/>
        <p:nvPr/>
      </p:nvGrpSpPr>
      <p:grpSpPr>
        <a:xfrm>
          <a:off x="0" y="0"/>
          <a:ext cx="0" cy="0"/>
          <a:chOff x="0" y="0"/>
          <a:chExt cx="0" cy="0"/>
        </a:xfrm>
      </p:grpSpPr>
      <p:sp>
        <p:nvSpPr>
          <p:cNvPr id="34" name="Rektangel 33">
            <a:extLst>
              <a:ext uri="{FF2B5EF4-FFF2-40B4-BE49-F238E27FC236}">
                <a16:creationId xmlns:a16="http://schemas.microsoft.com/office/drawing/2014/main" id="{A0EE388C-E3E2-4E14-BC74-6DC6CF2B6C88}"/>
              </a:ext>
            </a:extLst>
          </p:cNvPr>
          <p:cNvSpPr/>
          <p:nvPr userDrawn="1"/>
        </p:nvSpPr>
        <p:spPr>
          <a:xfrm>
            <a:off x="5336648" y="-6"/>
            <a:ext cx="6855352" cy="68580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10">
            <a:extLst>
              <a:ext uri="{FF2B5EF4-FFF2-40B4-BE49-F238E27FC236}">
                <a16:creationId xmlns:a16="http://schemas.microsoft.com/office/drawing/2014/main" id="{9E741B18-B69B-46F8-8EEC-DC2D486A7ADF}"/>
              </a:ext>
            </a:extLst>
          </p:cNvPr>
          <p:cNvSpPr/>
          <p:nvPr userDrawn="1"/>
        </p:nvSpPr>
        <p:spPr>
          <a:xfrm>
            <a:off x="359999" y="368300"/>
            <a:ext cx="5688000" cy="5683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lvl1pPr>
              <a:defRPr>
                <a:solidFill>
                  <a:schemeClr val="tx1"/>
                </a:solidFill>
              </a:defRPr>
            </a:lvl1pPr>
          </a:lstStyle>
          <a:p>
            <a:fld id="{5204B58B-0420-4827-A2A8-7A3D043AFDDE}" type="slidenum">
              <a:rPr lang="sv-SE" smtClean="0"/>
              <a:pPr/>
              <a:t>‹#›</a:t>
            </a:fld>
            <a:endParaRPr lang="sv-SE" dirty="0"/>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userDrawn="1">
            <p:ph sz="half" idx="2" hasCustomPrompt="1"/>
          </p:nvPr>
        </p:nvSpPr>
        <p:spPr>
          <a:xfrm>
            <a:off x="1079999" y="1080000"/>
            <a:ext cx="4248000" cy="4248000"/>
          </a:xfrm>
        </p:spPr>
        <p:txBody>
          <a:bodyPr bIns="180000" anchor="ctr" anchorCtr="0"/>
          <a:lstStyle>
            <a:lvl1pPr marL="0" indent="0">
              <a:lnSpc>
                <a:spcPct val="114000"/>
              </a:lnSpc>
              <a:spcBef>
                <a:spcPts val="1200"/>
              </a:spcBef>
              <a:buNone/>
              <a:defRPr sz="1800" spc="20" baseline="0">
                <a:solidFill>
                  <a:schemeClr val="bg1"/>
                </a:solidFill>
                <a:latin typeface="+mj-lt"/>
              </a:defRPr>
            </a:lvl1pPr>
            <a:lvl2pPr marL="234850" indent="0">
              <a:buNone/>
              <a:defRPr/>
            </a:lvl2pPr>
            <a:lvl3pPr marL="503138" indent="0">
              <a:buNone/>
              <a:defRPr/>
            </a:lvl3pPr>
            <a:lvl4pPr marL="756000" indent="0">
              <a:buNone/>
              <a:defRPr/>
            </a:lvl4pPr>
            <a:lvl5pPr marL="1044000" indent="0">
              <a:buNone/>
              <a:defRPr/>
            </a:lvl5pPr>
          </a:lstStyle>
          <a:p>
            <a:pPr lvl="0"/>
            <a:r>
              <a:rPr lang="sv-SE" dirty="0"/>
              <a:t>Klicka och skriv text</a:t>
            </a:r>
          </a:p>
        </p:txBody>
      </p:sp>
      <p:grpSp>
        <p:nvGrpSpPr>
          <p:cNvPr id="13" name="Region Östergötland">
            <a:extLst>
              <a:ext uri="{FF2B5EF4-FFF2-40B4-BE49-F238E27FC236}">
                <a16:creationId xmlns:a16="http://schemas.microsoft.com/office/drawing/2014/main" id="{3219D742-6583-4454-AED2-9839E31145FA}"/>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4" name="Frihandsfigur: Form 13">
              <a:extLst>
                <a:ext uri="{FF2B5EF4-FFF2-40B4-BE49-F238E27FC236}">
                  <a16:creationId xmlns:a16="http://schemas.microsoft.com/office/drawing/2014/main" id="{98151F31-70F6-48C7-B886-736AB7A696A1}"/>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01C9C85B-F7EE-49C6-86A9-C618514D4BC0}"/>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6" name="Folktandvården" hidden="1">
            <a:extLst>
              <a:ext uri="{FF2B5EF4-FFF2-40B4-BE49-F238E27FC236}">
                <a16:creationId xmlns:a16="http://schemas.microsoft.com/office/drawing/2014/main" id="{746F078E-D579-46C7-A623-9E12CB9705B6}"/>
              </a:ext>
            </a:extLst>
          </p:cNvPr>
          <p:cNvGrpSpPr/>
          <p:nvPr userDrawn="1"/>
        </p:nvGrpSpPr>
        <p:grpSpPr>
          <a:xfrm>
            <a:off x="9987525" y="6231440"/>
            <a:ext cx="2204474" cy="433293"/>
            <a:chOff x="9987525" y="6231440"/>
            <a:chExt cx="2204474" cy="433293"/>
          </a:xfrm>
        </p:grpSpPr>
        <p:sp>
          <p:nvSpPr>
            <p:cNvPr id="20" name="Rektangel 19">
              <a:extLst>
                <a:ext uri="{FF2B5EF4-FFF2-40B4-BE49-F238E27FC236}">
                  <a16:creationId xmlns:a16="http://schemas.microsoft.com/office/drawing/2014/main" id="{1A51712D-2CB1-4F81-AFD7-FD0CE13F0351}"/>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83FCB5D7-D416-4CB2-B4AE-9AD5297E943C}"/>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2" name="Bild 21">
              <a:extLst>
                <a:ext uri="{FF2B5EF4-FFF2-40B4-BE49-F238E27FC236}">
                  <a16:creationId xmlns:a16="http://schemas.microsoft.com/office/drawing/2014/main" id="{44F92256-C694-4995-8AAD-4CF4D57DFA66}"/>
                </a:ext>
              </a:extLst>
            </p:cNvPr>
            <p:cNvPicPr>
              <a:picLocks noChangeAspect="1"/>
            </p:cNvPicPr>
            <p:nvPr userDrawn="1"/>
          </p:nvPicPr>
          <p:blipFill>
            <a:blip cstate="hqprint">
              <a:extLst>
                <a:ext uri="{28A0092B-C50C-407E-A947-70E740481C1C}">
                  <a14:useLocalDpi xmlns:a14="http://schemas.microsoft.com/office/drawing/2010/main" val="0"/>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1816945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vsnittsdelare">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97C9A02-F520-4F33-9513-C176F152181E}"/>
              </a:ext>
              <a:ext uri="{C183D7F6-B498-43B3-948B-1728B52AA6E4}">
                <adec:decorative xmlns:adec="http://schemas.microsoft.com/office/drawing/2017/decorative" xmlns="" val="1"/>
              </a:ext>
            </a:extLst>
          </p:cNvPr>
          <p:cNvSpPr/>
          <p:nvPr userDrawn="1"/>
        </p:nvSpPr>
        <p:spPr>
          <a:xfrm>
            <a:off x="180000" y="2564933"/>
            <a:ext cx="11832000" cy="34883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720850" y="435077"/>
            <a:ext cx="8750300" cy="1175714"/>
          </a:xfrm>
        </p:spPr>
        <p:txBody>
          <a:bodyPr anchor="b"/>
          <a:lstStyle>
            <a:lvl1pPr algn="ctr">
              <a:defRPr sz="4000">
                <a:solidFill>
                  <a:schemeClr val="accent6"/>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720850" y="1658747"/>
            <a:ext cx="8750300" cy="804234"/>
          </a:xfrm>
        </p:spPr>
        <p:txBody>
          <a:bodyPr/>
          <a:lstStyle>
            <a:lvl1pPr marL="0" indent="0" algn="ctr">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dirty="0"/>
          </a:p>
        </p:txBody>
      </p:sp>
      <p:sp>
        <p:nvSpPr>
          <p:cNvPr id="13" name="Frihandsfigur: Form 12">
            <a:extLst>
              <a:ext uri="{FF2B5EF4-FFF2-40B4-BE49-F238E27FC236}">
                <a16:creationId xmlns:a16="http://schemas.microsoft.com/office/drawing/2014/main" id="{9BBA449D-6D42-44A4-BE47-ADDD319FD561}"/>
              </a:ext>
              <a:ext uri="{C183D7F6-B498-43B3-948B-1728B52AA6E4}">
                <adec:decorative xmlns:adec="http://schemas.microsoft.com/office/drawing/2017/decorative" xmlns="" val="1"/>
              </a:ext>
            </a:extLst>
          </p:cNvPr>
          <p:cNvSpPr/>
          <p:nvPr userDrawn="1"/>
        </p:nvSpPr>
        <p:spPr>
          <a:xfrm>
            <a:off x="180000" y="2521975"/>
            <a:ext cx="8230669" cy="3488301"/>
          </a:xfrm>
          <a:custGeom>
            <a:avLst/>
            <a:gdLst>
              <a:gd name="connsiteX0" fmla="*/ 2054937 w 8230669"/>
              <a:gd name="connsiteY0" fmla="*/ 1585345 h 3488301"/>
              <a:gd name="connsiteX1" fmla="*/ 2701686 w 8230669"/>
              <a:gd name="connsiteY1" fmla="*/ 3464938 h 3488301"/>
              <a:gd name="connsiteX2" fmla="*/ 2709658 w 8230669"/>
              <a:gd name="connsiteY2" fmla="*/ 3488301 h 3488301"/>
              <a:gd name="connsiteX3" fmla="*/ 2347235 w 8230669"/>
              <a:gd name="connsiteY3" fmla="*/ 3488301 h 3488301"/>
              <a:gd name="connsiteX4" fmla="*/ 2336199 w 8230669"/>
              <a:gd name="connsiteY4" fmla="*/ 3455929 h 3488301"/>
              <a:gd name="connsiteX5" fmla="*/ 2058502 w 8230669"/>
              <a:gd name="connsiteY5" fmla="*/ 2644893 h 3488301"/>
              <a:gd name="connsiteX6" fmla="*/ 1916896 w 8230669"/>
              <a:gd name="connsiteY6" fmla="*/ 3057220 h 3488301"/>
              <a:gd name="connsiteX7" fmla="*/ 1769291 w 8230669"/>
              <a:gd name="connsiteY7" fmla="*/ 3488301 h 3488301"/>
              <a:gd name="connsiteX8" fmla="*/ 1404039 w 8230669"/>
              <a:gd name="connsiteY8" fmla="*/ 3488301 h 3488301"/>
              <a:gd name="connsiteX9" fmla="*/ 1411947 w 8230669"/>
              <a:gd name="connsiteY9" fmla="*/ 3465314 h 3488301"/>
              <a:gd name="connsiteX10" fmla="*/ 2054937 w 8230669"/>
              <a:gd name="connsiteY10" fmla="*/ 1585345 h 3488301"/>
              <a:gd name="connsiteX11" fmla="*/ 1465011 w 8230669"/>
              <a:gd name="connsiteY11" fmla="*/ 1238697 h 3488301"/>
              <a:gd name="connsiteX12" fmla="*/ 0 w 8230669"/>
              <a:gd name="connsiteY12" fmla="*/ 2903320 h 3488301"/>
              <a:gd name="connsiteX13" fmla="*/ 0 w 8230669"/>
              <a:gd name="connsiteY13" fmla="*/ 2380229 h 3488301"/>
              <a:gd name="connsiteX14" fmla="*/ 534676 w 8230669"/>
              <a:gd name="connsiteY14" fmla="*/ 1772481 h 3488301"/>
              <a:gd name="connsiteX15" fmla="*/ 0 w 8230669"/>
              <a:gd name="connsiteY15" fmla="*/ 1877634 h 3488301"/>
              <a:gd name="connsiteX16" fmla="*/ 0 w 8230669"/>
              <a:gd name="connsiteY16" fmla="*/ 1521183 h 3488301"/>
              <a:gd name="connsiteX17" fmla="*/ 7869235 w 8230669"/>
              <a:gd name="connsiteY17" fmla="*/ 0 h 3488301"/>
              <a:gd name="connsiteX18" fmla="*/ 8225605 w 8230669"/>
              <a:gd name="connsiteY18" fmla="*/ 0 h 3488301"/>
              <a:gd name="connsiteX19" fmla="*/ 8223514 w 8230669"/>
              <a:gd name="connsiteY19" fmla="*/ 34669 h 3488301"/>
              <a:gd name="connsiteX20" fmla="*/ 7547836 w 8230669"/>
              <a:gd name="connsiteY20" fmla="*/ 892049 h 3488301"/>
              <a:gd name="connsiteX21" fmla="*/ 8230440 w 8230669"/>
              <a:gd name="connsiteY21" fmla="*/ 1864267 h 3488301"/>
              <a:gd name="connsiteX22" fmla="*/ 7510410 w 8230669"/>
              <a:gd name="connsiteY22" fmla="*/ 2293789 h 3488301"/>
              <a:gd name="connsiteX23" fmla="*/ 7733852 w 8230669"/>
              <a:gd name="connsiteY23" fmla="*/ 3421263 h 3488301"/>
              <a:gd name="connsiteX24" fmla="*/ 7733443 w 8230669"/>
              <a:gd name="connsiteY24" fmla="*/ 3488301 h 3488301"/>
              <a:gd name="connsiteX25" fmla="*/ 7378213 w 8230669"/>
              <a:gd name="connsiteY25" fmla="*/ 3488301 h 3488301"/>
              <a:gd name="connsiteX26" fmla="*/ 7241634 w 8230669"/>
              <a:gd name="connsiteY26" fmla="*/ 3463295 h 3488301"/>
              <a:gd name="connsiteX27" fmla="*/ 5303090 w 8230669"/>
              <a:gd name="connsiteY27" fmla="*/ 2106654 h 3488301"/>
              <a:gd name="connsiteX28" fmla="*/ 3578762 w 8230669"/>
              <a:gd name="connsiteY28" fmla="*/ 1768026 h 3488301"/>
              <a:gd name="connsiteX29" fmla="*/ 4721185 w 8230669"/>
              <a:gd name="connsiteY29" fmla="*/ 3081546 h 3488301"/>
              <a:gd name="connsiteX30" fmla="*/ 5678135 w 8230669"/>
              <a:gd name="connsiteY30" fmla="*/ 3472276 h 3488301"/>
              <a:gd name="connsiteX31" fmla="*/ 5744923 w 8230669"/>
              <a:gd name="connsiteY31" fmla="*/ 3488301 h 3488301"/>
              <a:gd name="connsiteX32" fmla="*/ 4691437 w 8230669"/>
              <a:gd name="connsiteY32" fmla="*/ 3488301 h 3488301"/>
              <a:gd name="connsiteX33" fmla="*/ 4574414 w 8230669"/>
              <a:gd name="connsiteY33" fmla="*/ 3404218 h 3488301"/>
              <a:gd name="connsiteX34" fmla="*/ 4467214 w 8230669"/>
              <a:gd name="connsiteY34" fmla="*/ 3300762 h 3488301"/>
              <a:gd name="connsiteX35" fmla="*/ 2649318 w 8230669"/>
              <a:gd name="connsiteY35" fmla="*/ 1233351 h 3488301"/>
              <a:gd name="connsiteX36" fmla="*/ 5369925 w 8230669"/>
              <a:gd name="connsiteY36" fmla="*/ 1768026 h 3488301"/>
              <a:gd name="connsiteX37" fmla="*/ 6350164 w 8230669"/>
              <a:gd name="connsiteY37" fmla="*/ 2488946 h 3488301"/>
              <a:gd name="connsiteX38" fmla="*/ 7383870 w 8230669"/>
              <a:gd name="connsiteY38" fmla="*/ 3129666 h 3488301"/>
              <a:gd name="connsiteX39" fmla="*/ 6879493 w 8230669"/>
              <a:gd name="connsiteY39" fmla="*/ 1978331 h 3488301"/>
              <a:gd name="connsiteX40" fmla="*/ 7880228 w 8230669"/>
              <a:gd name="connsiteY40" fmla="*/ 1774264 h 3488301"/>
              <a:gd name="connsiteX41" fmla="*/ 6696811 w 8230669"/>
              <a:gd name="connsiteY41" fmla="*/ 892049 h 3488301"/>
              <a:gd name="connsiteX42" fmla="*/ 7880228 w 8230669"/>
              <a:gd name="connsiteY42" fmla="*/ 9834 h 3488301"/>
              <a:gd name="connsiteX43" fmla="*/ 3132451 w 8230669"/>
              <a:gd name="connsiteY43" fmla="*/ 0 h 3488301"/>
              <a:gd name="connsiteX44" fmla="*/ 3592147 w 8230669"/>
              <a:gd name="connsiteY44" fmla="*/ 0 h 3488301"/>
              <a:gd name="connsiteX45" fmla="*/ 3578762 w 8230669"/>
              <a:gd name="connsiteY45" fmla="*/ 15181 h 3488301"/>
              <a:gd name="connsiteX46" fmla="*/ 3657299 w 8230669"/>
              <a:gd name="connsiteY46" fmla="*/ 0 h 3488301"/>
              <a:gd name="connsiteX47" fmla="*/ 5415062 w 8230669"/>
              <a:gd name="connsiteY47" fmla="*/ 0 h 3488301"/>
              <a:gd name="connsiteX48" fmla="*/ 5370816 w 8230669"/>
              <a:gd name="connsiteY48" fmla="*/ 12508 h 3488301"/>
              <a:gd name="connsiteX49" fmla="*/ 2650209 w 8230669"/>
              <a:gd name="connsiteY49" fmla="*/ 547183 h 3488301"/>
              <a:gd name="connsiteX50" fmla="*/ 3098007 w 8230669"/>
              <a:gd name="connsiteY50" fmla="*/ 39111 h 3488301"/>
              <a:gd name="connsiteX51" fmla="*/ 1987677 w 8230669"/>
              <a:gd name="connsiteY51" fmla="*/ 0 h 3488301"/>
              <a:gd name="connsiteX52" fmla="*/ 2125999 w 8230669"/>
              <a:gd name="connsiteY52" fmla="*/ 0 h 3488301"/>
              <a:gd name="connsiteX53" fmla="*/ 2105383 w 8230669"/>
              <a:gd name="connsiteY53" fmla="*/ 59974 h 3488301"/>
              <a:gd name="connsiteX54" fmla="*/ 2056719 w 8230669"/>
              <a:gd name="connsiteY54" fmla="*/ 201426 h 3488301"/>
              <a:gd name="connsiteX55" fmla="*/ 0 w 8230669"/>
              <a:gd name="connsiteY55" fmla="*/ 0 h 3488301"/>
              <a:gd name="connsiteX56" fmla="*/ 456828 w 8230669"/>
              <a:gd name="connsiteY56" fmla="*/ 0 h 3488301"/>
              <a:gd name="connsiteX57" fmla="*/ 534676 w 8230669"/>
              <a:gd name="connsiteY57" fmla="*/ 15181 h 3488301"/>
              <a:gd name="connsiteX58" fmla="*/ 521359 w 8230669"/>
              <a:gd name="connsiteY58" fmla="*/ 0 h 3488301"/>
              <a:gd name="connsiteX59" fmla="*/ 982995 w 8230669"/>
              <a:gd name="connsiteY59" fmla="*/ 0 h 3488301"/>
              <a:gd name="connsiteX60" fmla="*/ 1041012 w 8230669"/>
              <a:gd name="connsiteY60" fmla="*/ 65884 h 3488301"/>
              <a:gd name="connsiteX61" fmla="*/ 1465011 w 8230669"/>
              <a:gd name="connsiteY61" fmla="*/ 547183 h 3488301"/>
              <a:gd name="connsiteX62" fmla="*/ 0 w 8230669"/>
              <a:gd name="connsiteY62" fmla="*/ 262022 h 348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230669" h="3488301">
                <a:moveTo>
                  <a:pt x="2054937" y="1585345"/>
                </a:moveTo>
                <a:cubicBezTo>
                  <a:pt x="2077661" y="1646833"/>
                  <a:pt x="2421691" y="2645172"/>
                  <a:pt x="2701686" y="3464938"/>
                </a:cubicBezTo>
                <a:lnTo>
                  <a:pt x="2709658" y="3488301"/>
                </a:lnTo>
                <a:lnTo>
                  <a:pt x="2347235" y="3488301"/>
                </a:lnTo>
                <a:lnTo>
                  <a:pt x="2336199" y="3455929"/>
                </a:lnTo>
                <a:cubicBezTo>
                  <a:pt x="2234053" y="3156622"/>
                  <a:pt x="2132910" y="2861437"/>
                  <a:pt x="2058502" y="2644893"/>
                </a:cubicBezTo>
                <a:cubicBezTo>
                  <a:pt x="2014168" y="2773884"/>
                  <a:pt x="1966214" y="2913456"/>
                  <a:pt x="1916896" y="3057220"/>
                </a:cubicBezTo>
                <a:lnTo>
                  <a:pt x="1769291" y="3488301"/>
                </a:lnTo>
                <a:lnTo>
                  <a:pt x="1404039" y="3488301"/>
                </a:lnTo>
                <a:lnTo>
                  <a:pt x="1411947" y="3465314"/>
                </a:lnTo>
                <a:cubicBezTo>
                  <a:pt x="1693696" y="2645673"/>
                  <a:pt x="2034218" y="1646833"/>
                  <a:pt x="2054937" y="1585345"/>
                </a:cubicBezTo>
                <a:close/>
                <a:moveTo>
                  <a:pt x="1465011" y="1238697"/>
                </a:moveTo>
                <a:cubicBezTo>
                  <a:pt x="1418672" y="1291273"/>
                  <a:pt x="591708" y="2229629"/>
                  <a:pt x="0" y="2903320"/>
                </a:cubicBezTo>
                <a:lnTo>
                  <a:pt x="0" y="2380229"/>
                </a:lnTo>
                <a:lnTo>
                  <a:pt x="534676" y="1772481"/>
                </a:lnTo>
                <a:lnTo>
                  <a:pt x="0" y="1877634"/>
                </a:lnTo>
                <a:lnTo>
                  <a:pt x="0" y="1521183"/>
                </a:lnTo>
                <a:close/>
                <a:moveTo>
                  <a:pt x="7869235" y="0"/>
                </a:moveTo>
                <a:lnTo>
                  <a:pt x="8225605" y="0"/>
                </a:lnTo>
                <a:lnTo>
                  <a:pt x="8223514" y="34669"/>
                </a:lnTo>
                <a:cubicBezTo>
                  <a:pt x="8183809" y="308807"/>
                  <a:pt x="7976691" y="622261"/>
                  <a:pt x="7547836" y="892049"/>
                </a:cubicBezTo>
                <a:cubicBezTo>
                  <a:pt x="8037066" y="1200379"/>
                  <a:pt x="8238460" y="1565741"/>
                  <a:pt x="8230440" y="1864267"/>
                </a:cubicBezTo>
                <a:cubicBezTo>
                  <a:pt x="8103009" y="2139626"/>
                  <a:pt x="7772400" y="2254581"/>
                  <a:pt x="7510410" y="2293789"/>
                </a:cubicBezTo>
                <a:cubicBezTo>
                  <a:pt x="7766943" y="2896525"/>
                  <a:pt x="7740334" y="3167678"/>
                  <a:pt x="7733852" y="3421263"/>
                </a:cubicBezTo>
                <a:lnTo>
                  <a:pt x="7733443" y="3488301"/>
                </a:lnTo>
                <a:lnTo>
                  <a:pt x="7378213" y="3488301"/>
                </a:lnTo>
                <a:lnTo>
                  <a:pt x="7241634" y="3463295"/>
                </a:lnTo>
                <a:cubicBezTo>
                  <a:pt x="6240332" y="3229180"/>
                  <a:pt x="6175614" y="2484046"/>
                  <a:pt x="5303090" y="2106654"/>
                </a:cubicBezTo>
                <a:cubicBezTo>
                  <a:pt x="4826338" y="2010411"/>
                  <a:pt x="4035909" y="1857138"/>
                  <a:pt x="3578762" y="1768026"/>
                </a:cubicBezTo>
                <a:cubicBezTo>
                  <a:pt x="3882636" y="2112891"/>
                  <a:pt x="4405727" y="2708163"/>
                  <a:pt x="4721185" y="3081546"/>
                </a:cubicBezTo>
                <a:cubicBezTo>
                  <a:pt x="5058700" y="3325825"/>
                  <a:pt x="5373407" y="3403061"/>
                  <a:pt x="5678135" y="3472276"/>
                </a:cubicBezTo>
                <a:lnTo>
                  <a:pt x="5744923" y="3488301"/>
                </a:lnTo>
                <a:lnTo>
                  <a:pt x="4691437" y="3488301"/>
                </a:lnTo>
                <a:lnTo>
                  <a:pt x="4574414" y="3404218"/>
                </a:lnTo>
                <a:cubicBezTo>
                  <a:pt x="4536472" y="3372762"/>
                  <a:pt x="4500632" y="3338412"/>
                  <a:pt x="4467214" y="3300762"/>
                </a:cubicBezTo>
                <a:cubicBezTo>
                  <a:pt x="3936103" y="2692124"/>
                  <a:pt x="2706350" y="1297511"/>
                  <a:pt x="2649318" y="1233351"/>
                </a:cubicBezTo>
                <a:cubicBezTo>
                  <a:pt x="2735758" y="1253846"/>
                  <a:pt x="4577715" y="1610296"/>
                  <a:pt x="5369925" y="1768026"/>
                </a:cubicBezTo>
                <a:cubicBezTo>
                  <a:pt x="5770932" y="1848227"/>
                  <a:pt x="6065003" y="2174379"/>
                  <a:pt x="6350164" y="2488946"/>
                </a:cubicBezTo>
                <a:cubicBezTo>
                  <a:pt x="6610215" y="2815695"/>
                  <a:pt x="6975543" y="3042136"/>
                  <a:pt x="7383870" y="3129666"/>
                </a:cubicBezTo>
                <a:cubicBezTo>
                  <a:pt x="7389216" y="2828465"/>
                  <a:pt x="7155742" y="2269729"/>
                  <a:pt x="6879493" y="1978331"/>
                </a:cubicBezTo>
                <a:cubicBezTo>
                  <a:pt x="7177128" y="1988134"/>
                  <a:pt x="7741212" y="1963182"/>
                  <a:pt x="7880228" y="1774264"/>
                </a:cubicBezTo>
                <a:cubicBezTo>
                  <a:pt x="7868643" y="1460587"/>
                  <a:pt x="7184258" y="1028391"/>
                  <a:pt x="6696811" y="892049"/>
                </a:cubicBezTo>
                <a:cubicBezTo>
                  <a:pt x="7184258" y="754815"/>
                  <a:pt x="7867752" y="324402"/>
                  <a:pt x="7880228" y="9834"/>
                </a:cubicBezTo>
                <a:close/>
                <a:moveTo>
                  <a:pt x="3132451" y="0"/>
                </a:moveTo>
                <a:lnTo>
                  <a:pt x="3592147" y="0"/>
                </a:lnTo>
                <a:lnTo>
                  <a:pt x="3578762" y="15181"/>
                </a:lnTo>
                <a:lnTo>
                  <a:pt x="3657299" y="0"/>
                </a:lnTo>
                <a:lnTo>
                  <a:pt x="5415062" y="0"/>
                </a:lnTo>
                <a:lnTo>
                  <a:pt x="5370816" y="12508"/>
                </a:lnTo>
                <a:cubicBezTo>
                  <a:pt x="4578605" y="173801"/>
                  <a:pt x="2739321" y="530251"/>
                  <a:pt x="2650209" y="547183"/>
                </a:cubicBezTo>
                <a:cubicBezTo>
                  <a:pt x="2671262" y="523401"/>
                  <a:pt x="2851795" y="318648"/>
                  <a:pt x="3098007" y="39111"/>
                </a:cubicBezTo>
                <a:close/>
                <a:moveTo>
                  <a:pt x="1987677" y="0"/>
                </a:moveTo>
                <a:lnTo>
                  <a:pt x="2125999" y="0"/>
                </a:lnTo>
                <a:lnTo>
                  <a:pt x="2105383" y="59974"/>
                </a:lnTo>
                <a:cubicBezTo>
                  <a:pt x="2078217" y="138991"/>
                  <a:pt x="2060952" y="189173"/>
                  <a:pt x="2056719" y="201426"/>
                </a:cubicBezTo>
                <a:close/>
                <a:moveTo>
                  <a:pt x="0" y="0"/>
                </a:moveTo>
                <a:lnTo>
                  <a:pt x="456828" y="0"/>
                </a:lnTo>
                <a:lnTo>
                  <a:pt x="534676" y="15181"/>
                </a:lnTo>
                <a:lnTo>
                  <a:pt x="521359" y="0"/>
                </a:lnTo>
                <a:lnTo>
                  <a:pt x="982995" y="0"/>
                </a:lnTo>
                <a:lnTo>
                  <a:pt x="1041012" y="65884"/>
                </a:lnTo>
                <a:cubicBezTo>
                  <a:pt x="1275048" y="331635"/>
                  <a:pt x="1444738" y="524181"/>
                  <a:pt x="1465011" y="547183"/>
                </a:cubicBezTo>
                <a:lnTo>
                  <a:pt x="0" y="262022"/>
                </a:lnTo>
                <a:close/>
              </a:path>
            </a:pathLst>
          </a:custGeom>
          <a:solidFill>
            <a:srgbClr val="FFFFFF">
              <a:alpha val="6000"/>
            </a:srgbClr>
          </a:solidFill>
          <a:ln w="69470" cap="flat">
            <a:noFill/>
            <a:prstDash val="solid"/>
            <a:miter/>
          </a:ln>
        </p:spPr>
        <p:txBody>
          <a:bodyPr wrap="square" rtlCol="0" anchor="ctr">
            <a:noAutofit/>
          </a:bodyPr>
          <a:lstStyle/>
          <a:p>
            <a:endParaRPr lang="sv-SE" dirty="0"/>
          </a:p>
        </p:txBody>
      </p:sp>
    </p:spTree>
    <p:extLst>
      <p:ext uri="{BB962C8B-B14F-4D97-AF65-F5344CB8AC3E}">
        <p14:creationId xmlns:p14="http://schemas.microsoft.com/office/powerpoint/2010/main" val="39477588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vsnittsdelare med bild">
    <p:bg>
      <p:bgPr>
        <a:solidFill>
          <a:schemeClr val="bg1"/>
        </a:solidFill>
        <a:effectLst/>
      </p:bgPr>
    </p:bg>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180000" y="2564933"/>
            <a:ext cx="11833200" cy="3488301"/>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720850" y="435077"/>
            <a:ext cx="8750300" cy="1175714"/>
          </a:xfrm>
        </p:spPr>
        <p:txBody>
          <a:bodyPr anchor="b"/>
          <a:lstStyle>
            <a:lvl1pPr algn="ctr">
              <a:defRPr sz="4000">
                <a:solidFill>
                  <a:schemeClr val="accent6"/>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720850" y="1658747"/>
            <a:ext cx="8750300" cy="804234"/>
          </a:xfrm>
        </p:spPr>
        <p:txBody>
          <a:bodyPr/>
          <a:lstStyle>
            <a:lvl1pPr marL="0" indent="0" algn="ctr">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dirty="0"/>
          </a:p>
        </p:txBody>
      </p:sp>
    </p:spTree>
    <p:extLst>
      <p:ext uri="{BB962C8B-B14F-4D97-AF65-F5344CB8AC3E}">
        <p14:creationId xmlns:p14="http://schemas.microsoft.com/office/powerpoint/2010/main" val="2844765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7E7E34-D963-409A-B37E-74A781406387}"/>
              </a:ext>
            </a:extLst>
          </p:cNvPr>
          <p:cNvSpPr>
            <a:spLocks noGrp="1"/>
          </p:cNvSpPr>
          <p:nvPr>
            <p:ph type="title"/>
          </p:nvPr>
        </p:nvSpPr>
        <p:spPr>
          <a:xfrm>
            <a:off x="539999" y="368300"/>
            <a:ext cx="9923999" cy="949877"/>
          </a:xfrm>
        </p:spPr>
        <p:txBody>
          <a:bodyPr/>
          <a:lstStyle/>
          <a:p>
            <a:r>
              <a:rPr lang="sv-SE" dirty="0"/>
              <a:t>Klicka här för att ändra mall för rubrikformat</a:t>
            </a:r>
          </a:p>
        </p:txBody>
      </p:sp>
      <p:sp>
        <p:nvSpPr>
          <p:cNvPr id="5" name="Platshållare för bildnummer 4">
            <a:extLst>
              <a:ext uri="{FF2B5EF4-FFF2-40B4-BE49-F238E27FC236}">
                <a16:creationId xmlns:a16="http://schemas.microsoft.com/office/drawing/2014/main" id="{11746945-EC0D-4274-B554-168CE39A566D}"/>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297825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540000" y="368300"/>
            <a:ext cx="9924000" cy="949877"/>
          </a:xfrm>
        </p:spPr>
        <p:txBody>
          <a:bodyPr/>
          <a:lstStyle/>
          <a:p>
            <a:r>
              <a:rPr lang="sv-SE" dirty="0"/>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 uri="{C183D7F6-B498-43B3-948B-1728B52AA6E4}">
                <adec:decorative xmlns:adec="http://schemas.microsoft.com/office/drawing/2017/decorative" xmlns="" val="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5" name="Platshållare för innehåll 4">
            <a:extLst>
              <a:ext uri="{FF2B5EF4-FFF2-40B4-BE49-F238E27FC236}">
                <a16:creationId xmlns:a16="http://schemas.microsoft.com/office/drawing/2014/main" id="{B15977CA-24A3-46EE-8707-F28C7E188338}"/>
              </a:ext>
            </a:extLst>
          </p:cNvPr>
          <p:cNvSpPr>
            <a:spLocks noGrp="1"/>
          </p:cNvSpPr>
          <p:nvPr>
            <p:ph sz="quarter" idx="13"/>
          </p:nvPr>
        </p:nvSpPr>
        <p:spPr>
          <a:xfrm>
            <a:off x="1720850" y="1804775"/>
            <a:ext cx="8758238" cy="406717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154565849"/>
      </p:ext>
    </p:extLst>
  </p:cSld>
  <p:clrMapOvr>
    <a:masterClrMapping/>
  </p:clrMapOvr>
  <p:extLst>
    <p:ext uri="{DCECCB84-F9BA-43D5-87BE-67443E8EF086}">
      <p15:sldGuideLst xmlns:p15="http://schemas.microsoft.com/office/powerpoint/2012/main">
        <p15:guide id="1" pos="6601" userDrawn="1">
          <p15:clr>
            <a:srgbClr val="FBAE40"/>
          </p15:clr>
        </p15:guide>
        <p15:guide id="2" orient="horz" pos="113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768120F1-E095-4F41-A281-F6F2F4715BE4}"/>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3367714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09601" y="2410539"/>
            <a:ext cx="10699799" cy="3600000"/>
          </a:xfrm>
          <a:prstGeom prst="rect">
            <a:avLst/>
          </a:prstGeom>
        </p:spPr>
        <p:txBody>
          <a:bodyPr>
            <a:normAutofit/>
          </a:bodyPr>
          <a:lstStyle>
            <a:lvl1pPr marL="442913" indent="-352425">
              <a:defRPr sz="2200">
                <a:latin typeface="Tahoma"/>
                <a:cs typeface="Tahoma"/>
              </a:defRPr>
            </a:lvl1pPr>
            <a:lvl2pPr>
              <a:defRPr sz="2200">
                <a:latin typeface="Tahoma"/>
                <a:cs typeface="Tahoma"/>
              </a:defRPr>
            </a:lvl2pPr>
            <a:lvl3pPr>
              <a:defRPr sz="2200">
                <a:latin typeface="Tahoma"/>
                <a:cs typeface="Tahoma"/>
              </a:defRPr>
            </a:lvl3pPr>
            <a:lvl4pPr>
              <a:defRPr sz="2200">
                <a:latin typeface="Tahoma"/>
                <a:cs typeface="Tahoma"/>
              </a:defRPr>
            </a:lvl4pPr>
            <a:lvl5pPr>
              <a:defRPr sz="2200">
                <a:latin typeface="Tahoma"/>
                <a:cs typeface="Tahom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rubrik 1"/>
          <p:cNvSpPr>
            <a:spLocks noGrp="1"/>
          </p:cNvSpPr>
          <p:nvPr>
            <p:ph type="title" hasCustomPrompt="1"/>
          </p:nvPr>
        </p:nvSpPr>
        <p:spPr>
          <a:xfrm>
            <a:off x="1843839" y="524416"/>
            <a:ext cx="9465560" cy="1265447"/>
          </a:xfrm>
          <a:prstGeom prst="rect">
            <a:avLst/>
          </a:prstGeom>
        </p:spPr>
        <p:txBody>
          <a:bodyPr vert="horz" lIns="91440" tIns="45720" rIns="91440" bIns="45720" rtlCol="0" anchor="ctr" anchorCtr="0">
            <a:noAutofit/>
          </a:bodyPr>
          <a:lstStyle>
            <a:lvl1pPr>
              <a:defRPr sz="4000"/>
            </a:lvl1pPr>
          </a:lstStyle>
          <a:p>
            <a:r>
              <a:rPr lang="sv-SE" dirty="0"/>
              <a:t>Rubrik</a:t>
            </a:r>
          </a:p>
        </p:txBody>
      </p:sp>
      <p:sp>
        <p:nvSpPr>
          <p:cNvPr id="5" name="Platshållare för sidfot 4"/>
          <p:cNvSpPr>
            <a:spLocks noGrp="1"/>
          </p:cNvSpPr>
          <p:nvPr>
            <p:ph type="ftr" sz="quarter" idx="11"/>
          </p:nvPr>
        </p:nvSpPr>
        <p:spPr>
          <a:xfrm>
            <a:off x="3848788" y="6295965"/>
            <a:ext cx="7460611" cy="365125"/>
          </a:xfrm>
          <a:prstGeom prst="rect">
            <a:avLst/>
          </a:prstGeom>
        </p:spPr>
        <p:txBody>
          <a:bodyPr/>
          <a:lstStyle>
            <a:lvl1pPr>
              <a:defRPr sz="1500">
                <a:solidFill>
                  <a:schemeClr val="bg1">
                    <a:lumMod val="65000"/>
                  </a:schemeClr>
                </a:solidFill>
              </a:defRPr>
            </a:lvl1pPr>
          </a:lstStyle>
          <a:p>
            <a:r>
              <a:rPr lang="sv-SE"/>
              <a:t>Dagens tema, 2015-01-01, Förnamn Efternamn</a:t>
            </a:r>
            <a:endParaRPr lang="sv-SE" dirty="0"/>
          </a:p>
        </p:txBody>
      </p:sp>
      <p:sp>
        <p:nvSpPr>
          <p:cNvPr id="11" name="Platshållare för bildnummer 5"/>
          <p:cNvSpPr>
            <a:spLocks noGrp="1"/>
          </p:cNvSpPr>
          <p:nvPr>
            <p:ph type="sldNum" sz="quarter" idx="4"/>
          </p:nvPr>
        </p:nvSpPr>
        <p:spPr>
          <a:xfrm>
            <a:off x="205477" y="6301380"/>
            <a:ext cx="666983" cy="365125"/>
          </a:xfrm>
          <a:prstGeom prst="rect">
            <a:avLst/>
          </a:prstGeom>
        </p:spPr>
        <p:txBody>
          <a:bodyPr anchor="b" anchorCtr="0"/>
          <a:lstStyle>
            <a:lvl1pPr algn="r">
              <a:defRPr sz="1500">
                <a:solidFill>
                  <a:srgbClr val="0050A5"/>
                </a:solidFill>
                <a:latin typeface="Tahoma" panose="020B0604030504040204" pitchFamily="34" charset="0"/>
                <a:ea typeface="Tahoma" panose="020B0604030504040204" pitchFamily="34" charset="0"/>
                <a:cs typeface="Tahoma" panose="020B0604030504040204" pitchFamily="34" charset="0"/>
              </a:defRPr>
            </a:lvl1pPr>
          </a:lstStyle>
          <a:p>
            <a:fld id="{6D8CCFDF-DFA5-484F-9FF8-7212AEA69C48}" type="slidenum">
              <a:rPr lang="sv-SE" smtClean="0"/>
              <a:pPr/>
              <a:t>‹#›</a:t>
            </a:fld>
            <a:endParaRPr lang="sv-SE" dirty="0"/>
          </a:p>
        </p:txBody>
      </p:sp>
    </p:spTree>
    <p:extLst>
      <p:ext uri="{BB962C8B-B14F-4D97-AF65-F5344CB8AC3E}">
        <p14:creationId xmlns:p14="http://schemas.microsoft.com/office/powerpoint/2010/main" val="185230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6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r>
              <a:rPr lang="sv-SE"/>
              <a:t>Dagens tema, 2015-01-01, Förnamn Efternamn</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61045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FB446E-185F-FE73-65CA-5321BDD6C6D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E2935E1-2493-56A8-E240-2B938414A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B210D6E-D0CD-29AC-BCAA-637C85136F0B}"/>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73BB8D82-4F49-7EF3-163D-83F7474DC4E6}"/>
              </a:ext>
            </a:extLst>
          </p:cNvPr>
          <p:cNvSpPr>
            <a:spLocks noGrp="1"/>
          </p:cNvSpPr>
          <p:nvPr>
            <p:ph type="ftr" sz="quarter" idx="11"/>
          </p:nvPr>
        </p:nvSpPr>
        <p:spPr/>
        <p:txBody>
          <a:bodyPr/>
          <a:lstStyle/>
          <a:p>
            <a:r>
              <a:rPr lang="sv-SE"/>
              <a:t>Dagens tema, 2015-01-01, Förnamn Efternamn</a:t>
            </a:r>
          </a:p>
        </p:txBody>
      </p:sp>
      <p:sp>
        <p:nvSpPr>
          <p:cNvPr id="6" name="Platshållare för bildnummer 5">
            <a:extLst>
              <a:ext uri="{FF2B5EF4-FFF2-40B4-BE49-F238E27FC236}">
                <a16:creationId xmlns:a16="http://schemas.microsoft.com/office/drawing/2014/main" id="{40E1783C-6B43-2A9B-5035-4FA845A778CB}"/>
              </a:ext>
            </a:extLst>
          </p:cNvPr>
          <p:cNvSpPr>
            <a:spLocks noGrp="1"/>
          </p:cNvSpPr>
          <p:nvPr>
            <p:ph type="sldNum" sz="quarter" idx="12"/>
          </p:nvPr>
        </p:nvSpPr>
        <p:spPr/>
        <p:txBody>
          <a:bodyPr/>
          <a:lstStyle/>
          <a:p>
            <a:fld id="{353EA726-0F43-4B1A-A4C6-03CF402EE073}" type="slidenum">
              <a:rPr lang="sv-SE" smtClean="0"/>
              <a:t>‹#›</a:t>
            </a:fld>
            <a:endParaRPr lang="sv-SE"/>
          </a:p>
        </p:txBody>
      </p:sp>
    </p:spTree>
    <p:extLst>
      <p:ext uri="{BB962C8B-B14F-4D97-AF65-F5344CB8AC3E}">
        <p14:creationId xmlns:p14="http://schemas.microsoft.com/office/powerpoint/2010/main" val="2219577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Dagens tema, 2015-01-01, Förnamn Efternamn</a:t>
            </a:r>
          </a:p>
        </p:txBody>
      </p:sp>
      <p:sp>
        <p:nvSpPr>
          <p:cNvPr id="6" name="Platshållare för bildnummer 5"/>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33463836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Dagens tema, 2015-01-01, Förnamn Efternamn</a:t>
            </a:r>
          </a:p>
        </p:txBody>
      </p:sp>
      <p:sp>
        <p:nvSpPr>
          <p:cNvPr id="6" name="Platshållare för bildnummer 5"/>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18955385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Dagens tema, 2015-01-01, Förnamn Efternamn</a:t>
            </a:r>
          </a:p>
        </p:txBody>
      </p:sp>
      <p:sp>
        <p:nvSpPr>
          <p:cNvPr id="6" name="Platshållare för bildnummer 5"/>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176073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r>
              <a:rPr lang="sv-SE"/>
              <a:t>Dagens tema, 2015-01-01, Förnamn Efternamn</a:t>
            </a:r>
          </a:p>
        </p:txBody>
      </p:sp>
      <p:sp>
        <p:nvSpPr>
          <p:cNvPr id="7" name="Platshållare för bildnummer 6"/>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739268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endParaRPr lang="sv-SE"/>
          </a:p>
        </p:txBody>
      </p:sp>
      <p:sp>
        <p:nvSpPr>
          <p:cNvPr id="8" name="Platshållare för sidfot 7"/>
          <p:cNvSpPr>
            <a:spLocks noGrp="1"/>
          </p:cNvSpPr>
          <p:nvPr>
            <p:ph type="ftr" sz="quarter" idx="11"/>
          </p:nvPr>
        </p:nvSpPr>
        <p:spPr/>
        <p:txBody>
          <a:bodyPr/>
          <a:lstStyle/>
          <a:p>
            <a:r>
              <a:rPr lang="sv-SE"/>
              <a:t>Dagens tema, 2015-01-01, Förnamn Efternamn</a:t>
            </a:r>
          </a:p>
        </p:txBody>
      </p:sp>
      <p:sp>
        <p:nvSpPr>
          <p:cNvPr id="9" name="Platshållare för bildnummer 8"/>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2458427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a:p>
        </p:txBody>
      </p:sp>
      <p:sp>
        <p:nvSpPr>
          <p:cNvPr id="4" name="Platshållare för sidfot 3"/>
          <p:cNvSpPr>
            <a:spLocks noGrp="1"/>
          </p:cNvSpPr>
          <p:nvPr>
            <p:ph type="ftr" sz="quarter" idx="11"/>
          </p:nvPr>
        </p:nvSpPr>
        <p:spPr/>
        <p:txBody>
          <a:bodyPr/>
          <a:lstStyle/>
          <a:p>
            <a:r>
              <a:rPr lang="sv-SE"/>
              <a:t>Dagens tema, 2015-01-01, Förnamn Efternamn</a:t>
            </a:r>
          </a:p>
        </p:txBody>
      </p:sp>
      <p:sp>
        <p:nvSpPr>
          <p:cNvPr id="5" name="Platshållare för bildnummer 4"/>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162149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innehåll på bakg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75A820-5952-4495-B707-4DD695C799DD}"/>
              </a:ext>
              <a:ext uri="{C183D7F6-B498-43B3-948B-1728B52AA6E4}">
                <adec:decorative xmlns:adec="http://schemas.microsoft.com/office/drawing/2017/decorative" xmlns="" val="1"/>
              </a:ext>
            </a:extLst>
          </p:cNvPr>
          <p:cNvSpPr/>
          <p:nvPr userDrawn="1"/>
        </p:nvSpPr>
        <p:spPr>
          <a:xfrm>
            <a:off x="0" y="1625599"/>
            <a:ext cx="12192000" cy="4425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540000" y="368300"/>
            <a:ext cx="9930000" cy="949877"/>
          </a:xfrm>
        </p:spPr>
        <p:txBody>
          <a:bodyPr/>
          <a:lstStyle/>
          <a:p>
            <a:r>
              <a:rPr lang="sv-SE" dirty="0"/>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8" name="Platshållare för innehåll 4">
            <a:extLst>
              <a:ext uri="{FF2B5EF4-FFF2-40B4-BE49-F238E27FC236}">
                <a16:creationId xmlns:a16="http://schemas.microsoft.com/office/drawing/2014/main" id="{96CE93CC-1359-4CCF-A9A7-0D4D54F8EA56}"/>
              </a:ext>
            </a:extLst>
          </p:cNvPr>
          <p:cNvSpPr>
            <a:spLocks noGrp="1"/>
          </p:cNvSpPr>
          <p:nvPr>
            <p:ph sz="quarter" idx="13"/>
          </p:nvPr>
        </p:nvSpPr>
        <p:spPr>
          <a:xfrm>
            <a:off x="1720850" y="1804775"/>
            <a:ext cx="8758238" cy="406717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7311964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r>
              <a:rPr lang="sv-SE"/>
              <a:t>Dagens tema, 2015-01-01, Förnamn Efternamn</a:t>
            </a:r>
          </a:p>
        </p:txBody>
      </p:sp>
      <p:sp>
        <p:nvSpPr>
          <p:cNvPr id="4" name="Platshållare för bildnummer 3"/>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2683931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r>
              <a:rPr lang="sv-SE"/>
              <a:t>Dagens tema, 2015-01-01, Förnamn Efternamn</a:t>
            </a:r>
          </a:p>
        </p:txBody>
      </p:sp>
      <p:sp>
        <p:nvSpPr>
          <p:cNvPr id="7" name="Platshållare för bildnummer 6"/>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670533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r>
              <a:rPr lang="sv-SE"/>
              <a:t>Dagens tema, 2015-01-01, Förnamn Efternamn</a:t>
            </a:r>
          </a:p>
        </p:txBody>
      </p:sp>
      <p:sp>
        <p:nvSpPr>
          <p:cNvPr id="7" name="Platshållare för bildnummer 6"/>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1494674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Dagens tema, 2015-01-01, Förnamn Efternamn</a:t>
            </a:r>
          </a:p>
        </p:txBody>
      </p:sp>
      <p:sp>
        <p:nvSpPr>
          <p:cNvPr id="6" name="Platshållare för bildnummer 5"/>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3731479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Dagens tema, 2015-01-01, Förnamn Efternamn</a:t>
            </a:r>
          </a:p>
        </p:txBody>
      </p:sp>
      <p:sp>
        <p:nvSpPr>
          <p:cNvPr id="6" name="Platshållare för bildnummer 5"/>
          <p:cNvSpPr>
            <a:spLocks noGrp="1"/>
          </p:cNvSpPr>
          <p:nvPr>
            <p:ph type="sldNum" sz="quarter" idx="12"/>
          </p:nvPr>
        </p:nvSpPr>
        <p:spPr/>
        <p:txBody>
          <a:bodyPr/>
          <a:lstStyle/>
          <a:p>
            <a:fld id="{02C0EBFC-F08B-486C-BBA3-55783FB21BC6}" type="slidenum">
              <a:rPr lang="sv-SE" smtClean="0"/>
              <a:t>‹#›</a:t>
            </a:fld>
            <a:endParaRPr lang="sv-SE"/>
          </a:p>
        </p:txBody>
      </p:sp>
    </p:spTree>
    <p:extLst>
      <p:ext uri="{BB962C8B-B14F-4D97-AF65-F5344CB8AC3E}">
        <p14:creationId xmlns:p14="http://schemas.microsoft.com/office/powerpoint/2010/main" val="41235093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Dagens tema, 2015-01-01, Förnamn Efternamn</a:t>
            </a:r>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2324664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Dagens tema, 2015-01-01, Förnamn Efternamn</a:t>
            </a:r>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1409185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Dagens tema, 2015-01-01, Förnamn Efternamn</a:t>
            </a:r>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26566595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r>
              <a:rPr lang="sv-SE"/>
              <a:t>Dagens tema, 2015-01-01, Förnamn Efternamn</a:t>
            </a:r>
          </a:p>
        </p:txBody>
      </p:sp>
      <p:sp>
        <p:nvSpPr>
          <p:cNvPr id="7" name="Platshållare för bildnummer 6"/>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40847615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endParaRPr lang="sv-SE"/>
          </a:p>
        </p:txBody>
      </p:sp>
      <p:sp>
        <p:nvSpPr>
          <p:cNvPr id="8" name="Platshållare för sidfot 7"/>
          <p:cNvSpPr>
            <a:spLocks noGrp="1"/>
          </p:cNvSpPr>
          <p:nvPr>
            <p:ph type="ftr" sz="quarter" idx="11"/>
          </p:nvPr>
        </p:nvSpPr>
        <p:spPr/>
        <p:txBody>
          <a:bodyPr/>
          <a:lstStyle/>
          <a:p>
            <a:r>
              <a:rPr lang="sv-SE"/>
              <a:t>Dagens tema, 2015-01-01, Förnamn Efternamn</a:t>
            </a:r>
          </a:p>
        </p:txBody>
      </p:sp>
      <p:sp>
        <p:nvSpPr>
          <p:cNvPr id="9" name="Platshållare för bildnummer 8"/>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110063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nehåll, två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600" y="368300"/>
            <a:ext cx="111120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7000" y="1805599"/>
            <a:ext cx="5151592"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000"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 uri="{C183D7F6-B498-43B3-948B-1728B52AA6E4}">
                <adec:decorative xmlns:adec="http://schemas.microsoft.com/office/drawing/2017/decorative" xmlns="" val="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3772566593"/>
      </p:ext>
    </p:extLst>
  </p:cSld>
  <p:clrMapOvr>
    <a:masterClrMapping/>
  </p:clrMapOvr>
  <p:extLst>
    <p:ext uri="{DCECCB84-F9BA-43D5-87BE-67443E8EF086}">
      <p15:sldGuideLst xmlns:p15="http://schemas.microsoft.com/office/powerpoint/2012/main">
        <p15:guide id="1" pos="7346"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a:p>
        </p:txBody>
      </p:sp>
      <p:sp>
        <p:nvSpPr>
          <p:cNvPr id="4" name="Platshållare för sidfot 3"/>
          <p:cNvSpPr>
            <a:spLocks noGrp="1"/>
          </p:cNvSpPr>
          <p:nvPr>
            <p:ph type="ftr" sz="quarter" idx="11"/>
          </p:nvPr>
        </p:nvSpPr>
        <p:spPr/>
        <p:txBody>
          <a:bodyPr/>
          <a:lstStyle/>
          <a:p>
            <a:r>
              <a:rPr lang="sv-SE"/>
              <a:t>Dagens tema, 2015-01-01, Förnamn Efternamn</a:t>
            </a:r>
          </a:p>
        </p:txBody>
      </p:sp>
      <p:sp>
        <p:nvSpPr>
          <p:cNvPr id="5" name="Platshållare för bildnummer 4"/>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2180925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r>
              <a:rPr lang="sv-SE"/>
              <a:t>Dagens tema, 2015-01-01, Förnamn Efternamn</a:t>
            </a:r>
          </a:p>
        </p:txBody>
      </p:sp>
      <p:sp>
        <p:nvSpPr>
          <p:cNvPr id="4" name="Platshållare för bildnummer 3"/>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39238780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r>
              <a:rPr lang="sv-SE"/>
              <a:t>Dagens tema, 2015-01-01, Förnamn Efternamn</a:t>
            </a:r>
          </a:p>
        </p:txBody>
      </p:sp>
      <p:sp>
        <p:nvSpPr>
          <p:cNvPr id="7" name="Platshållare för bildnummer 6"/>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34311376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r>
              <a:rPr lang="sv-SE"/>
              <a:t>Dagens tema, 2015-01-01, Förnamn Efternamn</a:t>
            </a:r>
          </a:p>
        </p:txBody>
      </p:sp>
      <p:sp>
        <p:nvSpPr>
          <p:cNvPr id="7" name="Platshållare för bildnummer 6"/>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16641803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Dagens tema, 2015-01-01, Förnamn Efternamn</a:t>
            </a:r>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3862322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Dagens tema, 2015-01-01, Förnamn Efternamn</a:t>
            </a:r>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1523954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09601" y="2410539"/>
            <a:ext cx="10699799" cy="3600000"/>
          </a:xfrm>
          <a:prstGeom prst="rect">
            <a:avLst/>
          </a:prstGeom>
        </p:spPr>
        <p:txBody>
          <a:bodyPr>
            <a:normAutofit/>
          </a:bodyPr>
          <a:lstStyle>
            <a:lvl1pPr marL="442913" indent="-352425">
              <a:defRPr sz="2200">
                <a:latin typeface="Tahoma"/>
                <a:cs typeface="Tahoma"/>
              </a:defRPr>
            </a:lvl1pPr>
            <a:lvl2pPr>
              <a:defRPr sz="2200">
                <a:latin typeface="Tahoma"/>
                <a:cs typeface="Tahoma"/>
              </a:defRPr>
            </a:lvl2pPr>
            <a:lvl3pPr>
              <a:defRPr sz="2200">
                <a:latin typeface="Tahoma"/>
                <a:cs typeface="Tahoma"/>
              </a:defRPr>
            </a:lvl3pPr>
            <a:lvl4pPr>
              <a:defRPr sz="2200">
                <a:latin typeface="Tahoma"/>
                <a:cs typeface="Tahoma"/>
              </a:defRPr>
            </a:lvl4pPr>
            <a:lvl5pPr>
              <a:defRPr sz="2200">
                <a:latin typeface="Tahoma"/>
                <a:cs typeface="Tahom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rubrik 1"/>
          <p:cNvSpPr>
            <a:spLocks noGrp="1"/>
          </p:cNvSpPr>
          <p:nvPr>
            <p:ph type="title" hasCustomPrompt="1"/>
          </p:nvPr>
        </p:nvSpPr>
        <p:spPr>
          <a:xfrm>
            <a:off x="1843839" y="524416"/>
            <a:ext cx="9465560" cy="1265447"/>
          </a:xfrm>
          <a:prstGeom prst="rect">
            <a:avLst/>
          </a:prstGeom>
        </p:spPr>
        <p:txBody>
          <a:bodyPr vert="horz" lIns="91440" tIns="45720" rIns="91440" bIns="45720" rtlCol="0" anchor="ctr" anchorCtr="0">
            <a:noAutofit/>
          </a:bodyPr>
          <a:lstStyle>
            <a:lvl1pPr>
              <a:defRPr sz="4000"/>
            </a:lvl1pPr>
          </a:lstStyle>
          <a:p>
            <a:r>
              <a:rPr lang="sv-SE" dirty="0"/>
              <a:t>Rubrik</a:t>
            </a:r>
          </a:p>
        </p:txBody>
      </p:sp>
      <p:sp>
        <p:nvSpPr>
          <p:cNvPr id="5" name="Platshållare för sidfot 4"/>
          <p:cNvSpPr>
            <a:spLocks noGrp="1"/>
          </p:cNvSpPr>
          <p:nvPr>
            <p:ph type="ftr" sz="quarter" idx="11"/>
          </p:nvPr>
        </p:nvSpPr>
        <p:spPr>
          <a:xfrm>
            <a:off x="3848788" y="6295965"/>
            <a:ext cx="7460611" cy="365125"/>
          </a:xfrm>
          <a:prstGeom prst="rect">
            <a:avLst/>
          </a:prstGeom>
        </p:spPr>
        <p:txBody>
          <a:bodyPr/>
          <a:lstStyle>
            <a:lvl1pPr>
              <a:defRPr sz="1500">
                <a:solidFill>
                  <a:schemeClr val="bg1">
                    <a:lumMod val="65000"/>
                  </a:schemeClr>
                </a:solidFill>
              </a:defRPr>
            </a:lvl1pPr>
          </a:lstStyle>
          <a:p>
            <a:r>
              <a:rPr lang="sv-SE"/>
              <a:t>Dagens tema, 2015-01-01, Förnamn Efternamn</a:t>
            </a:r>
            <a:endParaRPr lang="sv-SE" dirty="0"/>
          </a:p>
        </p:txBody>
      </p:sp>
      <p:sp>
        <p:nvSpPr>
          <p:cNvPr id="11" name="Platshållare för bildnummer 5"/>
          <p:cNvSpPr>
            <a:spLocks noGrp="1"/>
          </p:cNvSpPr>
          <p:nvPr>
            <p:ph type="sldNum" sz="quarter" idx="4"/>
          </p:nvPr>
        </p:nvSpPr>
        <p:spPr>
          <a:xfrm>
            <a:off x="205477" y="6301380"/>
            <a:ext cx="666983" cy="365125"/>
          </a:xfrm>
          <a:prstGeom prst="rect">
            <a:avLst/>
          </a:prstGeom>
        </p:spPr>
        <p:txBody>
          <a:bodyPr anchor="b" anchorCtr="0"/>
          <a:lstStyle>
            <a:lvl1pPr algn="r">
              <a:defRPr sz="1500">
                <a:solidFill>
                  <a:srgbClr val="0050A5"/>
                </a:solidFill>
                <a:latin typeface="Tahoma" panose="020B0604030504040204" pitchFamily="34" charset="0"/>
                <a:ea typeface="Tahoma" panose="020B0604030504040204" pitchFamily="34" charset="0"/>
                <a:cs typeface="Tahoma" panose="020B0604030504040204" pitchFamily="34" charset="0"/>
              </a:defRPr>
            </a:lvl1pPr>
          </a:lstStyle>
          <a:p>
            <a:fld id="{6D8CCFDF-DFA5-484F-9FF8-7212AEA69C48}" type="slidenum">
              <a:rPr lang="sv-SE" smtClean="0"/>
              <a:pPr/>
              <a:t>‹#›</a:t>
            </a:fld>
            <a:endParaRPr lang="sv-SE" dirty="0"/>
          </a:p>
        </p:txBody>
      </p:sp>
    </p:spTree>
    <p:extLst>
      <p:ext uri="{BB962C8B-B14F-4D97-AF65-F5344CB8AC3E}">
        <p14:creationId xmlns:p14="http://schemas.microsoft.com/office/powerpoint/2010/main" val="1705146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ildsida med text">
    <p:spTree>
      <p:nvGrpSpPr>
        <p:cNvPr id="1" name=""/>
        <p:cNvGrpSpPr/>
        <p:nvPr/>
      </p:nvGrpSpPr>
      <p:grpSpPr>
        <a:xfrm>
          <a:off x="0" y="0"/>
          <a:ext cx="0" cy="0"/>
          <a:chOff x="0" y="0"/>
          <a:chExt cx="0" cy="0"/>
        </a:xfrm>
      </p:grpSpPr>
      <p:sp>
        <p:nvSpPr>
          <p:cNvPr id="14" name="Platshållare för bild 9" title="Bild"/>
          <p:cNvSpPr>
            <a:spLocks noGrp="1"/>
          </p:cNvSpPr>
          <p:nvPr>
            <p:ph type="pic" sz="quarter" idx="17" hasCustomPrompt="1"/>
          </p:nvPr>
        </p:nvSpPr>
        <p:spPr>
          <a:xfrm>
            <a:off x="721786" y="1750485"/>
            <a:ext cx="7052732" cy="3340100"/>
          </a:xfrm>
          <a:prstGeom prst="rect">
            <a:avLst/>
          </a:prstGeom>
          <a:ln>
            <a:noFill/>
          </a:ln>
        </p:spPr>
        <p:txBody>
          <a:bodyPr>
            <a:noAutofit/>
          </a:bodyPr>
          <a:lstStyle>
            <a:lvl1pPr>
              <a:defRPr sz="1200">
                <a:ln>
                  <a:noFill/>
                </a:ln>
                <a:noFill/>
              </a:defRPr>
            </a:lvl1pPr>
          </a:lstStyle>
          <a:p>
            <a:r>
              <a:rPr lang="sv-SE" dirty="0"/>
              <a:t>Mönster</a:t>
            </a:r>
          </a:p>
          <a:p>
            <a:endParaRPr lang="sv-SE" dirty="0"/>
          </a:p>
        </p:txBody>
      </p:sp>
      <p:sp>
        <p:nvSpPr>
          <p:cNvPr id="9" name="Platshållare för text 3" title="Underrubrik"/>
          <p:cNvSpPr>
            <a:spLocks noGrp="1"/>
          </p:cNvSpPr>
          <p:nvPr>
            <p:ph type="body" sz="half" idx="2"/>
          </p:nvPr>
        </p:nvSpPr>
        <p:spPr>
          <a:xfrm>
            <a:off x="721787" y="1176603"/>
            <a:ext cx="10750547" cy="372799"/>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15" name="Rubrik 10"/>
          <p:cNvSpPr>
            <a:spLocks noGrp="1"/>
          </p:cNvSpPr>
          <p:nvPr>
            <p:ph type="title"/>
          </p:nvPr>
        </p:nvSpPr>
        <p:spPr>
          <a:xfrm>
            <a:off x="721787" y="582419"/>
            <a:ext cx="10750548" cy="542621"/>
          </a:xfrm>
          <a:prstGeom prst="rect">
            <a:avLst/>
          </a:prstGeom>
        </p:spPr>
        <p:txBody>
          <a:bodyPr lIns="0" tIns="0" rIns="0" bIns="0"/>
          <a:lstStyle>
            <a:lvl1pPr>
              <a:defRPr sz="2800"/>
            </a:lvl1pPr>
          </a:lstStyle>
          <a:p>
            <a:r>
              <a:rPr lang="sv-SE"/>
              <a:t>Klicka här för att ändra mall för rubrikformat</a:t>
            </a:r>
            <a:endParaRPr lang="sv-SE" dirty="0"/>
          </a:p>
        </p:txBody>
      </p:sp>
      <p:sp>
        <p:nvSpPr>
          <p:cNvPr id="17" name="Platshållare för text 2"/>
          <p:cNvSpPr>
            <a:spLocks noGrp="1"/>
          </p:cNvSpPr>
          <p:nvPr>
            <p:ph type="body" sz="quarter" idx="20"/>
          </p:nvPr>
        </p:nvSpPr>
        <p:spPr>
          <a:xfrm>
            <a:off x="8115299" y="1750485"/>
            <a:ext cx="3357035" cy="3340100"/>
          </a:xfrm>
          <a:prstGeom prst="rect">
            <a:avLst/>
          </a:prstGeom>
        </p:spPr>
        <p:txBody>
          <a:bodyPr vert="horz" lIns="0" tIns="0" rIns="0" bIns="0"/>
          <a:lstStyle>
            <a:lvl1pPr>
              <a:defRPr sz="1400">
                <a:latin typeface="Georgia"/>
                <a:cs typeface="Georgia"/>
              </a:defRPr>
            </a:lvl1pPr>
          </a:lstStyle>
          <a:p>
            <a:pPr lvl="0"/>
            <a:r>
              <a:rPr lang="sv-SE"/>
              <a:t>Klicka här för att ändra format på bakgrundstexten</a:t>
            </a:r>
          </a:p>
        </p:txBody>
      </p:sp>
    </p:spTree>
    <p:extLst>
      <p:ext uri="{BB962C8B-B14F-4D97-AF65-F5344CB8AC3E}">
        <p14:creationId xmlns:p14="http://schemas.microsoft.com/office/powerpoint/2010/main" val="17891789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9E2CEA39-947F-4ED3-A374-53E6B6A37EE9}" type="datetimeFigureOut">
              <a:rPr lang="sv-SE" smtClean="0"/>
              <a:t>2023-12-07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36839938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E2CEA39-947F-4ED3-A374-53E6B6A37EE9}" type="datetimeFigureOut">
              <a:rPr lang="sv-SE" smtClean="0"/>
              <a:t>2023-12-07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85375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två delar">
    <p:bg>
      <p:bgPr>
        <a:solidFill>
          <a:schemeClr val="accent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999"/>
            <a:ext cx="5871000"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10">
            <a:extLst>
              <a:ext uri="{FF2B5EF4-FFF2-40B4-BE49-F238E27FC236}">
                <a16:creationId xmlns:a16="http://schemas.microsoft.com/office/drawing/2014/main" id="{527B897B-5996-4908-A7A9-75583FFA4468}"/>
              </a:ext>
              <a:ext uri="{C183D7F6-B498-43B3-948B-1728B52AA6E4}">
                <adec:decorative xmlns:adec="http://schemas.microsoft.com/office/drawing/2017/decorative" xmlns="" val="1"/>
              </a:ext>
            </a:extLst>
          </p:cNvPr>
          <p:cNvSpPr/>
          <p:nvPr userDrawn="1"/>
        </p:nvSpPr>
        <p:spPr>
          <a:xfrm>
            <a:off x="6141000" y="179999"/>
            <a:ext cx="5871000" cy="587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000" y="368300"/>
            <a:ext cx="51516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40000" y="1805600"/>
            <a:ext cx="5151600" cy="406021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000" y="1805599"/>
            <a:ext cx="5151600" cy="406021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22" name="Platshållare för text 21">
            <a:extLst>
              <a:ext uri="{FF2B5EF4-FFF2-40B4-BE49-F238E27FC236}">
                <a16:creationId xmlns:a16="http://schemas.microsoft.com/office/drawing/2014/main" id="{7AF83559-D40C-4749-82F6-0DB5F9D8B7E4}"/>
              </a:ext>
            </a:extLst>
          </p:cNvPr>
          <p:cNvSpPr>
            <a:spLocks noGrp="1"/>
          </p:cNvSpPr>
          <p:nvPr>
            <p:ph type="body" sz="quarter" idx="13"/>
          </p:nvPr>
        </p:nvSpPr>
        <p:spPr>
          <a:xfrm>
            <a:off x="6501000" y="368300"/>
            <a:ext cx="5151600" cy="949325"/>
          </a:xfrm>
        </p:spPr>
        <p:txBody>
          <a:bodyPr anchor="b" anchorCtr="0"/>
          <a:lstStyle>
            <a:lvl1pPr marL="0" indent="0" algn="l" defTabSz="914400" rtl="0" eaLnBrk="1" latinLnBrk="0" hangingPunct="1">
              <a:lnSpc>
                <a:spcPct val="90000"/>
              </a:lnSpc>
              <a:spcBef>
                <a:spcPct val="0"/>
              </a:spcBef>
              <a:buNone/>
              <a:defRPr lang="sv-SE" sz="2800" b="1" kern="1200" dirty="0">
                <a:solidFill>
                  <a:schemeClr val="tx1"/>
                </a:solidFill>
                <a:latin typeface="+mn-lt"/>
                <a:ea typeface="+mj-ea"/>
                <a:cs typeface="+mj-cs"/>
              </a:defRPr>
            </a:lvl1pPr>
            <a:lvl2pPr>
              <a:defRPr sz="2800" b="1"/>
            </a:lvl2pPr>
            <a:lvl3pPr>
              <a:defRPr sz="2800" b="1"/>
            </a:lvl3pPr>
            <a:lvl4pPr>
              <a:defRPr sz="2800" b="1"/>
            </a:lvl4pPr>
            <a:lvl5pPr>
              <a:defRPr sz="2800" b="1"/>
            </a:lvl5pPr>
          </a:lstStyle>
          <a:p>
            <a:pPr lvl="0"/>
            <a:r>
              <a:rPr lang="sv-SE" dirty="0"/>
              <a:t>Klicka här för att ändra format på bakgrundstexten</a:t>
            </a:r>
          </a:p>
        </p:txBody>
      </p:sp>
    </p:spTree>
    <p:extLst>
      <p:ext uri="{BB962C8B-B14F-4D97-AF65-F5344CB8AC3E}">
        <p14:creationId xmlns:p14="http://schemas.microsoft.com/office/powerpoint/2010/main" val="14991245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9E2CEA39-947F-4ED3-A374-53E6B6A37EE9}" type="datetimeFigureOut">
              <a:rPr lang="sv-SE" smtClean="0"/>
              <a:t>2023-12-07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13041469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9E2CEA39-947F-4ED3-A374-53E6B6A37EE9}" type="datetimeFigureOut">
              <a:rPr lang="sv-SE" smtClean="0"/>
              <a:t>2023-12-07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4036290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9E2CEA39-947F-4ED3-A374-53E6B6A37EE9}" type="datetimeFigureOut">
              <a:rPr lang="sv-SE" smtClean="0"/>
              <a:t>2023-12-07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30621675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9E2CEA39-947F-4ED3-A374-53E6B6A37EE9}" type="datetimeFigureOut">
              <a:rPr lang="sv-SE" smtClean="0"/>
              <a:t>2023-12-07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23759511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9E2CEA39-947F-4ED3-A374-53E6B6A37EE9}" type="datetimeFigureOut">
              <a:rPr lang="sv-SE" smtClean="0"/>
              <a:t>2023-12-07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260865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9E2CEA39-947F-4ED3-A374-53E6B6A37EE9}" type="datetimeFigureOut">
              <a:rPr lang="sv-SE" smtClean="0"/>
              <a:t>2023-12-07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14060377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9E2CEA39-947F-4ED3-A374-53E6B6A37EE9}" type="datetimeFigureOut">
              <a:rPr lang="sv-SE" smtClean="0"/>
              <a:t>2023-12-07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10031833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E2CEA39-947F-4ED3-A374-53E6B6A37EE9}" type="datetimeFigureOut">
              <a:rPr lang="sv-SE" smtClean="0"/>
              <a:t>2023-12-07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29342751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E2CEA39-947F-4ED3-A374-53E6B6A37EE9}" type="datetimeFigureOut">
              <a:rPr lang="sv-SE" smtClean="0"/>
              <a:t>2023-12-07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35B3F6A-7179-4B7D-862B-70EB6E9C8B28}" type="slidenum">
              <a:rPr lang="sv-SE" smtClean="0"/>
              <a:t>‹#›</a:t>
            </a:fld>
            <a:endParaRPr lang="sv-SE"/>
          </a:p>
        </p:txBody>
      </p:sp>
    </p:spTree>
    <p:extLst>
      <p:ext uri="{BB962C8B-B14F-4D97-AF65-F5344CB8AC3E}">
        <p14:creationId xmlns:p14="http://schemas.microsoft.com/office/powerpoint/2010/main" val="36330700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09601" y="2410539"/>
            <a:ext cx="10699799" cy="3600000"/>
          </a:xfrm>
          <a:prstGeom prst="rect">
            <a:avLst/>
          </a:prstGeom>
        </p:spPr>
        <p:txBody>
          <a:bodyPr>
            <a:normAutofit/>
          </a:bodyPr>
          <a:lstStyle>
            <a:lvl1pPr marL="442913" indent="-352425">
              <a:defRPr sz="2200">
                <a:latin typeface="Tahoma"/>
                <a:cs typeface="Tahoma"/>
              </a:defRPr>
            </a:lvl1pPr>
            <a:lvl2pPr>
              <a:defRPr sz="2200">
                <a:latin typeface="Tahoma"/>
                <a:cs typeface="Tahoma"/>
              </a:defRPr>
            </a:lvl2pPr>
            <a:lvl3pPr>
              <a:defRPr sz="2200">
                <a:latin typeface="Tahoma"/>
                <a:cs typeface="Tahoma"/>
              </a:defRPr>
            </a:lvl3pPr>
            <a:lvl4pPr>
              <a:defRPr sz="2200">
                <a:latin typeface="Tahoma"/>
                <a:cs typeface="Tahoma"/>
              </a:defRPr>
            </a:lvl4pPr>
            <a:lvl5pPr>
              <a:defRPr sz="2200">
                <a:latin typeface="Tahoma"/>
                <a:cs typeface="Tahoma"/>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rubrik 1"/>
          <p:cNvSpPr>
            <a:spLocks noGrp="1"/>
          </p:cNvSpPr>
          <p:nvPr>
            <p:ph type="title" hasCustomPrompt="1"/>
          </p:nvPr>
        </p:nvSpPr>
        <p:spPr>
          <a:xfrm>
            <a:off x="1843839" y="524416"/>
            <a:ext cx="9465560" cy="1265447"/>
          </a:xfrm>
          <a:prstGeom prst="rect">
            <a:avLst/>
          </a:prstGeom>
        </p:spPr>
        <p:txBody>
          <a:bodyPr vert="horz" lIns="91440" tIns="45720" rIns="91440" bIns="45720" rtlCol="0" anchor="ctr" anchorCtr="0">
            <a:noAutofit/>
          </a:bodyPr>
          <a:lstStyle>
            <a:lvl1pPr>
              <a:defRPr sz="4000"/>
            </a:lvl1pPr>
          </a:lstStyle>
          <a:p>
            <a:r>
              <a:rPr lang="sv-SE" dirty="0"/>
              <a:t>Rubrik</a:t>
            </a:r>
          </a:p>
        </p:txBody>
      </p:sp>
      <p:sp>
        <p:nvSpPr>
          <p:cNvPr id="5" name="Platshållare för sidfot 4"/>
          <p:cNvSpPr>
            <a:spLocks noGrp="1"/>
          </p:cNvSpPr>
          <p:nvPr>
            <p:ph type="ftr" sz="quarter" idx="11"/>
          </p:nvPr>
        </p:nvSpPr>
        <p:spPr>
          <a:xfrm>
            <a:off x="3848788" y="6295965"/>
            <a:ext cx="7460611" cy="365125"/>
          </a:xfrm>
          <a:prstGeom prst="rect">
            <a:avLst/>
          </a:prstGeom>
        </p:spPr>
        <p:txBody>
          <a:bodyPr/>
          <a:lstStyle>
            <a:lvl1pPr>
              <a:defRPr sz="1500">
                <a:solidFill>
                  <a:schemeClr val="bg1">
                    <a:lumMod val="65000"/>
                  </a:schemeClr>
                </a:solidFill>
              </a:defRPr>
            </a:lvl1pPr>
          </a:lstStyle>
          <a:p>
            <a:r>
              <a:rPr lang="sv-SE"/>
              <a:t>Dagens tema, 2015-01-01, Förnamn Efternamn</a:t>
            </a:r>
            <a:endParaRPr lang="sv-SE" dirty="0"/>
          </a:p>
        </p:txBody>
      </p:sp>
      <p:sp>
        <p:nvSpPr>
          <p:cNvPr id="11" name="Platshållare för bildnummer 5"/>
          <p:cNvSpPr>
            <a:spLocks noGrp="1"/>
          </p:cNvSpPr>
          <p:nvPr>
            <p:ph type="sldNum" sz="quarter" idx="4"/>
          </p:nvPr>
        </p:nvSpPr>
        <p:spPr>
          <a:xfrm>
            <a:off x="205477" y="6301380"/>
            <a:ext cx="666983" cy="365125"/>
          </a:xfrm>
          <a:prstGeom prst="rect">
            <a:avLst/>
          </a:prstGeom>
        </p:spPr>
        <p:txBody>
          <a:bodyPr anchor="b" anchorCtr="0"/>
          <a:lstStyle>
            <a:lvl1pPr algn="r">
              <a:defRPr sz="1500">
                <a:solidFill>
                  <a:srgbClr val="0050A5"/>
                </a:solidFill>
                <a:latin typeface="Tahoma" panose="020B0604030504040204" pitchFamily="34" charset="0"/>
                <a:ea typeface="Tahoma" panose="020B0604030504040204" pitchFamily="34" charset="0"/>
                <a:cs typeface="Tahoma" panose="020B0604030504040204" pitchFamily="34" charset="0"/>
              </a:defRPr>
            </a:lvl1pPr>
          </a:lstStyle>
          <a:p>
            <a:fld id="{6D8CCFDF-DFA5-484F-9FF8-7212AEA69C48}" type="slidenum">
              <a:rPr lang="sv-SE" smtClean="0"/>
              <a:pPr/>
              <a:t>‹#›</a:t>
            </a:fld>
            <a:endParaRPr lang="sv-SE" dirty="0"/>
          </a:p>
        </p:txBody>
      </p:sp>
    </p:spTree>
    <p:extLst>
      <p:ext uri="{BB962C8B-B14F-4D97-AF65-F5344CB8AC3E}">
        <p14:creationId xmlns:p14="http://schemas.microsoft.com/office/powerpoint/2010/main" val="69144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bilder höger">
    <p:bg>
      <p:bgPr>
        <a:solidFill>
          <a:schemeClr val="accent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999"/>
            <a:ext cx="7023714"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000" y="368300"/>
            <a:ext cx="6298422"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40000" y="1805600"/>
            <a:ext cx="6298422" cy="406021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6" name="Platshållare för bild 5">
            <a:extLst>
              <a:ext uri="{FF2B5EF4-FFF2-40B4-BE49-F238E27FC236}">
                <a16:creationId xmlns:a16="http://schemas.microsoft.com/office/drawing/2014/main" id="{4C6E1B76-2B7B-4533-BF68-0C133455A61D}"/>
              </a:ext>
            </a:extLst>
          </p:cNvPr>
          <p:cNvSpPr>
            <a:spLocks noGrp="1"/>
          </p:cNvSpPr>
          <p:nvPr>
            <p:ph type="pic" sz="quarter" idx="13" hasCustomPrompt="1"/>
          </p:nvPr>
        </p:nvSpPr>
        <p:spPr>
          <a:xfrm>
            <a:off x="7299006" y="180001"/>
            <a:ext cx="4711032" cy="2890638"/>
          </a:xfrm>
        </p:spPr>
        <p:txBody>
          <a:bodyPr anchor="ctr"/>
          <a:lstStyle>
            <a:lvl1pPr marL="0" indent="0" algn="ctr">
              <a:buNone/>
              <a:defRPr/>
            </a:lvl1pPr>
          </a:lstStyle>
          <a:p>
            <a:pPr marL="0" marR="0" lvl="0" indent="0" algn="ctr" defTabSz="914400" rtl="0" eaLnBrk="1" fontAlgn="auto" latinLnBrk="0" hangingPunct="1">
              <a:lnSpc>
                <a:spcPct val="11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27" name="Platshållare för bild 5">
            <a:extLst>
              <a:ext uri="{FF2B5EF4-FFF2-40B4-BE49-F238E27FC236}">
                <a16:creationId xmlns:a16="http://schemas.microsoft.com/office/drawing/2014/main" id="{4BA08390-5407-41BB-A6E1-93228F694523}"/>
              </a:ext>
            </a:extLst>
          </p:cNvPr>
          <p:cNvSpPr>
            <a:spLocks noGrp="1"/>
          </p:cNvSpPr>
          <p:nvPr>
            <p:ph type="pic" sz="quarter" idx="14" hasCustomPrompt="1"/>
          </p:nvPr>
        </p:nvSpPr>
        <p:spPr>
          <a:xfrm>
            <a:off x="7299006" y="3160638"/>
            <a:ext cx="4711032" cy="2890800"/>
          </a:xfrm>
        </p:spPr>
        <p:txBody>
          <a:bodyPr anchor="ctr"/>
          <a:lstStyle>
            <a:lvl1pPr marL="0" indent="0" algn="ctr">
              <a:buNone/>
              <a:defRPr/>
            </a:lvl1pPr>
          </a:lstStyle>
          <a:p>
            <a:pPr marL="0" marR="0" lvl="0" indent="0" algn="ctr" defTabSz="914400" rtl="0" eaLnBrk="1" fontAlgn="auto" latinLnBrk="0" hangingPunct="1">
              <a:lnSpc>
                <a:spcPct val="11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19782743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ildsida med text">
    <p:spTree>
      <p:nvGrpSpPr>
        <p:cNvPr id="1" name=""/>
        <p:cNvGrpSpPr/>
        <p:nvPr/>
      </p:nvGrpSpPr>
      <p:grpSpPr>
        <a:xfrm>
          <a:off x="0" y="0"/>
          <a:ext cx="0" cy="0"/>
          <a:chOff x="0" y="0"/>
          <a:chExt cx="0" cy="0"/>
        </a:xfrm>
      </p:grpSpPr>
      <p:sp>
        <p:nvSpPr>
          <p:cNvPr id="14" name="Platshållare för bild 9" title="Bild"/>
          <p:cNvSpPr>
            <a:spLocks noGrp="1"/>
          </p:cNvSpPr>
          <p:nvPr>
            <p:ph type="pic" sz="quarter" idx="17" hasCustomPrompt="1"/>
          </p:nvPr>
        </p:nvSpPr>
        <p:spPr>
          <a:xfrm>
            <a:off x="721786" y="1750485"/>
            <a:ext cx="7052732" cy="3340100"/>
          </a:xfrm>
          <a:prstGeom prst="rect">
            <a:avLst/>
          </a:prstGeom>
          <a:ln>
            <a:noFill/>
          </a:ln>
        </p:spPr>
        <p:txBody>
          <a:bodyPr>
            <a:noAutofit/>
          </a:bodyPr>
          <a:lstStyle>
            <a:lvl1pPr>
              <a:defRPr sz="1200">
                <a:ln>
                  <a:noFill/>
                </a:ln>
                <a:noFill/>
              </a:defRPr>
            </a:lvl1pPr>
          </a:lstStyle>
          <a:p>
            <a:r>
              <a:rPr lang="sv-SE" dirty="0"/>
              <a:t>Mönster</a:t>
            </a:r>
          </a:p>
          <a:p>
            <a:endParaRPr lang="sv-SE" dirty="0"/>
          </a:p>
        </p:txBody>
      </p:sp>
      <p:sp>
        <p:nvSpPr>
          <p:cNvPr id="9" name="Platshållare för text 3" title="Underrubrik"/>
          <p:cNvSpPr>
            <a:spLocks noGrp="1"/>
          </p:cNvSpPr>
          <p:nvPr>
            <p:ph type="body" sz="half" idx="2"/>
          </p:nvPr>
        </p:nvSpPr>
        <p:spPr>
          <a:xfrm>
            <a:off x="721787" y="1176603"/>
            <a:ext cx="10750547" cy="372799"/>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15" name="Rubrik 10"/>
          <p:cNvSpPr>
            <a:spLocks noGrp="1"/>
          </p:cNvSpPr>
          <p:nvPr>
            <p:ph type="title"/>
          </p:nvPr>
        </p:nvSpPr>
        <p:spPr>
          <a:xfrm>
            <a:off x="721787" y="582419"/>
            <a:ext cx="10750548" cy="542621"/>
          </a:xfrm>
          <a:prstGeom prst="rect">
            <a:avLst/>
          </a:prstGeom>
        </p:spPr>
        <p:txBody>
          <a:bodyPr lIns="0" tIns="0" rIns="0" bIns="0"/>
          <a:lstStyle>
            <a:lvl1pPr>
              <a:defRPr sz="2800"/>
            </a:lvl1pPr>
          </a:lstStyle>
          <a:p>
            <a:r>
              <a:rPr lang="sv-SE"/>
              <a:t>Klicka här för att ändra mall för rubrikformat</a:t>
            </a:r>
            <a:endParaRPr lang="sv-SE" dirty="0"/>
          </a:p>
        </p:txBody>
      </p:sp>
      <p:sp>
        <p:nvSpPr>
          <p:cNvPr id="17" name="Platshållare för text 2"/>
          <p:cNvSpPr>
            <a:spLocks noGrp="1"/>
          </p:cNvSpPr>
          <p:nvPr>
            <p:ph type="body" sz="quarter" idx="20"/>
          </p:nvPr>
        </p:nvSpPr>
        <p:spPr>
          <a:xfrm>
            <a:off x="8115299" y="1750485"/>
            <a:ext cx="3357035" cy="3340100"/>
          </a:xfrm>
          <a:prstGeom prst="rect">
            <a:avLst/>
          </a:prstGeom>
        </p:spPr>
        <p:txBody>
          <a:bodyPr vert="horz" lIns="0" tIns="0" rIns="0" bIns="0"/>
          <a:lstStyle>
            <a:lvl1pPr>
              <a:defRPr sz="1400">
                <a:latin typeface="Georgia"/>
                <a:cs typeface="Georgia"/>
              </a:defRPr>
            </a:lvl1pPr>
          </a:lstStyle>
          <a:p>
            <a:pPr lvl="0"/>
            <a:r>
              <a:rPr lang="sv-SE"/>
              <a:t>Klicka här för att ändra format på bakgrundstexten</a:t>
            </a:r>
          </a:p>
        </p:txBody>
      </p:sp>
    </p:spTree>
    <p:extLst>
      <p:ext uri="{BB962C8B-B14F-4D97-AF65-F5344CB8AC3E}">
        <p14:creationId xmlns:p14="http://schemas.microsoft.com/office/powerpoint/2010/main" val="22744997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1"/>
        </a:solidFill>
        <a:effectLst/>
      </p:bgPr>
    </p:bg>
    <p:spTree>
      <p:nvGrpSpPr>
        <p:cNvPr id="1" name=""/>
        <p:cNvGrpSpPr/>
        <p:nvPr/>
      </p:nvGrpSpPr>
      <p:grpSpPr>
        <a:xfrm>
          <a:off x="0" y="0"/>
          <a:ext cx="0" cy="0"/>
          <a:chOff x="0" y="0"/>
          <a:chExt cx="0" cy="0"/>
        </a:xfrm>
      </p:grpSpPr>
      <p:sp>
        <p:nvSpPr>
          <p:cNvPr id="8" name="Bild 6">
            <a:extLst>
              <a:ext uri="{FF2B5EF4-FFF2-40B4-BE49-F238E27FC236}">
                <a16:creationId xmlns:a16="http://schemas.microsoft.com/office/drawing/2014/main" id="{E61FE2F9-2825-4018-AB8F-E0C671E283B9}"/>
              </a:ext>
              <a:ext uri="{C183D7F6-B498-43B3-948B-1728B52AA6E4}">
                <adec:decorative xmlns:adec="http://schemas.microsoft.com/office/drawing/2017/decorative" xmlns="" val="1"/>
              </a:ext>
            </a:extLst>
          </p:cNvPr>
          <p:cNvSpPr/>
          <p:nvPr/>
        </p:nvSpPr>
        <p:spPr>
          <a:xfrm>
            <a:off x="0" y="0"/>
            <a:ext cx="6425711" cy="6483274"/>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FFFFFF">
              <a:alpha val="5000"/>
            </a:srgbClr>
          </a:solidFill>
          <a:ln w="69470" cap="flat">
            <a:noFill/>
            <a:prstDash val="solid"/>
            <a:miter/>
          </a:ln>
        </p:spPr>
        <p:txBody>
          <a:bodyPr rtlCol="0" anchor="ctr"/>
          <a:lstStyle/>
          <a:p>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080000" y="1193374"/>
            <a:ext cx="9073650" cy="1446149"/>
          </a:xfrm>
        </p:spPr>
        <p:txBody>
          <a:bodyPr anchor="b"/>
          <a:lstStyle>
            <a:lvl1pPr algn="l">
              <a:defRPr sz="4000">
                <a:solidFill>
                  <a:schemeClr val="bg1"/>
                </a:solidFill>
                <a:latin typeface="+mn-lt"/>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080000" y="2837105"/>
            <a:ext cx="9073650" cy="846870"/>
          </a:xfrm>
        </p:spPr>
        <p:txBody>
          <a:bodyPr/>
          <a:lstStyle>
            <a:lvl1pPr marL="0" indent="0" algn="l">
              <a:lnSpc>
                <a:spcPct val="100000"/>
              </a:lnSpc>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6" name="Datum för presentation">
            <a:extLst>
              <a:ext uri="{FF2B5EF4-FFF2-40B4-BE49-F238E27FC236}">
                <a16:creationId xmlns:a16="http://schemas.microsoft.com/office/drawing/2014/main" id="{77D137F8-D0E5-4846-93B8-A45B22BBE52B}"/>
              </a:ext>
              <a:ext uri="{C183D7F6-B498-43B3-948B-1728B52AA6E4}">
                <adec:decorative xmlns:adec="http://schemas.microsoft.com/office/drawing/2017/decorative" xmlns="" val="0"/>
              </a:ext>
            </a:extLst>
          </p:cNvPr>
          <p:cNvSpPr>
            <a:spLocks noGrp="1"/>
          </p:cNvSpPr>
          <p:nvPr>
            <p:ph type="body" sz="quarter" idx="10" hasCustomPrompt="1"/>
          </p:nvPr>
        </p:nvSpPr>
        <p:spPr>
          <a:xfrm>
            <a:off x="290405" y="6312037"/>
            <a:ext cx="2377639" cy="288000"/>
          </a:xfrm>
        </p:spPr>
        <p:txBody>
          <a:bodyPr anchor="b" anchorCtr="0">
            <a:normAutofit/>
          </a:bodyPr>
          <a:lstStyle>
            <a:lvl1pPr marL="0" indent="0">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grpSp>
        <p:nvGrpSpPr>
          <p:cNvPr id="10" name="Region Östergötland">
            <a:extLst>
              <a:ext uri="{FF2B5EF4-FFF2-40B4-BE49-F238E27FC236}">
                <a16:creationId xmlns:a16="http://schemas.microsoft.com/office/drawing/2014/main" id="{52C7AC2A-FA4A-46E8-A095-0375AD9C8B21}"/>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1" name="Frihandsfigur: Form 10">
              <a:extLst>
                <a:ext uri="{FF2B5EF4-FFF2-40B4-BE49-F238E27FC236}">
                  <a16:creationId xmlns:a16="http://schemas.microsoft.com/office/drawing/2014/main" id="{AD1820C4-8E69-492C-AB91-2EAB843CDE4B}"/>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3A17F3C8-E4C3-4E3D-9541-5609917EEC96}"/>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3" name="Folktandvården" hidden="1">
            <a:extLst>
              <a:ext uri="{FF2B5EF4-FFF2-40B4-BE49-F238E27FC236}">
                <a16:creationId xmlns:a16="http://schemas.microsoft.com/office/drawing/2014/main" id="{D04DF698-0A6D-4A7F-B2C9-9906BC474AC2}"/>
              </a:ext>
            </a:extLst>
          </p:cNvPr>
          <p:cNvGrpSpPr/>
          <p:nvPr userDrawn="1"/>
        </p:nvGrpSpPr>
        <p:grpSpPr>
          <a:xfrm>
            <a:off x="9987525" y="6231440"/>
            <a:ext cx="2204474" cy="433293"/>
            <a:chOff x="9987525" y="6231440"/>
            <a:chExt cx="2204474" cy="433293"/>
          </a:xfrm>
        </p:grpSpPr>
        <p:sp>
          <p:nvSpPr>
            <p:cNvPr id="14" name="Rektangel 13">
              <a:extLst>
                <a:ext uri="{FF2B5EF4-FFF2-40B4-BE49-F238E27FC236}">
                  <a16:creationId xmlns:a16="http://schemas.microsoft.com/office/drawing/2014/main" id="{8A30E433-DA9C-4B9A-B5ED-F1A536A24209}"/>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996A937-655D-4627-85F7-9C17B812E8B4}"/>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16" name="Bild 15">
              <a:extLst>
                <a:ext uri="{FF2B5EF4-FFF2-40B4-BE49-F238E27FC236}">
                  <a16:creationId xmlns:a16="http://schemas.microsoft.com/office/drawing/2014/main" id="{0128A9FA-5EF8-446B-A701-55CA1B4B8C8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3936816896"/>
      </p:ext>
    </p:extLst>
  </p:cSld>
  <p:clrMapOvr>
    <a:masterClrMapping/>
  </p:clrMapOvr>
  <p:hf hdr="0" ftr="0" dt="0"/>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ubrikbild (vit)">
    <p:bg>
      <p:bgPr>
        <a:solidFill>
          <a:schemeClr val="bg1"/>
        </a:solidFill>
        <a:effectLst/>
      </p:bgPr>
    </p:bg>
    <p:spTree>
      <p:nvGrpSpPr>
        <p:cNvPr id="1" name=""/>
        <p:cNvGrpSpPr/>
        <p:nvPr/>
      </p:nvGrpSpPr>
      <p:grpSpPr>
        <a:xfrm>
          <a:off x="0" y="0"/>
          <a:ext cx="0" cy="0"/>
          <a:chOff x="0" y="0"/>
          <a:chExt cx="0" cy="0"/>
        </a:xfrm>
      </p:grpSpPr>
      <p:sp>
        <p:nvSpPr>
          <p:cNvPr id="8" name="Bild 6">
            <a:extLst>
              <a:ext uri="{FF2B5EF4-FFF2-40B4-BE49-F238E27FC236}">
                <a16:creationId xmlns:a16="http://schemas.microsoft.com/office/drawing/2014/main" id="{E61FE2F9-2825-4018-AB8F-E0C671E283B9}"/>
              </a:ext>
              <a:ext uri="{C183D7F6-B498-43B3-948B-1728B52AA6E4}">
                <adec:decorative xmlns:adec="http://schemas.microsoft.com/office/drawing/2017/decorative" xmlns="" val="1"/>
              </a:ext>
            </a:extLst>
          </p:cNvPr>
          <p:cNvSpPr/>
          <p:nvPr/>
        </p:nvSpPr>
        <p:spPr>
          <a:xfrm>
            <a:off x="0" y="0"/>
            <a:ext cx="6425711" cy="6483274"/>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0861CE">
              <a:alpha val="4706"/>
            </a:srgbClr>
          </a:solidFill>
          <a:ln w="69470" cap="flat">
            <a:noFill/>
            <a:prstDash val="solid"/>
            <a:miter/>
          </a:ln>
        </p:spPr>
        <p:txBody>
          <a:bodyPr rtlCol="0" anchor="ctr"/>
          <a:lstStyle/>
          <a:p>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1080000" y="1193374"/>
            <a:ext cx="9073650" cy="1446149"/>
          </a:xfrm>
        </p:spPr>
        <p:txBody>
          <a:bodyPr anchor="b"/>
          <a:lstStyle>
            <a:lvl1pPr algn="l">
              <a:defRPr sz="4000">
                <a:solidFill>
                  <a:schemeClr val="accent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1080000" y="2837105"/>
            <a:ext cx="9073650" cy="846870"/>
          </a:xfrm>
        </p:spPr>
        <p:txBody>
          <a:bodyPr/>
          <a:lstStyle>
            <a:lvl1pPr marL="0" indent="0" algn="l">
              <a:lnSpc>
                <a:spcPct val="100000"/>
              </a:lnSpc>
              <a:spcBef>
                <a:spcPts val="0"/>
              </a:spcBef>
              <a:buNone/>
              <a:defRPr sz="24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6" name="Datum för presentation">
            <a:extLst>
              <a:ext uri="{FF2B5EF4-FFF2-40B4-BE49-F238E27FC236}">
                <a16:creationId xmlns:a16="http://schemas.microsoft.com/office/drawing/2014/main" id="{77D137F8-D0E5-4846-93B8-A45B22BBE52B}"/>
              </a:ext>
            </a:extLst>
          </p:cNvPr>
          <p:cNvSpPr>
            <a:spLocks noGrp="1"/>
          </p:cNvSpPr>
          <p:nvPr>
            <p:ph type="body" sz="quarter" idx="10" hasCustomPrompt="1"/>
          </p:nvPr>
        </p:nvSpPr>
        <p:spPr>
          <a:xfrm>
            <a:off x="296450" y="6312037"/>
            <a:ext cx="2473150" cy="288000"/>
          </a:xfrm>
        </p:spPr>
        <p:txBody>
          <a:bodyPr anchor="b" anchorCtr="0">
            <a:normAutofit/>
          </a:bodyPr>
          <a:lstStyle>
            <a:lvl1pPr marL="0" indent="0">
              <a:buNone/>
              <a:defRPr sz="1400">
                <a:solidFill>
                  <a:schemeClr val="tx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Tree>
    <p:extLst>
      <p:ext uri="{BB962C8B-B14F-4D97-AF65-F5344CB8AC3E}">
        <p14:creationId xmlns:p14="http://schemas.microsoft.com/office/powerpoint/2010/main" val="3632318766"/>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Rubrikbild m foto vänster">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1AC4039-3B29-4214-ACC9-36F0FC2AB255}"/>
              </a:ext>
              <a:ext uri="{C183D7F6-B498-43B3-948B-1728B52AA6E4}">
                <adec:decorative xmlns:adec="http://schemas.microsoft.com/office/drawing/2017/decorative" xmlns="" val="1"/>
              </a:ext>
            </a:extLst>
          </p:cNvPr>
          <p:cNvSpPr/>
          <p:nvPr userDrawn="1"/>
        </p:nvSpPr>
        <p:spPr>
          <a:xfrm>
            <a:off x="7301652" y="-1095"/>
            <a:ext cx="48903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7836361" y="365760"/>
            <a:ext cx="3810347" cy="1788160"/>
          </a:xfrm>
        </p:spPr>
        <p:txBody>
          <a:bodyPr anchor="b"/>
          <a:lstStyle>
            <a:lvl1pPr algn="l">
              <a:defRPr sz="4000">
                <a:solidFill>
                  <a:schemeClr val="bg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7836361" y="2377440"/>
            <a:ext cx="3810347" cy="1788161"/>
          </a:xfrm>
        </p:spPr>
        <p:txBody>
          <a:bodyPr/>
          <a:lstStyle>
            <a:lvl1pPr marL="0" indent="0" algn="l">
              <a:lnSpc>
                <a:spcPct val="100000"/>
              </a:lnSpc>
              <a:spcBef>
                <a:spcPts val="0"/>
              </a:spcBef>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sp>
        <p:nvSpPr>
          <p:cNvPr id="12" name="Datum för presentation">
            <a:extLst>
              <a:ext uri="{FF2B5EF4-FFF2-40B4-BE49-F238E27FC236}">
                <a16:creationId xmlns:a16="http://schemas.microsoft.com/office/drawing/2014/main" id="{436EEB44-D9ED-4CD6-B497-E7521393A272}"/>
              </a:ext>
            </a:extLst>
          </p:cNvPr>
          <p:cNvSpPr>
            <a:spLocks noGrp="1"/>
          </p:cNvSpPr>
          <p:nvPr>
            <p:ph type="body" sz="quarter" idx="10" hasCustomPrompt="1"/>
          </p:nvPr>
        </p:nvSpPr>
        <p:spPr>
          <a:xfrm>
            <a:off x="7604370" y="6311011"/>
            <a:ext cx="2212368" cy="288000"/>
          </a:xfrm>
        </p:spPr>
        <p:txBody>
          <a:bodyPr anchor="b" anchorCtr="0">
            <a:normAutofit/>
          </a:bodyPr>
          <a:lstStyle>
            <a:lvl1pPr marL="0" indent="0" algn="l">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0" y="0"/>
            <a:ext cx="7301653" cy="6858000"/>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11" name="Designelement">
            <a:extLst>
              <a:ext uri="{FF2B5EF4-FFF2-40B4-BE49-F238E27FC236}">
                <a16:creationId xmlns:a16="http://schemas.microsoft.com/office/drawing/2014/main" id="{043CE9D1-6E4C-4CAB-A0C2-A3DCFAA8443D}"/>
              </a:ext>
              <a:ext uri="{C183D7F6-B498-43B3-948B-1728B52AA6E4}">
                <adec:decorative xmlns:adec="http://schemas.microsoft.com/office/drawing/2017/decorative" xmlns="" val="1"/>
              </a:ext>
            </a:extLst>
          </p:cNvPr>
          <p:cNvSpPr/>
          <p:nvPr userDrawn="1"/>
        </p:nvSpPr>
        <p:spPr>
          <a:xfrm>
            <a:off x="7301651" y="0"/>
            <a:ext cx="4345057" cy="4383981"/>
          </a:xfrm>
          <a:custGeom>
            <a:avLst/>
            <a:gdLst>
              <a:gd name="connsiteX0" fmla="*/ 1143739 w 6425711"/>
              <a:gd name="connsiteY0" fmla="*/ 1351755 h 6483274"/>
              <a:gd name="connsiteX1" fmla="*/ 0 w 6425711"/>
              <a:gd name="connsiteY1" fmla="*/ 1129129 h 6483274"/>
              <a:gd name="connsiteX2" fmla="*/ 0 w 6425711"/>
              <a:gd name="connsiteY2" fmla="*/ 855021 h 6483274"/>
              <a:gd name="connsiteX3" fmla="*/ 417423 w 6425711"/>
              <a:gd name="connsiteY3" fmla="*/ 936419 h 6483274"/>
              <a:gd name="connsiteX4" fmla="*/ 0 w 6425711"/>
              <a:gd name="connsiteY4" fmla="*/ 460557 h 6483274"/>
              <a:gd name="connsiteX5" fmla="*/ 0 w 6425711"/>
              <a:gd name="connsiteY5" fmla="*/ 52178 h 6483274"/>
              <a:gd name="connsiteX6" fmla="*/ 1143739 w 6425711"/>
              <a:gd name="connsiteY6" fmla="*/ 1351755 h 6483274"/>
              <a:gd name="connsiteX7" fmla="*/ 0 w 6425711"/>
              <a:gd name="connsiteY7" fmla="*/ 2112160 h 6483274"/>
              <a:gd name="connsiteX8" fmla="*/ 0 w 6425711"/>
              <a:gd name="connsiteY8" fmla="*/ 2390442 h 6483274"/>
              <a:gd name="connsiteX9" fmla="*/ 417423 w 6425711"/>
              <a:gd name="connsiteY9" fmla="*/ 2308349 h 6483274"/>
              <a:gd name="connsiteX10" fmla="*/ 0 w 6425711"/>
              <a:gd name="connsiteY10" fmla="*/ 2782820 h 6483274"/>
              <a:gd name="connsiteX11" fmla="*/ 0 w 6425711"/>
              <a:gd name="connsiteY11" fmla="*/ 3191199 h 6483274"/>
              <a:gd name="connsiteX12" fmla="*/ 1143739 w 6425711"/>
              <a:gd name="connsiteY12" fmla="*/ 1891622 h 6483274"/>
              <a:gd name="connsiteX13" fmla="*/ 4140140 w 6425711"/>
              <a:gd name="connsiteY13" fmla="*/ 672747 h 6483274"/>
              <a:gd name="connsiteX14" fmla="*/ 2793951 w 6425711"/>
              <a:gd name="connsiteY14" fmla="*/ 936419 h 6483274"/>
              <a:gd name="connsiteX15" fmla="*/ 3616971 w 6425711"/>
              <a:gd name="connsiteY15" fmla="*/ 0 h 6483274"/>
              <a:gd name="connsiteX16" fmla="*/ 3258682 w 6425711"/>
              <a:gd name="connsiteY16" fmla="*/ 0 h 6483274"/>
              <a:gd name="connsiteX17" fmla="*/ 2069027 w 6425711"/>
              <a:gd name="connsiteY17" fmla="*/ 1351755 h 6483274"/>
              <a:gd name="connsiteX18" fmla="*/ 4193014 w 6425711"/>
              <a:gd name="connsiteY18" fmla="*/ 934332 h 6483274"/>
              <a:gd name="connsiteX19" fmla="*/ 4958290 w 6425711"/>
              <a:gd name="connsiteY19" fmla="*/ 372202 h 6483274"/>
              <a:gd name="connsiteX20" fmla="*/ 5412585 w 6425711"/>
              <a:gd name="connsiteY20" fmla="*/ 0 h 6483274"/>
              <a:gd name="connsiteX21" fmla="*/ 4957594 w 6425711"/>
              <a:gd name="connsiteY21" fmla="*/ 0 h 6483274"/>
              <a:gd name="connsiteX22" fmla="*/ 4140140 w 6425711"/>
              <a:gd name="connsiteY22" fmla="*/ 672747 h 6483274"/>
              <a:gd name="connsiteX23" fmla="*/ 1977194 w 6425711"/>
              <a:gd name="connsiteY23" fmla="*/ 0 h 6483274"/>
              <a:gd name="connsiteX24" fmla="*/ 1692650 w 6425711"/>
              <a:gd name="connsiteY24" fmla="*/ 0 h 6483274"/>
              <a:gd name="connsiteX25" fmla="*/ 1606383 w 6425711"/>
              <a:gd name="connsiteY25" fmla="*/ 252541 h 6483274"/>
              <a:gd name="connsiteX26" fmla="*/ 1519420 w 6425711"/>
              <a:gd name="connsiteY26" fmla="*/ 0 h 6483274"/>
              <a:gd name="connsiteX27" fmla="*/ 1234876 w 6425711"/>
              <a:gd name="connsiteY27" fmla="*/ 0 h 6483274"/>
              <a:gd name="connsiteX28" fmla="*/ 1605687 w 6425711"/>
              <a:gd name="connsiteY28" fmla="*/ 1081821 h 6483274"/>
              <a:gd name="connsiteX29" fmla="*/ 1977194 w 6425711"/>
              <a:gd name="connsiteY29" fmla="*/ 0 h 6483274"/>
              <a:gd name="connsiteX30" fmla="*/ 6425532 w 6425711"/>
              <a:gd name="connsiteY30" fmla="*/ 861978 h 6483274"/>
              <a:gd name="connsiteX31" fmla="*/ 5863402 w 6425711"/>
              <a:gd name="connsiteY31" fmla="*/ 525953 h 6483274"/>
              <a:gd name="connsiteX32" fmla="*/ 6024805 w 6425711"/>
              <a:gd name="connsiteY32" fmla="*/ 0 h 6483274"/>
              <a:gd name="connsiteX33" fmla="*/ 5752785 w 6425711"/>
              <a:gd name="connsiteY33" fmla="*/ 0 h 6483274"/>
              <a:gd name="connsiteX34" fmla="*/ 5370843 w 6425711"/>
              <a:gd name="connsiteY34" fmla="*/ 772928 h 6483274"/>
              <a:gd name="connsiteX35" fmla="*/ 6152120 w 6425711"/>
              <a:gd name="connsiteY35" fmla="*/ 932245 h 6483274"/>
              <a:gd name="connsiteX36" fmla="*/ 5228223 w 6425711"/>
              <a:gd name="connsiteY36" fmla="*/ 1620993 h 6483274"/>
              <a:gd name="connsiteX37" fmla="*/ 6152120 w 6425711"/>
              <a:gd name="connsiteY37" fmla="*/ 2309741 h 6483274"/>
              <a:gd name="connsiteX38" fmla="*/ 5370843 w 6425711"/>
              <a:gd name="connsiteY38" fmla="*/ 2469057 h 6483274"/>
              <a:gd name="connsiteX39" fmla="*/ 5764612 w 6425711"/>
              <a:gd name="connsiteY39" fmla="*/ 3367908 h 6483274"/>
              <a:gd name="connsiteX40" fmla="*/ 4957594 w 6425711"/>
              <a:gd name="connsiteY40" fmla="*/ 2867696 h 6483274"/>
              <a:gd name="connsiteX41" fmla="*/ 4192318 w 6425711"/>
              <a:gd name="connsiteY41" fmla="*/ 2304871 h 6483274"/>
              <a:gd name="connsiteX42" fmla="*/ 2068331 w 6425711"/>
              <a:gd name="connsiteY42" fmla="*/ 1887448 h 6483274"/>
              <a:gd name="connsiteX43" fmla="*/ 3487569 w 6425711"/>
              <a:gd name="connsiteY43" fmla="*/ 3501483 h 6483274"/>
              <a:gd name="connsiteX44" fmla="*/ 4348852 w 6425711"/>
              <a:gd name="connsiteY44" fmla="*/ 3874381 h 6483274"/>
              <a:gd name="connsiteX45" fmla="*/ 5205265 w 6425711"/>
              <a:gd name="connsiteY45" fmla="*/ 4337025 h 6483274"/>
              <a:gd name="connsiteX46" fmla="*/ 4236844 w 6425711"/>
              <a:gd name="connsiteY46" fmla="*/ 4436511 h 6483274"/>
              <a:gd name="connsiteX47" fmla="*/ 4495646 w 6425711"/>
              <a:gd name="connsiteY47" fmla="*/ 5196916 h 6483274"/>
              <a:gd name="connsiteX48" fmla="*/ 3442348 w 6425711"/>
              <a:gd name="connsiteY48" fmla="*/ 4766970 h 6483274"/>
              <a:gd name="connsiteX49" fmla="*/ 3289989 w 6425711"/>
              <a:gd name="connsiteY49" fmla="*/ 5899578 h 6483274"/>
              <a:gd name="connsiteX50" fmla="*/ 2752209 w 6425711"/>
              <a:gd name="connsiteY50" fmla="*/ 5287358 h 6483274"/>
              <a:gd name="connsiteX51" fmla="*/ 2173383 w 6425711"/>
              <a:gd name="connsiteY51" fmla="*/ 6088810 h 6483274"/>
              <a:gd name="connsiteX52" fmla="*/ 2198428 w 6425711"/>
              <a:gd name="connsiteY52" fmla="*/ 5114823 h 6483274"/>
              <a:gd name="connsiteX53" fmla="*/ 2300001 w 6425711"/>
              <a:gd name="connsiteY53" fmla="*/ 4190927 h 6483274"/>
              <a:gd name="connsiteX54" fmla="*/ 1604296 w 6425711"/>
              <a:gd name="connsiteY54" fmla="*/ 2162251 h 6483274"/>
              <a:gd name="connsiteX55" fmla="*/ 908591 w 6425711"/>
              <a:gd name="connsiteY55" fmla="*/ 4190927 h 6483274"/>
              <a:gd name="connsiteX56" fmla="*/ 1010859 w 6425711"/>
              <a:gd name="connsiteY56" fmla="*/ 5115519 h 6483274"/>
              <a:gd name="connsiteX57" fmla="*/ 1035209 w 6425711"/>
              <a:gd name="connsiteY57" fmla="*/ 6089506 h 6483274"/>
              <a:gd name="connsiteX58" fmla="*/ 460557 w 6425711"/>
              <a:gd name="connsiteY58" fmla="*/ 5287358 h 6483274"/>
              <a:gd name="connsiteX59" fmla="*/ 0 w 6425711"/>
              <a:gd name="connsiteY59" fmla="*/ 5873141 h 6483274"/>
              <a:gd name="connsiteX60" fmla="*/ 0 w 6425711"/>
              <a:gd name="connsiteY60" fmla="*/ 6159772 h 6483274"/>
              <a:gd name="connsiteX61" fmla="*/ 427163 w 6425711"/>
              <a:gd name="connsiteY61" fmla="*/ 5840443 h 6483274"/>
              <a:gd name="connsiteX62" fmla="*/ 1168784 w 6425711"/>
              <a:gd name="connsiteY62" fmla="*/ 6483275 h 6483274"/>
              <a:gd name="connsiteX63" fmla="*/ 1168784 w 6425711"/>
              <a:gd name="connsiteY63" fmla="*/ 4275107 h 6483274"/>
              <a:gd name="connsiteX64" fmla="*/ 1607079 w 6425711"/>
              <a:gd name="connsiteY64" fmla="*/ 2989444 h 6483274"/>
              <a:gd name="connsiteX65" fmla="*/ 2045373 w 6425711"/>
              <a:gd name="connsiteY65" fmla="*/ 4275107 h 6483274"/>
              <a:gd name="connsiteX66" fmla="*/ 2045373 w 6425711"/>
              <a:gd name="connsiteY66" fmla="*/ 6483275 h 6483274"/>
              <a:gd name="connsiteX67" fmla="*/ 2782820 w 6425711"/>
              <a:gd name="connsiteY67" fmla="*/ 5843922 h 6483274"/>
              <a:gd name="connsiteX68" fmla="*/ 3363038 w 6425711"/>
              <a:gd name="connsiteY68" fmla="*/ 6178556 h 6483274"/>
              <a:gd name="connsiteX69" fmla="*/ 3772113 w 6425711"/>
              <a:gd name="connsiteY69" fmla="*/ 5349276 h 6483274"/>
              <a:gd name="connsiteX70" fmla="*/ 4691835 w 6425711"/>
              <a:gd name="connsiteY70" fmla="*/ 5404236 h 6483274"/>
              <a:gd name="connsiteX71" fmla="*/ 4691835 w 6425711"/>
              <a:gd name="connsiteY71" fmla="*/ 4748187 h 6483274"/>
              <a:gd name="connsiteX72" fmla="*/ 5603904 w 6425711"/>
              <a:gd name="connsiteY72" fmla="*/ 4428162 h 6483274"/>
              <a:gd name="connsiteX73" fmla="*/ 3685845 w 6425711"/>
              <a:gd name="connsiteY73" fmla="*/ 3330340 h 6483274"/>
              <a:gd name="connsiteX74" fmla="*/ 2793951 w 6425711"/>
              <a:gd name="connsiteY74" fmla="*/ 2304871 h 6483274"/>
              <a:gd name="connsiteX75" fmla="*/ 4140140 w 6425711"/>
              <a:gd name="connsiteY75" fmla="*/ 2569239 h 6483274"/>
              <a:gd name="connsiteX76" fmla="*/ 6037328 w 6425711"/>
              <a:gd name="connsiteY76" fmla="*/ 3680279 h 6483274"/>
              <a:gd name="connsiteX77" fmla="*/ 5863402 w 6425711"/>
              <a:gd name="connsiteY77" fmla="*/ 2715336 h 6483274"/>
              <a:gd name="connsiteX78" fmla="*/ 6425532 w 6425711"/>
              <a:gd name="connsiteY78" fmla="*/ 2380007 h 6483274"/>
              <a:gd name="connsiteX79" fmla="*/ 5892621 w 6425711"/>
              <a:gd name="connsiteY79" fmla="*/ 1620993 h 6483274"/>
              <a:gd name="connsiteX80" fmla="*/ 6425532 w 6425711"/>
              <a:gd name="connsiteY80" fmla="*/ 861978 h 648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425711" h="6483274">
                <a:moveTo>
                  <a:pt x="1143739" y="1351755"/>
                </a:moveTo>
                <a:lnTo>
                  <a:pt x="0" y="1129129"/>
                </a:lnTo>
                <a:lnTo>
                  <a:pt x="0" y="855021"/>
                </a:lnTo>
                <a:lnTo>
                  <a:pt x="417423" y="936419"/>
                </a:lnTo>
                <a:lnTo>
                  <a:pt x="0" y="460557"/>
                </a:lnTo>
                <a:lnTo>
                  <a:pt x="0" y="52178"/>
                </a:lnTo>
                <a:cubicBezTo>
                  <a:pt x="461948" y="578131"/>
                  <a:pt x="1107562" y="1310708"/>
                  <a:pt x="1143739" y="1351755"/>
                </a:cubicBezTo>
                <a:close/>
                <a:moveTo>
                  <a:pt x="0" y="2112160"/>
                </a:moveTo>
                <a:lnTo>
                  <a:pt x="0" y="2390442"/>
                </a:lnTo>
                <a:lnTo>
                  <a:pt x="417423" y="2308349"/>
                </a:lnTo>
                <a:lnTo>
                  <a:pt x="0" y="2782820"/>
                </a:lnTo>
                <a:lnTo>
                  <a:pt x="0" y="3191199"/>
                </a:lnTo>
                <a:cubicBezTo>
                  <a:pt x="461948" y="2665246"/>
                  <a:pt x="1107562" y="1932668"/>
                  <a:pt x="1143739" y="1891622"/>
                </a:cubicBezTo>
                <a:close/>
                <a:moveTo>
                  <a:pt x="4140140" y="672747"/>
                </a:moveTo>
                <a:cubicBezTo>
                  <a:pt x="3758199" y="749274"/>
                  <a:pt x="3147370" y="868240"/>
                  <a:pt x="2793951" y="936419"/>
                </a:cubicBezTo>
                <a:cubicBezTo>
                  <a:pt x="2957442" y="750666"/>
                  <a:pt x="3350515" y="310284"/>
                  <a:pt x="3616971" y="0"/>
                </a:cubicBezTo>
                <a:lnTo>
                  <a:pt x="3258682" y="0"/>
                </a:lnTo>
                <a:cubicBezTo>
                  <a:pt x="2794647" y="528736"/>
                  <a:pt x="2106595" y="1309317"/>
                  <a:pt x="2069027" y="1351755"/>
                </a:cubicBezTo>
                <a:cubicBezTo>
                  <a:pt x="2138597" y="1338536"/>
                  <a:pt x="3574532" y="1060254"/>
                  <a:pt x="4193014" y="934332"/>
                </a:cubicBezTo>
                <a:cubicBezTo>
                  <a:pt x="4505386" y="871718"/>
                  <a:pt x="4734968" y="617786"/>
                  <a:pt x="4958290" y="372202"/>
                </a:cubicBezTo>
                <a:cubicBezTo>
                  <a:pt x="5079895" y="215638"/>
                  <a:pt x="5235159" y="88431"/>
                  <a:pt x="5412585" y="0"/>
                </a:cubicBezTo>
                <a:lnTo>
                  <a:pt x="4957594" y="0"/>
                </a:lnTo>
                <a:cubicBezTo>
                  <a:pt x="4720359" y="230278"/>
                  <a:pt x="4542258" y="498820"/>
                  <a:pt x="4140140" y="672747"/>
                </a:cubicBezTo>
                <a:close/>
                <a:moveTo>
                  <a:pt x="1977194" y="0"/>
                </a:moveTo>
                <a:lnTo>
                  <a:pt x="1692650" y="0"/>
                </a:lnTo>
                <a:lnTo>
                  <a:pt x="1606383" y="252541"/>
                </a:lnTo>
                <a:cubicBezTo>
                  <a:pt x="1580642" y="178796"/>
                  <a:pt x="1551422" y="92529"/>
                  <a:pt x="1519420" y="0"/>
                </a:cubicBezTo>
                <a:lnTo>
                  <a:pt x="1234876" y="0"/>
                </a:lnTo>
                <a:lnTo>
                  <a:pt x="1605687" y="1081821"/>
                </a:lnTo>
                <a:cubicBezTo>
                  <a:pt x="1618906" y="1043557"/>
                  <a:pt x="1794919" y="531519"/>
                  <a:pt x="1977194" y="0"/>
                </a:cubicBezTo>
                <a:close/>
                <a:moveTo>
                  <a:pt x="6425532" y="861978"/>
                </a:moveTo>
                <a:cubicBezTo>
                  <a:pt x="6326046" y="647006"/>
                  <a:pt x="6067939" y="556564"/>
                  <a:pt x="5863402" y="525953"/>
                </a:cubicBezTo>
                <a:cubicBezTo>
                  <a:pt x="5939486" y="358264"/>
                  <a:pt x="5993730" y="181502"/>
                  <a:pt x="6024805" y="0"/>
                </a:cubicBezTo>
                <a:lnTo>
                  <a:pt x="5752785" y="0"/>
                </a:lnTo>
                <a:cubicBezTo>
                  <a:pt x="5692989" y="285833"/>
                  <a:pt x="5561565" y="551792"/>
                  <a:pt x="5370843" y="772928"/>
                </a:cubicBezTo>
                <a:cubicBezTo>
                  <a:pt x="5603904" y="764580"/>
                  <a:pt x="6042894" y="784755"/>
                  <a:pt x="6152120" y="932245"/>
                </a:cubicBezTo>
                <a:cubicBezTo>
                  <a:pt x="6142380" y="1177829"/>
                  <a:pt x="5608774" y="1513854"/>
                  <a:pt x="5228223" y="1620993"/>
                </a:cubicBezTo>
                <a:cubicBezTo>
                  <a:pt x="5608774" y="1727435"/>
                  <a:pt x="6143076" y="2064852"/>
                  <a:pt x="6152120" y="2309741"/>
                </a:cubicBezTo>
                <a:cubicBezTo>
                  <a:pt x="6043590" y="2457230"/>
                  <a:pt x="5603208" y="2476710"/>
                  <a:pt x="5370843" y="2469057"/>
                </a:cubicBezTo>
                <a:cubicBezTo>
                  <a:pt x="5586512" y="2696552"/>
                  <a:pt x="5768786" y="3132759"/>
                  <a:pt x="5764612" y="3367908"/>
                </a:cubicBezTo>
                <a:cubicBezTo>
                  <a:pt x="5445830" y="3299573"/>
                  <a:pt x="5160617" y="3122790"/>
                  <a:pt x="4957594" y="2867696"/>
                </a:cubicBezTo>
                <a:cubicBezTo>
                  <a:pt x="4734968" y="2622112"/>
                  <a:pt x="4505386" y="2367484"/>
                  <a:pt x="4192318" y="2304871"/>
                </a:cubicBezTo>
                <a:cubicBezTo>
                  <a:pt x="3573837" y="2181731"/>
                  <a:pt x="2135815" y="1903449"/>
                  <a:pt x="2068331" y="1887448"/>
                </a:cubicBezTo>
                <a:cubicBezTo>
                  <a:pt x="2112856" y="1937538"/>
                  <a:pt x="3072929" y="3026317"/>
                  <a:pt x="3487569" y="3501483"/>
                </a:cubicBezTo>
                <a:cubicBezTo>
                  <a:pt x="3696281" y="3736631"/>
                  <a:pt x="4026045" y="3806898"/>
                  <a:pt x="4348852" y="3874381"/>
                </a:cubicBezTo>
                <a:cubicBezTo>
                  <a:pt x="4667485" y="3898731"/>
                  <a:pt x="5057775" y="4138053"/>
                  <a:pt x="5205265" y="4337025"/>
                </a:cubicBezTo>
                <a:cubicBezTo>
                  <a:pt x="5006989" y="4453903"/>
                  <a:pt x="4538084" y="4508864"/>
                  <a:pt x="4236844" y="4436511"/>
                </a:cubicBezTo>
                <a:cubicBezTo>
                  <a:pt x="4359983" y="4635482"/>
                  <a:pt x="4567304" y="5034817"/>
                  <a:pt x="4495646" y="5196916"/>
                </a:cubicBezTo>
                <a:cubicBezTo>
                  <a:pt x="4261193" y="5318664"/>
                  <a:pt x="3742893" y="5062645"/>
                  <a:pt x="3442348" y="4766970"/>
                </a:cubicBezTo>
                <a:cubicBezTo>
                  <a:pt x="3547400" y="5174653"/>
                  <a:pt x="3507049" y="5761133"/>
                  <a:pt x="3289989" y="5899578"/>
                </a:cubicBezTo>
                <a:cubicBezTo>
                  <a:pt x="3108410" y="5878011"/>
                  <a:pt x="2863522" y="5496069"/>
                  <a:pt x="2752209" y="5287358"/>
                </a:cubicBezTo>
                <a:cubicBezTo>
                  <a:pt x="2663159" y="5589294"/>
                  <a:pt x="2378615" y="5970540"/>
                  <a:pt x="2173383" y="6088810"/>
                </a:cubicBezTo>
                <a:cubicBezTo>
                  <a:pt x="2077375" y="5859923"/>
                  <a:pt x="2061374" y="5402845"/>
                  <a:pt x="2198428" y="5114823"/>
                </a:cubicBezTo>
                <a:cubicBezTo>
                  <a:pt x="2297914" y="4807321"/>
                  <a:pt x="2400878" y="4488688"/>
                  <a:pt x="2300001" y="4190927"/>
                </a:cubicBezTo>
                <a:cubicBezTo>
                  <a:pt x="2097551" y="3590533"/>
                  <a:pt x="1627950" y="2226256"/>
                  <a:pt x="1604296" y="2162251"/>
                </a:cubicBezTo>
                <a:cubicBezTo>
                  <a:pt x="1582729" y="2226256"/>
                  <a:pt x="1117302" y="3591229"/>
                  <a:pt x="908591" y="4190927"/>
                </a:cubicBezTo>
                <a:cubicBezTo>
                  <a:pt x="808409" y="4489384"/>
                  <a:pt x="908591" y="4807321"/>
                  <a:pt x="1010859" y="5115519"/>
                </a:cubicBezTo>
                <a:cubicBezTo>
                  <a:pt x="1150000" y="5408410"/>
                  <a:pt x="1131216" y="5859923"/>
                  <a:pt x="1035209" y="6089506"/>
                </a:cubicBezTo>
                <a:cubicBezTo>
                  <a:pt x="834846" y="5969844"/>
                  <a:pt x="549607" y="5588598"/>
                  <a:pt x="460557" y="5287358"/>
                </a:cubicBezTo>
                <a:cubicBezTo>
                  <a:pt x="364549" y="5468241"/>
                  <a:pt x="169056" y="5774351"/>
                  <a:pt x="0" y="5873141"/>
                </a:cubicBezTo>
                <a:lnTo>
                  <a:pt x="0" y="6159772"/>
                </a:lnTo>
                <a:cubicBezTo>
                  <a:pt x="182275" y="6108985"/>
                  <a:pt x="340200" y="5951060"/>
                  <a:pt x="427163" y="5840443"/>
                </a:cubicBezTo>
                <a:cubicBezTo>
                  <a:pt x="775015" y="6311436"/>
                  <a:pt x="973987" y="6360135"/>
                  <a:pt x="1168784" y="6483275"/>
                </a:cubicBezTo>
                <a:cubicBezTo>
                  <a:pt x="1715609" y="5412585"/>
                  <a:pt x="1077647" y="5146130"/>
                  <a:pt x="1168784" y="4275107"/>
                </a:cubicBezTo>
                <a:cubicBezTo>
                  <a:pt x="1284967" y="3927255"/>
                  <a:pt x="1468633" y="3392257"/>
                  <a:pt x="1607079" y="2989444"/>
                </a:cubicBezTo>
                <a:cubicBezTo>
                  <a:pt x="1723261" y="3327557"/>
                  <a:pt x="1922929" y="3911253"/>
                  <a:pt x="2045373" y="4275107"/>
                </a:cubicBezTo>
                <a:cubicBezTo>
                  <a:pt x="2133032" y="5139173"/>
                  <a:pt x="1500636" y="5432760"/>
                  <a:pt x="2045373" y="6483275"/>
                </a:cubicBezTo>
                <a:cubicBezTo>
                  <a:pt x="2238083" y="6360831"/>
                  <a:pt x="2434968" y="6310740"/>
                  <a:pt x="2782820" y="5843922"/>
                </a:cubicBezTo>
                <a:cubicBezTo>
                  <a:pt x="2893437" y="5983063"/>
                  <a:pt x="3119541" y="6202906"/>
                  <a:pt x="3363038" y="6178556"/>
                </a:cubicBezTo>
                <a:cubicBezTo>
                  <a:pt x="3571750" y="6063765"/>
                  <a:pt x="3751937" y="5785483"/>
                  <a:pt x="3772113" y="5349276"/>
                </a:cubicBezTo>
                <a:cubicBezTo>
                  <a:pt x="4156838" y="5548247"/>
                  <a:pt x="4487297" y="5530159"/>
                  <a:pt x="4691835" y="5404236"/>
                </a:cubicBezTo>
                <a:cubicBezTo>
                  <a:pt x="4826106" y="5212222"/>
                  <a:pt x="4771841" y="4942984"/>
                  <a:pt x="4691835" y="4748187"/>
                </a:cubicBezTo>
                <a:cubicBezTo>
                  <a:pt x="5266487" y="4678616"/>
                  <a:pt x="5404237" y="4535301"/>
                  <a:pt x="5603904" y="4428162"/>
                </a:cubicBezTo>
                <a:cubicBezTo>
                  <a:pt x="4964551" y="3420086"/>
                  <a:pt x="4388508" y="3838900"/>
                  <a:pt x="3685845" y="3330340"/>
                </a:cubicBezTo>
                <a:cubicBezTo>
                  <a:pt x="3439566" y="3038839"/>
                  <a:pt x="3031187" y="2574108"/>
                  <a:pt x="2793951" y="2304871"/>
                </a:cubicBezTo>
                <a:cubicBezTo>
                  <a:pt x="3150848" y="2374441"/>
                  <a:pt x="3767938" y="2494102"/>
                  <a:pt x="4140140" y="2569239"/>
                </a:cubicBezTo>
                <a:cubicBezTo>
                  <a:pt x="4918634" y="2905960"/>
                  <a:pt x="4873414" y="3617666"/>
                  <a:pt x="6037328" y="3680279"/>
                </a:cubicBezTo>
                <a:cubicBezTo>
                  <a:pt x="6032458" y="3452784"/>
                  <a:pt x="6092289" y="3253116"/>
                  <a:pt x="5863402" y="2715336"/>
                </a:cubicBezTo>
                <a:cubicBezTo>
                  <a:pt x="6067939" y="2684726"/>
                  <a:pt x="6326046" y="2594980"/>
                  <a:pt x="6425532" y="2380007"/>
                </a:cubicBezTo>
                <a:cubicBezTo>
                  <a:pt x="6431793" y="2146946"/>
                  <a:pt x="6274564" y="1861707"/>
                  <a:pt x="5892621" y="1620993"/>
                </a:cubicBezTo>
                <a:cubicBezTo>
                  <a:pt x="6275259" y="1380279"/>
                  <a:pt x="6431793" y="1095040"/>
                  <a:pt x="6425532" y="861978"/>
                </a:cubicBezTo>
                <a:close/>
              </a:path>
            </a:pathLst>
          </a:custGeom>
          <a:solidFill>
            <a:srgbClr val="FFFFFF">
              <a:alpha val="5000"/>
            </a:srgbClr>
          </a:solidFill>
          <a:ln w="69470" cap="flat">
            <a:noFill/>
            <a:prstDash val="solid"/>
            <a:miter/>
          </a:ln>
        </p:spPr>
        <p:txBody>
          <a:bodyPr rtlCol="0" anchor="ctr"/>
          <a:lstStyle/>
          <a:p>
            <a:endParaRPr lang="sv-SE" dirty="0"/>
          </a:p>
        </p:txBody>
      </p:sp>
      <p:grpSp>
        <p:nvGrpSpPr>
          <p:cNvPr id="17" name="Region Östergötland">
            <a:extLst>
              <a:ext uri="{FF2B5EF4-FFF2-40B4-BE49-F238E27FC236}">
                <a16:creationId xmlns:a16="http://schemas.microsoft.com/office/drawing/2014/main" id="{6D8D5605-6781-476B-AC43-4CF08A7DE941}"/>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8" name="Frihandsfigur: Form 17">
              <a:extLst>
                <a:ext uri="{FF2B5EF4-FFF2-40B4-BE49-F238E27FC236}">
                  <a16:creationId xmlns:a16="http://schemas.microsoft.com/office/drawing/2014/main" id="{43D01E2E-97C2-429C-A7A2-D479ED89CD40}"/>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60D36897-49C2-4C1B-A3F2-122CFC666096}"/>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24" name="Folktandvården" hidden="1">
            <a:extLst>
              <a:ext uri="{FF2B5EF4-FFF2-40B4-BE49-F238E27FC236}">
                <a16:creationId xmlns:a16="http://schemas.microsoft.com/office/drawing/2014/main" id="{2ABEE15F-C77A-4CBC-89DB-F20690CD03FA}"/>
              </a:ext>
            </a:extLst>
          </p:cNvPr>
          <p:cNvGrpSpPr/>
          <p:nvPr userDrawn="1"/>
        </p:nvGrpSpPr>
        <p:grpSpPr>
          <a:xfrm>
            <a:off x="9987525" y="6231440"/>
            <a:ext cx="2204474" cy="433293"/>
            <a:chOff x="9987525" y="6231440"/>
            <a:chExt cx="2204474" cy="433293"/>
          </a:xfrm>
        </p:grpSpPr>
        <p:sp>
          <p:nvSpPr>
            <p:cNvPr id="25" name="Rektangel 24">
              <a:extLst>
                <a:ext uri="{FF2B5EF4-FFF2-40B4-BE49-F238E27FC236}">
                  <a16:creationId xmlns:a16="http://schemas.microsoft.com/office/drawing/2014/main" id="{5031865A-FE93-469C-A66F-4503FB18A6D3}"/>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5CD42E06-9AA9-47A9-A075-CBCCBF4B4F72}"/>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7" name="Bild 26">
              <a:extLst>
                <a:ext uri="{FF2B5EF4-FFF2-40B4-BE49-F238E27FC236}">
                  <a16:creationId xmlns:a16="http://schemas.microsoft.com/office/drawing/2014/main" id="{A7B6ACAF-E00C-41A1-AD37-0CBAFB15C2B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1258452064"/>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Rubrikbild m foto">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1AC4039-3B29-4214-ACC9-36F0FC2AB255}"/>
              </a:ext>
              <a:ext uri="{C183D7F6-B498-43B3-948B-1728B52AA6E4}">
                <adec:decorative xmlns:adec="http://schemas.microsoft.com/office/drawing/2017/decorative" xmlns="" val="1"/>
              </a:ext>
            </a:extLst>
          </p:cNvPr>
          <p:cNvSpPr/>
          <p:nvPr userDrawn="1"/>
        </p:nvSpPr>
        <p:spPr>
          <a:xfrm>
            <a:off x="0" y="4516905"/>
            <a:ext cx="12192000" cy="23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Datum för presentation">
            <a:extLst>
              <a:ext uri="{FF2B5EF4-FFF2-40B4-BE49-F238E27FC236}">
                <a16:creationId xmlns:a16="http://schemas.microsoft.com/office/drawing/2014/main" id="{436EEB44-D9ED-4CD6-B497-E7521393A272}"/>
              </a:ext>
            </a:extLst>
          </p:cNvPr>
          <p:cNvSpPr>
            <a:spLocks noGrp="1"/>
          </p:cNvSpPr>
          <p:nvPr>
            <p:ph type="body" sz="quarter" idx="10" hasCustomPrompt="1"/>
          </p:nvPr>
        </p:nvSpPr>
        <p:spPr>
          <a:xfrm>
            <a:off x="9739900" y="4651546"/>
            <a:ext cx="2160000" cy="288000"/>
          </a:xfrm>
        </p:spPr>
        <p:txBody>
          <a:bodyPr anchor="b" anchorCtr="0">
            <a:normAutofit/>
          </a:bodyPr>
          <a:lstStyle>
            <a:lvl1pPr marL="0" indent="0" algn="r">
              <a:buNone/>
              <a:defRPr sz="1400">
                <a:solidFill>
                  <a:schemeClr val="bg1"/>
                </a:solidFill>
                <a:latin typeface="+mj-lt"/>
              </a:defRPr>
            </a:lvl1pPr>
            <a:lvl2pPr marL="234850" indent="0">
              <a:buNone/>
              <a:defRPr/>
            </a:lvl2pPr>
            <a:lvl3pPr marL="503138" indent="0">
              <a:buNone/>
              <a:defRPr/>
            </a:lvl3pPr>
            <a:lvl4pPr marL="756000" indent="0">
              <a:buNone/>
              <a:defRPr/>
            </a:lvl4pPr>
            <a:lvl5pPr marL="1039713" indent="0">
              <a:buNone/>
              <a:defRPr/>
            </a:lvl5pPr>
          </a:lstStyle>
          <a:p>
            <a:pPr lvl="0"/>
            <a:r>
              <a:rPr lang="sv-SE" dirty="0"/>
              <a:t>Klicka och skriv datum</a:t>
            </a:r>
          </a:p>
        </p:txBody>
      </p:sp>
      <p:sp>
        <p:nvSpPr>
          <p:cNvPr id="10" name="Platshållare för bild 9">
            <a:extLst>
              <a:ext uri="{FF2B5EF4-FFF2-40B4-BE49-F238E27FC236}">
                <a16:creationId xmlns:a16="http://schemas.microsoft.com/office/drawing/2014/main" id="{CDF3493E-518E-45EF-A49B-F82F3FA4C1DD}"/>
              </a:ext>
              <a:ext uri="{C183D7F6-B498-43B3-948B-1728B52AA6E4}">
                <adec:decorative xmlns:adec="http://schemas.microsoft.com/office/drawing/2017/decorative" xmlns="" val="1"/>
              </a:ext>
            </a:extLst>
          </p:cNvPr>
          <p:cNvSpPr>
            <a:spLocks noGrp="1"/>
          </p:cNvSpPr>
          <p:nvPr>
            <p:ph type="pic" sz="quarter" idx="11" hasCustomPrompt="1"/>
          </p:nvPr>
        </p:nvSpPr>
        <p:spPr>
          <a:xfrm>
            <a:off x="0" y="0"/>
            <a:ext cx="12192000" cy="4518000"/>
          </a:xfrm>
          <a:solidFill>
            <a:schemeClr val="accent2"/>
          </a:solidFill>
        </p:spPr>
        <p:txBody>
          <a:bodyPr anchor="ctr" anchorCtr="0"/>
          <a:lstStyle>
            <a:lvl1pPr marL="0" indent="0" algn="ctr">
              <a:buNone/>
              <a:defRPr/>
            </a:lvl1pPr>
          </a:lstStyle>
          <a:p>
            <a:r>
              <a:rPr lang="sv-SE" dirty="0"/>
              <a:t>Markera bildplatshållaren och infoga önskad bild</a:t>
            </a:r>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534709" y="4659923"/>
            <a:ext cx="9092995" cy="785446"/>
          </a:xfrm>
        </p:spPr>
        <p:txBody>
          <a:bodyPr anchor="b"/>
          <a:lstStyle>
            <a:lvl1pPr algn="l">
              <a:defRPr sz="4000">
                <a:solidFill>
                  <a:schemeClr val="bg1"/>
                </a:solidFill>
              </a:defRPr>
            </a:lvl1pPr>
          </a:lstStyle>
          <a:p>
            <a:r>
              <a:rPr lang="sv-SE" dirty="0"/>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534709" y="5574439"/>
            <a:ext cx="9092995" cy="656924"/>
          </a:xfrm>
        </p:spPr>
        <p:txBody>
          <a:bodyPr/>
          <a:lstStyle>
            <a:lvl1pPr marL="0" indent="0" algn="l">
              <a:lnSpc>
                <a:spcPct val="100000"/>
              </a:lnSpc>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 eller namn på presentatör</a:t>
            </a:r>
          </a:p>
        </p:txBody>
      </p:sp>
      <p:grpSp>
        <p:nvGrpSpPr>
          <p:cNvPr id="16" name="Region Östergötland">
            <a:extLst>
              <a:ext uri="{FF2B5EF4-FFF2-40B4-BE49-F238E27FC236}">
                <a16:creationId xmlns:a16="http://schemas.microsoft.com/office/drawing/2014/main" id="{EC3CEBBE-EAE5-46D3-9D82-C51D007C49BF}"/>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17" name="Frihandsfigur: Form 16">
              <a:extLst>
                <a:ext uri="{FF2B5EF4-FFF2-40B4-BE49-F238E27FC236}">
                  <a16:creationId xmlns:a16="http://schemas.microsoft.com/office/drawing/2014/main" id="{927FB3D0-70F4-4150-8400-C2E42B255E32}"/>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chemeClr val="bg2"/>
            </a:solidFill>
            <a:ln w="3709"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41929D1F-3039-4760-8186-90020A1E8F7B}"/>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grpSp>
        <p:nvGrpSpPr>
          <p:cNvPr id="19" name="Folktandvården" hidden="1">
            <a:extLst>
              <a:ext uri="{FF2B5EF4-FFF2-40B4-BE49-F238E27FC236}">
                <a16:creationId xmlns:a16="http://schemas.microsoft.com/office/drawing/2014/main" id="{CB1505E5-50E5-4EC9-9FF6-0373F4F0F8ED}"/>
              </a:ext>
            </a:extLst>
          </p:cNvPr>
          <p:cNvGrpSpPr/>
          <p:nvPr userDrawn="1"/>
        </p:nvGrpSpPr>
        <p:grpSpPr>
          <a:xfrm>
            <a:off x="9987525" y="6231440"/>
            <a:ext cx="2204474" cy="433293"/>
            <a:chOff x="9987525" y="6231440"/>
            <a:chExt cx="2204474" cy="433293"/>
          </a:xfrm>
        </p:grpSpPr>
        <p:sp>
          <p:nvSpPr>
            <p:cNvPr id="20" name="Rektangel 19">
              <a:extLst>
                <a:ext uri="{FF2B5EF4-FFF2-40B4-BE49-F238E27FC236}">
                  <a16:creationId xmlns:a16="http://schemas.microsoft.com/office/drawing/2014/main" id="{6825D4B3-1153-4A27-A191-5CF8CE582538}"/>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733CB4E6-6D27-4478-8C94-EE4CEB03065A}"/>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22" name="Bild 21">
              <a:extLst>
                <a:ext uri="{FF2B5EF4-FFF2-40B4-BE49-F238E27FC236}">
                  <a16:creationId xmlns:a16="http://schemas.microsoft.com/office/drawing/2014/main" id="{E824F4AB-10C3-4CFA-9E4C-AF9E9E011C9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71462" y="6301064"/>
              <a:ext cx="1832076" cy="305346"/>
            </a:xfrm>
            <a:prstGeom prst="rect">
              <a:avLst/>
            </a:prstGeom>
          </p:spPr>
        </p:pic>
      </p:grpSp>
    </p:spTree>
    <p:extLst>
      <p:ext uri="{BB962C8B-B14F-4D97-AF65-F5344CB8AC3E}">
        <p14:creationId xmlns:p14="http://schemas.microsoft.com/office/powerpoint/2010/main" val="1915989924"/>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540000" y="368300"/>
            <a:ext cx="9924000" cy="949877"/>
          </a:xfrm>
        </p:spPr>
        <p:txBody>
          <a:bodyPr/>
          <a:lstStyle/>
          <a:p>
            <a:r>
              <a:rPr lang="sv-SE" dirty="0"/>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 uri="{C183D7F6-B498-43B3-948B-1728B52AA6E4}">
                <adec:decorative xmlns:adec="http://schemas.microsoft.com/office/drawing/2017/decorative" xmlns="" val="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5" name="Platshållare för innehåll 4">
            <a:extLst>
              <a:ext uri="{FF2B5EF4-FFF2-40B4-BE49-F238E27FC236}">
                <a16:creationId xmlns:a16="http://schemas.microsoft.com/office/drawing/2014/main" id="{B15977CA-24A3-46EE-8707-F28C7E188338}"/>
              </a:ext>
            </a:extLst>
          </p:cNvPr>
          <p:cNvSpPr>
            <a:spLocks noGrp="1"/>
          </p:cNvSpPr>
          <p:nvPr>
            <p:ph sz="quarter" idx="13"/>
          </p:nvPr>
        </p:nvSpPr>
        <p:spPr>
          <a:xfrm>
            <a:off x="1720850" y="1804775"/>
            <a:ext cx="8758238" cy="406717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241288457"/>
      </p:ext>
    </p:extLst>
  </p:cSld>
  <p:clrMapOvr>
    <a:masterClrMapping/>
  </p:clrMapOvr>
  <p:hf hdr="0" ftr="0" dt="0"/>
  <p:extLst>
    <p:ext uri="{DCECCB84-F9BA-43D5-87BE-67443E8EF086}">
      <p15:sldGuideLst xmlns:p15="http://schemas.microsoft.com/office/powerpoint/2012/main">
        <p15:guide id="1" pos="6601">
          <p15:clr>
            <a:srgbClr val="FBAE40"/>
          </p15:clr>
        </p15:guide>
        <p15:guide id="2" orient="horz" pos="1133">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och innehåll på bakg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75A820-5952-4495-B707-4DD695C799DD}"/>
              </a:ext>
              <a:ext uri="{C183D7F6-B498-43B3-948B-1728B52AA6E4}">
                <adec:decorative xmlns:adec="http://schemas.microsoft.com/office/drawing/2017/decorative" xmlns="" val="1"/>
              </a:ext>
            </a:extLst>
          </p:cNvPr>
          <p:cNvSpPr/>
          <p:nvPr userDrawn="1"/>
        </p:nvSpPr>
        <p:spPr>
          <a:xfrm>
            <a:off x="0" y="1625599"/>
            <a:ext cx="12192000" cy="4425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540000" y="368300"/>
            <a:ext cx="9930000" cy="949877"/>
          </a:xfrm>
        </p:spPr>
        <p:txBody>
          <a:bodyPr/>
          <a:lstStyle/>
          <a:p>
            <a:r>
              <a:rPr lang="sv-SE" dirty="0"/>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8" name="Platshållare för innehåll 4">
            <a:extLst>
              <a:ext uri="{FF2B5EF4-FFF2-40B4-BE49-F238E27FC236}">
                <a16:creationId xmlns:a16="http://schemas.microsoft.com/office/drawing/2014/main" id="{96CE93CC-1359-4CCF-A9A7-0D4D54F8EA56}"/>
              </a:ext>
            </a:extLst>
          </p:cNvPr>
          <p:cNvSpPr>
            <a:spLocks noGrp="1"/>
          </p:cNvSpPr>
          <p:nvPr>
            <p:ph sz="quarter" idx="13"/>
          </p:nvPr>
        </p:nvSpPr>
        <p:spPr>
          <a:xfrm>
            <a:off x="1720850" y="1804775"/>
            <a:ext cx="8758238" cy="406717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271233150"/>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Innehåll, två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600" y="368300"/>
            <a:ext cx="111120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37000" y="1805599"/>
            <a:ext cx="5151592"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000" y="1805599"/>
            <a:ext cx="5151600" cy="40608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 uri="{C183D7F6-B498-43B3-948B-1728B52AA6E4}">
                <adec:decorative xmlns:adec="http://schemas.microsoft.com/office/drawing/2017/decorative" xmlns="" val="0"/>
              </a:ext>
            </a:extLst>
          </p:cNvPr>
          <p:cNvSpPr>
            <a:spLocks noGrp="1"/>
          </p:cNvSpPr>
          <p:nvPr>
            <p:ph type="sldNum" sz="quarter" idx="12"/>
          </p:nvPr>
        </p:nvSpPr>
        <p:spPr/>
        <p:txBody>
          <a:bodyPr/>
          <a:lstStyle/>
          <a:p>
            <a:fld id="{5204B58B-0420-4827-A2A8-7A3D043AFDDE}" type="slidenum">
              <a:rPr lang="sv-SE" smtClean="0"/>
              <a:t>‹#›</a:t>
            </a:fld>
            <a:endParaRPr lang="sv-SE" dirty="0"/>
          </a:p>
        </p:txBody>
      </p:sp>
    </p:spTree>
    <p:extLst>
      <p:ext uri="{BB962C8B-B14F-4D97-AF65-F5344CB8AC3E}">
        <p14:creationId xmlns:p14="http://schemas.microsoft.com/office/powerpoint/2010/main" val="1865268298"/>
      </p:ext>
    </p:extLst>
  </p:cSld>
  <p:clrMapOvr>
    <a:masterClrMapping/>
  </p:clrMapOvr>
  <p:hf hdr="0" ftr="0" dt="0"/>
  <p:extLst>
    <p:ext uri="{DCECCB84-F9BA-43D5-87BE-67443E8EF086}">
      <p15:sldGuideLst xmlns:p15="http://schemas.microsoft.com/office/powerpoint/2012/main">
        <p15:guide id="1" pos="734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och innehåll, två delar">
    <p:bg>
      <p:bgPr>
        <a:solidFill>
          <a:schemeClr val="accent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999"/>
            <a:ext cx="5871000"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Rektangel 10">
            <a:extLst>
              <a:ext uri="{FF2B5EF4-FFF2-40B4-BE49-F238E27FC236}">
                <a16:creationId xmlns:a16="http://schemas.microsoft.com/office/drawing/2014/main" id="{527B897B-5996-4908-A7A9-75583FFA4468}"/>
              </a:ext>
              <a:ext uri="{C183D7F6-B498-43B3-948B-1728B52AA6E4}">
                <adec:decorative xmlns:adec="http://schemas.microsoft.com/office/drawing/2017/decorative" xmlns="" val="1"/>
              </a:ext>
            </a:extLst>
          </p:cNvPr>
          <p:cNvSpPr/>
          <p:nvPr userDrawn="1"/>
        </p:nvSpPr>
        <p:spPr>
          <a:xfrm>
            <a:off x="6141000" y="179999"/>
            <a:ext cx="5871000" cy="587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000" y="368300"/>
            <a:ext cx="5151600"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40000" y="1805600"/>
            <a:ext cx="5151600" cy="406021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4747D080-8E2C-49CA-B749-61DD24CC21C8}"/>
              </a:ext>
            </a:extLst>
          </p:cNvPr>
          <p:cNvSpPr>
            <a:spLocks noGrp="1"/>
          </p:cNvSpPr>
          <p:nvPr>
            <p:ph sz="half" idx="2"/>
          </p:nvPr>
        </p:nvSpPr>
        <p:spPr>
          <a:xfrm>
            <a:off x="6501000" y="1805599"/>
            <a:ext cx="5151600" cy="406021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22" name="Platshållare för text 21">
            <a:extLst>
              <a:ext uri="{FF2B5EF4-FFF2-40B4-BE49-F238E27FC236}">
                <a16:creationId xmlns:a16="http://schemas.microsoft.com/office/drawing/2014/main" id="{7AF83559-D40C-4749-82F6-0DB5F9D8B7E4}"/>
              </a:ext>
            </a:extLst>
          </p:cNvPr>
          <p:cNvSpPr>
            <a:spLocks noGrp="1"/>
          </p:cNvSpPr>
          <p:nvPr>
            <p:ph type="body" sz="quarter" idx="13"/>
          </p:nvPr>
        </p:nvSpPr>
        <p:spPr>
          <a:xfrm>
            <a:off x="6501000" y="368300"/>
            <a:ext cx="5151600" cy="949325"/>
          </a:xfrm>
        </p:spPr>
        <p:txBody>
          <a:bodyPr anchor="b" anchorCtr="0"/>
          <a:lstStyle>
            <a:lvl1pPr marL="0" indent="0" algn="l" defTabSz="914400" rtl="0" eaLnBrk="1" latinLnBrk="0" hangingPunct="1">
              <a:lnSpc>
                <a:spcPct val="90000"/>
              </a:lnSpc>
              <a:spcBef>
                <a:spcPct val="0"/>
              </a:spcBef>
              <a:buNone/>
              <a:defRPr lang="sv-SE" sz="2800" b="1" kern="1200" dirty="0">
                <a:solidFill>
                  <a:schemeClr val="tx1"/>
                </a:solidFill>
                <a:latin typeface="+mn-lt"/>
                <a:ea typeface="+mj-ea"/>
                <a:cs typeface="+mj-cs"/>
              </a:defRPr>
            </a:lvl1pPr>
            <a:lvl2pPr>
              <a:defRPr sz="2800" b="1"/>
            </a:lvl2pPr>
            <a:lvl3pPr>
              <a:defRPr sz="2800" b="1"/>
            </a:lvl3pPr>
            <a:lvl4pPr>
              <a:defRPr sz="2800" b="1"/>
            </a:lvl4pPr>
            <a:lvl5pPr>
              <a:defRPr sz="2800" b="1"/>
            </a:lvl5pPr>
          </a:lstStyle>
          <a:p>
            <a:pPr lvl="0"/>
            <a:r>
              <a:rPr lang="sv-SE" dirty="0"/>
              <a:t>Klicka här för att ändra format på bakgrundstexten</a:t>
            </a:r>
          </a:p>
        </p:txBody>
      </p:sp>
    </p:spTree>
    <p:extLst>
      <p:ext uri="{BB962C8B-B14F-4D97-AF65-F5344CB8AC3E}">
        <p14:creationId xmlns:p14="http://schemas.microsoft.com/office/powerpoint/2010/main" val="3490168553"/>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vå bilder höger">
    <p:bg>
      <p:bgPr>
        <a:solidFill>
          <a:schemeClr val="accent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xmlns="" val="1"/>
              </a:ext>
            </a:extLst>
          </p:cNvPr>
          <p:cNvSpPr/>
          <p:nvPr userDrawn="1"/>
        </p:nvSpPr>
        <p:spPr>
          <a:xfrm>
            <a:off x="180000" y="179999"/>
            <a:ext cx="7023714" cy="587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540000" y="368300"/>
            <a:ext cx="6298422" cy="949877"/>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540000" y="1805600"/>
            <a:ext cx="6298422" cy="406021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6" name="Platshållare för bild 5">
            <a:extLst>
              <a:ext uri="{FF2B5EF4-FFF2-40B4-BE49-F238E27FC236}">
                <a16:creationId xmlns:a16="http://schemas.microsoft.com/office/drawing/2014/main" id="{4C6E1B76-2B7B-4533-BF68-0C133455A61D}"/>
              </a:ext>
            </a:extLst>
          </p:cNvPr>
          <p:cNvSpPr>
            <a:spLocks noGrp="1"/>
          </p:cNvSpPr>
          <p:nvPr>
            <p:ph type="pic" sz="quarter" idx="13" hasCustomPrompt="1"/>
          </p:nvPr>
        </p:nvSpPr>
        <p:spPr>
          <a:xfrm>
            <a:off x="7299006" y="180001"/>
            <a:ext cx="4711032" cy="2890638"/>
          </a:xfrm>
        </p:spPr>
        <p:txBody>
          <a:bodyPr anchor="ctr"/>
          <a:lstStyle>
            <a:lvl1pPr marL="0" indent="0" algn="ctr">
              <a:buNone/>
              <a:defRPr/>
            </a:lvl1pPr>
          </a:lstStyle>
          <a:p>
            <a:pPr marL="0" marR="0" lvl="0" indent="0" algn="ctr" defTabSz="914400" rtl="0" eaLnBrk="1" fontAlgn="auto" latinLnBrk="0" hangingPunct="1">
              <a:lnSpc>
                <a:spcPct val="11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
        <p:nvSpPr>
          <p:cNvPr id="27" name="Platshållare för bild 5">
            <a:extLst>
              <a:ext uri="{FF2B5EF4-FFF2-40B4-BE49-F238E27FC236}">
                <a16:creationId xmlns:a16="http://schemas.microsoft.com/office/drawing/2014/main" id="{4BA08390-5407-41BB-A6E1-93228F694523}"/>
              </a:ext>
            </a:extLst>
          </p:cNvPr>
          <p:cNvSpPr>
            <a:spLocks noGrp="1"/>
          </p:cNvSpPr>
          <p:nvPr>
            <p:ph type="pic" sz="quarter" idx="14" hasCustomPrompt="1"/>
          </p:nvPr>
        </p:nvSpPr>
        <p:spPr>
          <a:xfrm>
            <a:off x="7299006" y="3160638"/>
            <a:ext cx="4711032" cy="2890800"/>
          </a:xfrm>
        </p:spPr>
        <p:txBody>
          <a:bodyPr anchor="ctr"/>
          <a:lstStyle>
            <a:lvl1pPr marL="0" indent="0" algn="ctr">
              <a:buNone/>
              <a:defRPr/>
            </a:lvl1pPr>
          </a:lstStyle>
          <a:p>
            <a:pPr marL="0" marR="0" lvl="0" indent="0" algn="ctr" defTabSz="914400" rtl="0" eaLnBrk="1" fontAlgn="auto" latinLnBrk="0" hangingPunct="1">
              <a:lnSpc>
                <a:spcPct val="110000"/>
              </a:lnSpc>
              <a:spcBef>
                <a:spcPts val="1800"/>
              </a:spcBef>
              <a:spcAft>
                <a:spcPts val="0"/>
              </a:spcAft>
              <a:buClrTx/>
              <a:buSzTx/>
              <a:buFont typeface="Arial" panose="020B0604020202020204" pitchFamily="34" charset="0"/>
              <a:buNone/>
              <a:tabLst/>
              <a:defRPr/>
            </a:pPr>
            <a:r>
              <a:rPr lang="sv-SE" dirty="0"/>
              <a:t>Markera bildplatshållaren och infoga önskad bild</a:t>
            </a:r>
          </a:p>
        </p:txBody>
      </p:sp>
    </p:spTree>
    <p:extLst>
      <p:ext uri="{BB962C8B-B14F-4D97-AF65-F5344CB8AC3E}">
        <p14:creationId xmlns:p14="http://schemas.microsoft.com/office/powerpoint/2010/main" val="15766519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ags" Target="../tags/tag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tags" Target="../tags/tag3.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theme" Target="../theme/theme6.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image" Target="../media/image2.sv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image" Target="../media/image1.png"/><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tags" Target="../tags/tag4.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theme" Target="../theme/theme7.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D2E3394-C113-4849-BB1C-5C174A3CF38A}"/>
              </a:ext>
            </a:extLst>
          </p:cNvPr>
          <p:cNvSpPr>
            <a:spLocks noGrp="1"/>
          </p:cNvSpPr>
          <p:nvPr>
            <p:ph type="title"/>
          </p:nvPr>
        </p:nvSpPr>
        <p:spPr>
          <a:xfrm>
            <a:off x="540000" y="368300"/>
            <a:ext cx="9925200" cy="949877"/>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6284E1E-CDE1-4D1F-8194-9D49212C3D60}"/>
              </a:ext>
            </a:extLst>
          </p:cNvPr>
          <p:cNvSpPr>
            <a:spLocks noGrp="1"/>
          </p:cNvSpPr>
          <p:nvPr>
            <p:ph type="body" idx="1"/>
          </p:nvPr>
        </p:nvSpPr>
        <p:spPr>
          <a:xfrm>
            <a:off x="1720800" y="1807200"/>
            <a:ext cx="8751938" cy="4058613"/>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15898BA3-370F-41F5-91EF-A04E5B8F8F32}"/>
              </a:ext>
              <a:ext uri="{C183D7F6-B498-43B3-948B-1728B52AA6E4}">
                <adec:decorative xmlns:adec="http://schemas.microsoft.com/office/drawing/2017/decorative" xmlns="" val="1"/>
              </a:ext>
            </a:extLst>
          </p:cNvPr>
          <p:cNvSpPr>
            <a:spLocks noGrp="1"/>
          </p:cNvSpPr>
          <p:nvPr>
            <p:ph type="sldNum" sz="quarter" idx="4"/>
          </p:nvPr>
        </p:nvSpPr>
        <p:spPr>
          <a:xfrm>
            <a:off x="288000" y="6356350"/>
            <a:ext cx="360000" cy="252000"/>
          </a:xfrm>
          <a:prstGeom prst="rect">
            <a:avLst/>
          </a:prstGeom>
        </p:spPr>
        <p:txBody>
          <a:bodyPr vert="horz" lIns="0" tIns="0" rIns="0" bIns="0" rtlCol="0" anchor="b" anchorCtr="0"/>
          <a:lstStyle>
            <a:lvl1pPr algn="l">
              <a:defRPr sz="1200">
                <a:solidFill>
                  <a:schemeClr val="tx1"/>
                </a:solidFill>
                <a:latin typeface="+mn-lt"/>
              </a:defRPr>
            </a:lvl1pPr>
          </a:lstStyle>
          <a:p>
            <a:fld id="{5204B58B-0420-4827-A2A8-7A3D043AFDDE}" type="slidenum">
              <a:rPr lang="sv-SE" smtClean="0"/>
              <a:pPr/>
              <a:t>‹#›</a:t>
            </a:fld>
            <a:endParaRPr lang="sv-SE" dirty="0"/>
          </a:p>
        </p:txBody>
      </p:sp>
      <p:grpSp>
        <p:nvGrpSpPr>
          <p:cNvPr id="11" name="Folktandvården" hidden="1">
            <a:extLst>
              <a:ext uri="{FF2B5EF4-FFF2-40B4-BE49-F238E27FC236}">
                <a16:creationId xmlns:a16="http://schemas.microsoft.com/office/drawing/2014/main" id="{46B4192C-A430-416B-BA38-01076CB9C6F4}"/>
              </a:ext>
            </a:extLst>
          </p:cNvPr>
          <p:cNvGrpSpPr/>
          <p:nvPr userDrawn="1"/>
        </p:nvGrpSpPr>
        <p:grpSpPr>
          <a:xfrm>
            <a:off x="9987525" y="6231440"/>
            <a:ext cx="2204474" cy="433293"/>
            <a:chOff x="9987525" y="6231440"/>
            <a:chExt cx="2204474" cy="433293"/>
          </a:xfrm>
        </p:grpSpPr>
        <p:sp>
          <p:nvSpPr>
            <p:cNvPr id="17" name="Rektangel 16">
              <a:extLst>
                <a:ext uri="{FF2B5EF4-FFF2-40B4-BE49-F238E27FC236}">
                  <a16:creationId xmlns:a16="http://schemas.microsoft.com/office/drawing/2014/main" id="{F28F0DCF-1CC6-4CA0-9C6B-7A6A9001166F}"/>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FEDAC4F5-53DC-4758-B526-A1BD86931DC2}"/>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10" name="Bild 9">
              <a:extLst>
                <a:ext uri="{FF2B5EF4-FFF2-40B4-BE49-F238E27FC236}">
                  <a16:creationId xmlns:a16="http://schemas.microsoft.com/office/drawing/2014/main" id="{B14777EB-4318-44AF-8036-D55F7A6420FF}"/>
                </a:ext>
              </a:extLst>
            </p:cNvPr>
            <p:cNvPicPr>
              <a:picLocks noChangeAspect="1"/>
            </p:cNvPicPr>
            <p:nvPr userDrawn="1"/>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10071462" y="6301064"/>
              <a:ext cx="1832076" cy="305346"/>
            </a:xfrm>
            <a:prstGeom prst="rect">
              <a:avLst/>
            </a:prstGeom>
          </p:spPr>
        </p:pic>
      </p:grpSp>
      <p:grpSp>
        <p:nvGrpSpPr>
          <p:cNvPr id="19" name="Region Östergötland">
            <a:extLst>
              <a:ext uri="{FF2B5EF4-FFF2-40B4-BE49-F238E27FC236}">
                <a16:creationId xmlns:a16="http://schemas.microsoft.com/office/drawing/2014/main" id="{12B8B0FE-E494-49FD-B26D-9B726E254203}"/>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20" name="Frihandsfigur: Form 19">
              <a:extLst>
                <a:ext uri="{FF2B5EF4-FFF2-40B4-BE49-F238E27FC236}">
                  <a16:creationId xmlns:a16="http://schemas.microsoft.com/office/drawing/2014/main" id="{E29E9866-AB3F-4A58-BC98-5E1FEF56ED1F}"/>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ADBD61C2-B8AD-4888-B30A-1F1537F6107F}"/>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sp>
        <p:nvSpPr>
          <p:cNvPr id="4" name="xxLanguageTextBox"/>
          <p:cNvSpPr/>
          <p:nvPr userDrawn="1">
            <p:custDataLst>
              <p:tags r:id="rId29"/>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sv-SE" sz="1600"/>
          </a:p>
        </p:txBody>
      </p:sp>
    </p:spTree>
    <p:extLst>
      <p:ext uri="{BB962C8B-B14F-4D97-AF65-F5344CB8AC3E}">
        <p14:creationId xmlns:p14="http://schemas.microsoft.com/office/powerpoint/2010/main" val="2397258563"/>
      </p:ext>
    </p:extLst>
  </p:cSld>
  <p:clrMap bg1="lt1" tx1="dk1" bg2="lt2" tx2="dk2" accent1="accent1" accent2="accent2" accent3="accent3" accent4="accent4" accent5="accent5" accent6="accent6" hlink="hlink" folHlink="folHlink"/>
  <p:sldLayoutIdLst>
    <p:sldLayoutId id="2147483676" r:id="rId1"/>
    <p:sldLayoutId id="2147483662" r:id="rId2"/>
    <p:sldLayoutId id="2147483678" r:id="rId3"/>
    <p:sldLayoutId id="2147483679" r:id="rId4"/>
    <p:sldLayoutId id="2147483680" r:id="rId5"/>
    <p:sldLayoutId id="2147483681" r:id="rId6"/>
    <p:sldLayoutId id="2147483682" r:id="rId7"/>
    <p:sldLayoutId id="2147483683" r:id="rId8"/>
    <p:sldLayoutId id="2147483698" r:id="rId9"/>
    <p:sldLayoutId id="2147483699" r:id="rId10"/>
    <p:sldLayoutId id="2147483684" r:id="rId11"/>
    <p:sldLayoutId id="2147483685" r:id="rId12"/>
    <p:sldLayoutId id="2147483694" r:id="rId13"/>
    <p:sldLayoutId id="2147483687" r:id="rId14"/>
    <p:sldLayoutId id="2147483688" r:id="rId15"/>
    <p:sldLayoutId id="2147483695" r:id="rId16"/>
    <p:sldLayoutId id="2147483700" r:id="rId17"/>
    <p:sldLayoutId id="2147483696" r:id="rId18"/>
    <p:sldLayoutId id="2147483702" r:id="rId19"/>
    <p:sldLayoutId id="2147483692" r:id="rId20"/>
    <p:sldLayoutId id="2147483693" r:id="rId21"/>
    <p:sldLayoutId id="2147483701" r:id="rId22"/>
    <p:sldLayoutId id="2147483655" r:id="rId23"/>
    <p:sldLayoutId id="2147483703" r:id="rId24"/>
    <p:sldLayoutId id="2147483707" r:id="rId25"/>
    <p:sldLayoutId id="2147483708" r:id="rId26"/>
    <p:sldLayoutId id="2147483714" r:id="rId27"/>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180000" indent="-180000" algn="l" defTabSz="914400" rtl="0" eaLnBrk="1" latinLnBrk="0" hangingPunct="1">
        <a:lnSpc>
          <a:spcPct val="110000"/>
        </a:lnSpc>
        <a:spcBef>
          <a:spcPts val="1200"/>
        </a:spcBef>
        <a:buFont typeface="Arial" panose="020B0604020202020204" pitchFamily="34" charset="0"/>
        <a:buChar char="•"/>
        <a:defRPr sz="1600" kern="1200">
          <a:solidFill>
            <a:schemeClr val="tx1"/>
          </a:solidFill>
          <a:latin typeface="+mn-lt"/>
          <a:ea typeface="+mn-ea"/>
          <a:cs typeface="+mn-cs"/>
        </a:defRPr>
      </a:lvl1pPr>
      <a:lvl2pPr marL="447675" indent="-179388" algn="l" defTabSz="914400" rtl="0" eaLnBrk="1" latinLnBrk="0" hangingPunct="1">
        <a:lnSpc>
          <a:spcPct val="100000"/>
        </a:lnSpc>
        <a:spcBef>
          <a:spcPts val="600"/>
        </a:spcBef>
        <a:buFont typeface="Roboto" panose="02000000000000000000" pitchFamily="2" charset="0"/>
        <a:buChar char="—"/>
        <a:defRPr sz="1400" kern="1200">
          <a:solidFill>
            <a:schemeClr val="tx1"/>
          </a:solidFill>
          <a:latin typeface="+mn-lt"/>
          <a:ea typeface="+mn-ea"/>
          <a:cs typeface="+mn-cs"/>
        </a:defRPr>
      </a:lvl2pPr>
      <a:lvl3pPr marL="717550" indent="-179388"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179388" algn="l" defTabSz="914400" rtl="0" eaLnBrk="1" latinLnBrk="0" hangingPunct="1">
        <a:lnSpc>
          <a:spcPct val="100000"/>
        </a:lnSpc>
        <a:spcBef>
          <a:spcPts val="600"/>
        </a:spcBef>
        <a:buFont typeface="Roboto" panose="02000000000000000000" pitchFamily="2" charset="0"/>
        <a:buChar char="—"/>
        <a:defRPr sz="1400" kern="1200">
          <a:solidFill>
            <a:schemeClr val="tx1"/>
          </a:solidFill>
          <a:latin typeface="+mn-lt"/>
          <a:ea typeface="+mn-ea"/>
          <a:cs typeface="+mn-cs"/>
        </a:defRPr>
      </a:lvl4pPr>
      <a:lvl5pPr marL="1257300" indent="-179388" algn="l" defTabSz="89535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2" userDrawn="1">
          <p15:clr>
            <a:srgbClr val="F26B43"/>
          </p15:clr>
        </p15:guide>
        <p15:guide id="3" pos="338" userDrawn="1">
          <p15:clr>
            <a:srgbClr val="F26B43"/>
          </p15:clr>
        </p15:guide>
        <p15:guide id="4" pos="7346" userDrawn="1">
          <p15:clr>
            <a:srgbClr val="F26B43"/>
          </p15:clr>
        </p15:guide>
        <p15:guide id="5" pos="1084" userDrawn="1">
          <p15:clr>
            <a:srgbClr val="F26B43"/>
          </p15:clr>
        </p15:guide>
        <p15:guide id="6" orient="horz" pos="1133" userDrawn="1">
          <p15:clr>
            <a:srgbClr val="F26B43"/>
          </p15:clr>
        </p15:guide>
        <p15:guide id="7" orient="horz" pos="3695" userDrawn="1">
          <p15:clr>
            <a:srgbClr val="F26B43"/>
          </p15:clr>
        </p15:guide>
        <p15:guide id="8" orient="horz" pos="3812" userDrawn="1">
          <p15:clr>
            <a:srgbClr val="F26B43"/>
          </p15:clr>
        </p15:guide>
        <p15:guide id="9" orient="horz" pos="232" userDrawn="1">
          <p15:clr>
            <a:srgbClr val="F26B43"/>
          </p15:clr>
        </p15:guide>
        <p15:guide id="10" orient="horz" pos="8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D2E3394-C113-4849-BB1C-5C174A3CF38A}"/>
              </a:ext>
            </a:extLst>
          </p:cNvPr>
          <p:cNvSpPr>
            <a:spLocks noGrp="1"/>
          </p:cNvSpPr>
          <p:nvPr>
            <p:ph type="title"/>
          </p:nvPr>
        </p:nvSpPr>
        <p:spPr>
          <a:xfrm>
            <a:off x="540000" y="368300"/>
            <a:ext cx="9925200" cy="949877"/>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6284E1E-CDE1-4D1F-8194-9D49212C3D60}"/>
              </a:ext>
            </a:extLst>
          </p:cNvPr>
          <p:cNvSpPr>
            <a:spLocks noGrp="1"/>
          </p:cNvSpPr>
          <p:nvPr>
            <p:ph type="body" idx="1"/>
          </p:nvPr>
        </p:nvSpPr>
        <p:spPr>
          <a:xfrm>
            <a:off x="1720800" y="1807200"/>
            <a:ext cx="8751938" cy="4058613"/>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15898BA3-370F-41F5-91EF-A04E5B8F8F32}"/>
              </a:ext>
              <a:ext uri="{C183D7F6-B498-43B3-948B-1728B52AA6E4}">
                <adec:decorative xmlns:adec="http://schemas.microsoft.com/office/drawing/2017/decorative" xmlns="" val="1"/>
              </a:ext>
            </a:extLst>
          </p:cNvPr>
          <p:cNvSpPr>
            <a:spLocks noGrp="1"/>
          </p:cNvSpPr>
          <p:nvPr>
            <p:ph type="sldNum" sz="quarter" idx="4"/>
          </p:nvPr>
        </p:nvSpPr>
        <p:spPr>
          <a:xfrm>
            <a:off x="288000" y="6356350"/>
            <a:ext cx="360000" cy="252000"/>
          </a:xfrm>
          <a:prstGeom prst="rect">
            <a:avLst/>
          </a:prstGeom>
        </p:spPr>
        <p:txBody>
          <a:bodyPr vert="horz" lIns="0" tIns="0" rIns="0" bIns="0" rtlCol="0" anchor="b" anchorCtr="0"/>
          <a:lstStyle>
            <a:lvl1pPr algn="l">
              <a:defRPr sz="1200">
                <a:solidFill>
                  <a:schemeClr val="tx1"/>
                </a:solidFill>
                <a:latin typeface="+mn-lt"/>
              </a:defRPr>
            </a:lvl1pPr>
          </a:lstStyle>
          <a:p>
            <a:fld id="{5204B58B-0420-4827-A2A8-7A3D043AFDDE}" type="slidenum">
              <a:rPr lang="sv-SE" smtClean="0"/>
              <a:pPr/>
              <a:t>‹#›</a:t>
            </a:fld>
            <a:endParaRPr lang="sv-SE" dirty="0"/>
          </a:p>
        </p:txBody>
      </p:sp>
      <p:grpSp>
        <p:nvGrpSpPr>
          <p:cNvPr id="11" name="Folktandvården" hidden="1">
            <a:extLst>
              <a:ext uri="{FF2B5EF4-FFF2-40B4-BE49-F238E27FC236}">
                <a16:creationId xmlns:a16="http://schemas.microsoft.com/office/drawing/2014/main" id="{46B4192C-A430-416B-BA38-01076CB9C6F4}"/>
              </a:ext>
            </a:extLst>
          </p:cNvPr>
          <p:cNvGrpSpPr/>
          <p:nvPr userDrawn="1"/>
        </p:nvGrpSpPr>
        <p:grpSpPr>
          <a:xfrm>
            <a:off x="9987525" y="6231440"/>
            <a:ext cx="2204474" cy="433293"/>
            <a:chOff x="9987525" y="6231440"/>
            <a:chExt cx="2204474" cy="433293"/>
          </a:xfrm>
        </p:grpSpPr>
        <p:sp>
          <p:nvSpPr>
            <p:cNvPr id="17" name="Rektangel 16">
              <a:extLst>
                <a:ext uri="{FF2B5EF4-FFF2-40B4-BE49-F238E27FC236}">
                  <a16:creationId xmlns:a16="http://schemas.microsoft.com/office/drawing/2014/main" id="{F28F0DCF-1CC6-4CA0-9C6B-7A6A9001166F}"/>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FEDAC4F5-53DC-4758-B526-A1BD86931DC2}"/>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10" name="Bild 9">
              <a:extLst>
                <a:ext uri="{FF2B5EF4-FFF2-40B4-BE49-F238E27FC236}">
                  <a16:creationId xmlns:a16="http://schemas.microsoft.com/office/drawing/2014/main" id="{B14777EB-4318-44AF-8036-D55F7A6420FF}"/>
                </a:ext>
              </a:extLst>
            </p:cNvPr>
            <p:cNvPicPr>
              <a:picLocks noChangeAspect="1"/>
            </p:cNvPicPr>
            <p:nvPr userDrawn="1"/>
          </p:nvPicPr>
          <p:blipFill>
            <a:blip cstate="hqprint">
              <a:extLst>
                <a:ext uri="{28A0092B-C50C-407E-A947-70E740481C1C}">
                  <a14:useLocalDpi xmlns:a14="http://schemas.microsoft.com/office/drawing/2010/main" val="0"/>
                </a:ext>
              </a:extLst>
            </a:blip>
            <a:stretch>
              <a:fillRect/>
            </a:stretch>
          </p:blipFill>
          <p:spPr>
            <a:xfrm>
              <a:off x="10071462" y="6301064"/>
              <a:ext cx="1832076" cy="305346"/>
            </a:xfrm>
            <a:prstGeom prst="rect">
              <a:avLst/>
            </a:prstGeom>
          </p:spPr>
        </p:pic>
      </p:grpSp>
      <p:grpSp>
        <p:nvGrpSpPr>
          <p:cNvPr id="19" name="Region Östergötland">
            <a:extLst>
              <a:ext uri="{FF2B5EF4-FFF2-40B4-BE49-F238E27FC236}">
                <a16:creationId xmlns:a16="http://schemas.microsoft.com/office/drawing/2014/main" id="{12B8B0FE-E494-49FD-B26D-9B726E254203}"/>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20" name="Frihandsfigur: Form 19">
              <a:extLst>
                <a:ext uri="{FF2B5EF4-FFF2-40B4-BE49-F238E27FC236}">
                  <a16:creationId xmlns:a16="http://schemas.microsoft.com/office/drawing/2014/main" id="{E29E9866-AB3F-4A58-BC98-5E1FEF56ED1F}"/>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ADBD61C2-B8AD-4888-B30A-1F1537F6107F}"/>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sp>
        <p:nvSpPr>
          <p:cNvPr id="4" name="xxLanguageTextBox"/>
          <p:cNvSpPr/>
          <p:nvPr userDrawn="1">
            <p:custDataLst>
              <p:tags r:id="rId28"/>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sv-SE" sz="1600"/>
          </a:p>
        </p:txBody>
      </p:sp>
    </p:spTree>
    <p:extLst>
      <p:ext uri="{BB962C8B-B14F-4D97-AF65-F5344CB8AC3E}">
        <p14:creationId xmlns:p14="http://schemas.microsoft.com/office/powerpoint/2010/main" val="169166147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41" r:id="rId24"/>
    <p:sldLayoutId id="2147483742" r:id="rId25"/>
    <p:sldLayoutId id="2147483745" r:id="rId26"/>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180000" indent="-180000" algn="l" defTabSz="914400" rtl="0" eaLnBrk="1" latinLnBrk="0" hangingPunct="1">
        <a:lnSpc>
          <a:spcPct val="110000"/>
        </a:lnSpc>
        <a:spcBef>
          <a:spcPts val="1200"/>
        </a:spcBef>
        <a:buFont typeface="Arial" panose="020B0604020202020204" pitchFamily="34" charset="0"/>
        <a:buChar char="•"/>
        <a:defRPr sz="1600" kern="1200">
          <a:solidFill>
            <a:schemeClr val="tx1"/>
          </a:solidFill>
          <a:latin typeface="+mn-lt"/>
          <a:ea typeface="+mn-ea"/>
          <a:cs typeface="+mn-cs"/>
        </a:defRPr>
      </a:lvl1pPr>
      <a:lvl2pPr marL="447675" indent="-179388" algn="l" defTabSz="914400" rtl="0" eaLnBrk="1" latinLnBrk="0" hangingPunct="1">
        <a:lnSpc>
          <a:spcPct val="100000"/>
        </a:lnSpc>
        <a:spcBef>
          <a:spcPts val="600"/>
        </a:spcBef>
        <a:buFont typeface="Roboto" panose="02000000000000000000" pitchFamily="2" charset="0"/>
        <a:buChar char="—"/>
        <a:defRPr sz="1400" kern="1200">
          <a:solidFill>
            <a:schemeClr val="tx1"/>
          </a:solidFill>
          <a:latin typeface="+mn-lt"/>
          <a:ea typeface="+mn-ea"/>
          <a:cs typeface="+mn-cs"/>
        </a:defRPr>
      </a:lvl2pPr>
      <a:lvl3pPr marL="717550" indent="-179388"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179388" algn="l" defTabSz="914400" rtl="0" eaLnBrk="1" latinLnBrk="0" hangingPunct="1">
        <a:lnSpc>
          <a:spcPct val="100000"/>
        </a:lnSpc>
        <a:spcBef>
          <a:spcPts val="600"/>
        </a:spcBef>
        <a:buFont typeface="Roboto" panose="02000000000000000000" pitchFamily="2" charset="0"/>
        <a:buChar char="—"/>
        <a:defRPr sz="1400" kern="1200">
          <a:solidFill>
            <a:schemeClr val="tx1"/>
          </a:solidFill>
          <a:latin typeface="+mn-lt"/>
          <a:ea typeface="+mn-ea"/>
          <a:cs typeface="+mn-cs"/>
        </a:defRPr>
      </a:lvl4pPr>
      <a:lvl5pPr marL="1257300" indent="-179388" algn="l" defTabSz="89535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2">
          <p15:clr>
            <a:srgbClr val="F26B43"/>
          </p15:clr>
        </p15:guide>
        <p15:guide id="3" pos="338">
          <p15:clr>
            <a:srgbClr val="F26B43"/>
          </p15:clr>
        </p15:guide>
        <p15:guide id="4" pos="7346">
          <p15:clr>
            <a:srgbClr val="F26B43"/>
          </p15:clr>
        </p15:guide>
        <p15:guide id="5" pos="1084">
          <p15:clr>
            <a:srgbClr val="F26B43"/>
          </p15:clr>
        </p15:guide>
        <p15:guide id="6" orient="horz" pos="1133">
          <p15:clr>
            <a:srgbClr val="F26B43"/>
          </p15:clr>
        </p15:guide>
        <p15:guide id="7" orient="horz" pos="3695">
          <p15:clr>
            <a:srgbClr val="F26B43"/>
          </p15:clr>
        </p15:guide>
        <p15:guide id="8" orient="horz" pos="3812">
          <p15:clr>
            <a:srgbClr val="F26B43"/>
          </p15:clr>
        </p15:guide>
        <p15:guide id="9" orient="horz" pos="232">
          <p15:clr>
            <a:srgbClr val="F26B43"/>
          </p15:clr>
        </p15:guide>
        <p15:guide id="10" orient="horz" pos="8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Dagens tema, 2015-01-01, Förnamn Efternamn</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0EBFC-F08B-486C-BBA3-55783FB21BC6}" type="slidenum">
              <a:rPr lang="sv-SE" smtClean="0"/>
              <a:t>‹#›</a:t>
            </a:fld>
            <a:endParaRPr lang="sv-SE"/>
          </a:p>
        </p:txBody>
      </p:sp>
    </p:spTree>
    <p:extLst>
      <p:ext uri="{BB962C8B-B14F-4D97-AF65-F5344CB8AC3E}">
        <p14:creationId xmlns:p14="http://schemas.microsoft.com/office/powerpoint/2010/main" val="50545078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Dagens tema, 2015-01-01, Förnamn Efternamn</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B3F6A-7179-4B7D-862B-70EB6E9C8B28}" type="slidenum">
              <a:rPr lang="sv-SE" smtClean="0"/>
              <a:t>‹#›</a:t>
            </a:fld>
            <a:endParaRPr lang="sv-SE"/>
          </a:p>
        </p:txBody>
      </p:sp>
    </p:spTree>
    <p:extLst>
      <p:ext uri="{BB962C8B-B14F-4D97-AF65-F5344CB8AC3E}">
        <p14:creationId xmlns:p14="http://schemas.microsoft.com/office/powerpoint/2010/main" val="46660214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CEA39-947F-4ED3-A374-53E6B6A37EE9}" type="datetimeFigureOut">
              <a:rPr lang="sv-SE" smtClean="0"/>
              <a:t>2023-12-07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B3F6A-7179-4B7D-862B-70EB6E9C8B28}" type="slidenum">
              <a:rPr lang="sv-SE" smtClean="0"/>
              <a:t>‹#›</a:t>
            </a:fld>
            <a:endParaRPr lang="sv-SE"/>
          </a:p>
        </p:txBody>
      </p:sp>
    </p:spTree>
    <p:extLst>
      <p:ext uri="{BB962C8B-B14F-4D97-AF65-F5344CB8AC3E}">
        <p14:creationId xmlns:p14="http://schemas.microsoft.com/office/powerpoint/2010/main" val="372864669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D2E3394-C113-4849-BB1C-5C174A3CF38A}"/>
              </a:ext>
            </a:extLst>
          </p:cNvPr>
          <p:cNvSpPr>
            <a:spLocks noGrp="1"/>
          </p:cNvSpPr>
          <p:nvPr>
            <p:ph type="title"/>
          </p:nvPr>
        </p:nvSpPr>
        <p:spPr>
          <a:xfrm>
            <a:off x="540000" y="368300"/>
            <a:ext cx="9925200" cy="949877"/>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6284E1E-CDE1-4D1F-8194-9D49212C3D60}"/>
              </a:ext>
            </a:extLst>
          </p:cNvPr>
          <p:cNvSpPr>
            <a:spLocks noGrp="1"/>
          </p:cNvSpPr>
          <p:nvPr>
            <p:ph type="body" idx="1"/>
          </p:nvPr>
        </p:nvSpPr>
        <p:spPr>
          <a:xfrm>
            <a:off x="1720800" y="1807200"/>
            <a:ext cx="8751938" cy="4058613"/>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15898BA3-370F-41F5-91EF-A04E5B8F8F32}"/>
              </a:ext>
              <a:ext uri="{C183D7F6-B498-43B3-948B-1728B52AA6E4}">
                <adec:decorative xmlns:adec="http://schemas.microsoft.com/office/drawing/2017/decorative" xmlns="" val="1"/>
              </a:ext>
            </a:extLst>
          </p:cNvPr>
          <p:cNvSpPr>
            <a:spLocks noGrp="1"/>
          </p:cNvSpPr>
          <p:nvPr>
            <p:ph type="sldNum" sz="quarter" idx="4"/>
          </p:nvPr>
        </p:nvSpPr>
        <p:spPr>
          <a:xfrm>
            <a:off x="288000" y="6356350"/>
            <a:ext cx="360000" cy="252000"/>
          </a:xfrm>
          <a:prstGeom prst="rect">
            <a:avLst/>
          </a:prstGeom>
        </p:spPr>
        <p:txBody>
          <a:bodyPr vert="horz" lIns="0" tIns="0" rIns="0" bIns="0" rtlCol="0" anchor="b" anchorCtr="0"/>
          <a:lstStyle>
            <a:lvl1pPr algn="l">
              <a:defRPr sz="1200">
                <a:solidFill>
                  <a:schemeClr val="tx1"/>
                </a:solidFill>
                <a:latin typeface="+mn-lt"/>
              </a:defRPr>
            </a:lvl1pPr>
          </a:lstStyle>
          <a:p>
            <a:fld id="{5204B58B-0420-4827-A2A8-7A3D043AFDDE}" type="slidenum">
              <a:rPr lang="sv-SE" smtClean="0"/>
              <a:pPr/>
              <a:t>‹#›</a:t>
            </a:fld>
            <a:endParaRPr lang="sv-SE" dirty="0"/>
          </a:p>
        </p:txBody>
      </p:sp>
      <p:grpSp>
        <p:nvGrpSpPr>
          <p:cNvPr id="11" name="Folktandvården" hidden="1">
            <a:extLst>
              <a:ext uri="{FF2B5EF4-FFF2-40B4-BE49-F238E27FC236}">
                <a16:creationId xmlns:a16="http://schemas.microsoft.com/office/drawing/2014/main" id="{46B4192C-A430-416B-BA38-01076CB9C6F4}"/>
              </a:ext>
            </a:extLst>
          </p:cNvPr>
          <p:cNvGrpSpPr/>
          <p:nvPr userDrawn="1"/>
        </p:nvGrpSpPr>
        <p:grpSpPr>
          <a:xfrm>
            <a:off x="9987525" y="6231440"/>
            <a:ext cx="2204474" cy="433293"/>
            <a:chOff x="9987525" y="6231440"/>
            <a:chExt cx="2204474" cy="433293"/>
          </a:xfrm>
        </p:grpSpPr>
        <p:sp>
          <p:nvSpPr>
            <p:cNvPr id="17" name="Rektangel 16">
              <a:extLst>
                <a:ext uri="{FF2B5EF4-FFF2-40B4-BE49-F238E27FC236}">
                  <a16:creationId xmlns:a16="http://schemas.microsoft.com/office/drawing/2014/main" id="{F28F0DCF-1CC6-4CA0-9C6B-7A6A9001166F}"/>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FEDAC4F5-53DC-4758-B526-A1BD86931DC2}"/>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10" name="Bild 9">
              <a:extLst>
                <a:ext uri="{FF2B5EF4-FFF2-40B4-BE49-F238E27FC236}">
                  <a16:creationId xmlns:a16="http://schemas.microsoft.com/office/drawing/2014/main" id="{B14777EB-4318-44AF-8036-D55F7A6420FF}"/>
                </a:ext>
              </a:extLst>
            </p:cNvPr>
            <p:cNvPicPr>
              <a:picLocks noChangeAspect="1"/>
            </p:cNvPicPr>
            <p:nvPr userDrawn="1"/>
          </p:nvPicPr>
          <p:blipFill>
            <a:blip r:embed="rId27" cstate="hq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10071462" y="6301064"/>
              <a:ext cx="1832076" cy="305346"/>
            </a:xfrm>
            <a:prstGeom prst="rect">
              <a:avLst/>
            </a:prstGeom>
          </p:spPr>
        </p:pic>
      </p:grpSp>
      <p:grpSp>
        <p:nvGrpSpPr>
          <p:cNvPr id="19" name="Region Östergötland">
            <a:extLst>
              <a:ext uri="{FF2B5EF4-FFF2-40B4-BE49-F238E27FC236}">
                <a16:creationId xmlns:a16="http://schemas.microsoft.com/office/drawing/2014/main" id="{12B8B0FE-E494-49FD-B26D-9B726E254203}"/>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20" name="Frihandsfigur: Form 19">
              <a:extLst>
                <a:ext uri="{FF2B5EF4-FFF2-40B4-BE49-F238E27FC236}">
                  <a16:creationId xmlns:a16="http://schemas.microsoft.com/office/drawing/2014/main" id="{E29E9866-AB3F-4A58-BC98-5E1FEF56ED1F}"/>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ADBD61C2-B8AD-4888-B30A-1F1537F6107F}"/>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sp>
        <p:nvSpPr>
          <p:cNvPr id="4" name="xxLanguageTextBox"/>
          <p:cNvSpPr/>
          <p:nvPr userDrawn="1">
            <p:custDataLst>
              <p:tags r:id="rId26"/>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sv-SE" sz="1600"/>
          </a:p>
        </p:txBody>
      </p:sp>
    </p:spTree>
    <p:extLst>
      <p:ext uri="{BB962C8B-B14F-4D97-AF65-F5344CB8AC3E}">
        <p14:creationId xmlns:p14="http://schemas.microsoft.com/office/powerpoint/2010/main" val="42470075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Lst>
  <p:hf hdr="0" ft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180000" indent="-180000" algn="l" defTabSz="914400" rtl="0" eaLnBrk="1" latinLnBrk="0" hangingPunct="1">
        <a:lnSpc>
          <a:spcPct val="110000"/>
        </a:lnSpc>
        <a:spcBef>
          <a:spcPts val="1200"/>
        </a:spcBef>
        <a:buFont typeface="Arial" panose="020B0604020202020204" pitchFamily="34" charset="0"/>
        <a:buChar char="•"/>
        <a:defRPr sz="1600" kern="1200">
          <a:solidFill>
            <a:schemeClr val="tx1"/>
          </a:solidFill>
          <a:latin typeface="+mn-lt"/>
          <a:ea typeface="+mn-ea"/>
          <a:cs typeface="+mn-cs"/>
        </a:defRPr>
      </a:lvl1pPr>
      <a:lvl2pPr marL="447675" indent="-179388" algn="l" defTabSz="914400" rtl="0" eaLnBrk="1" latinLnBrk="0" hangingPunct="1">
        <a:lnSpc>
          <a:spcPct val="100000"/>
        </a:lnSpc>
        <a:spcBef>
          <a:spcPts val="600"/>
        </a:spcBef>
        <a:buFont typeface="Roboto" panose="02000000000000000000" pitchFamily="2" charset="0"/>
        <a:buChar char="—"/>
        <a:defRPr sz="1400" kern="1200">
          <a:solidFill>
            <a:schemeClr val="tx1"/>
          </a:solidFill>
          <a:latin typeface="+mn-lt"/>
          <a:ea typeface="+mn-ea"/>
          <a:cs typeface="+mn-cs"/>
        </a:defRPr>
      </a:lvl2pPr>
      <a:lvl3pPr marL="717550" indent="-179388"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179388" algn="l" defTabSz="914400" rtl="0" eaLnBrk="1" latinLnBrk="0" hangingPunct="1">
        <a:lnSpc>
          <a:spcPct val="100000"/>
        </a:lnSpc>
        <a:spcBef>
          <a:spcPts val="600"/>
        </a:spcBef>
        <a:buFont typeface="Roboto" panose="02000000000000000000" pitchFamily="2" charset="0"/>
        <a:buChar char="—"/>
        <a:defRPr sz="1400" kern="1200">
          <a:solidFill>
            <a:schemeClr val="tx1"/>
          </a:solidFill>
          <a:latin typeface="+mn-lt"/>
          <a:ea typeface="+mn-ea"/>
          <a:cs typeface="+mn-cs"/>
        </a:defRPr>
      </a:lvl4pPr>
      <a:lvl5pPr marL="1257300" indent="-179388" algn="l" defTabSz="89535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2">
          <p15:clr>
            <a:srgbClr val="F26B43"/>
          </p15:clr>
        </p15:guide>
        <p15:guide id="3" pos="338">
          <p15:clr>
            <a:srgbClr val="F26B43"/>
          </p15:clr>
        </p15:guide>
        <p15:guide id="4" pos="7346">
          <p15:clr>
            <a:srgbClr val="F26B43"/>
          </p15:clr>
        </p15:guide>
        <p15:guide id="5" pos="1084">
          <p15:clr>
            <a:srgbClr val="F26B43"/>
          </p15:clr>
        </p15:guide>
        <p15:guide id="6" orient="horz" pos="1133">
          <p15:clr>
            <a:srgbClr val="F26B43"/>
          </p15:clr>
        </p15:guide>
        <p15:guide id="7" orient="horz" pos="3695">
          <p15:clr>
            <a:srgbClr val="F26B43"/>
          </p15:clr>
        </p15:guide>
        <p15:guide id="8" orient="horz" pos="3812">
          <p15:clr>
            <a:srgbClr val="F26B43"/>
          </p15:clr>
        </p15:guide>
        <p15:guide id="9" orient="horz" pos="232">
          <p15:clr>
            <a:srgbClr val="F26B43"/>
          </p15:clr>
        </p15:guide>
        <p15:guide id="10" orient="horz" pos="83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D2E3394-C113-4849-BB1C-5C174A3CF38A}"/>
              </a:ext>
            </a:extLst>
          </p:cNvPr>
          <p:cNvSpPr>
            <a:spLocks noGrp="1"/>
          </p:cNvSpPr>
          <p:nvPr>
            <p:ph type="title"/>
          </p:nvPr>
        </p:nvSpPr>
        <p:spPr>
          <a:xfrm>
            <a:off x="540000" y="368300"/>
            <a:ext cx="9925200" cy="949877"/>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6284E1E-CDE1-4D1F-8194-9D49212C3D60}"/>
              </a:ext>
            </a:extLst>
          </p:cNvPr>
          <p:cNvSpPr>
            <a:spLocks noGrp="1"/>
          </p:cNvSpPr>
          <p:nvPr>
            <p:ph type="body" idx="1"/>
          </p:nvPr>
        </p:nvSpPr>
        <p:spPr>
          <a:xfrm>
            <a:off x="1720800" y="1807200"/>
            <a:ext cx="8751938" cy="4058613"/>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15898BA3-370F-41F5-91EF-A04E5B8F8F32}"/>
              </a:ext>
              <a:ext uri="{C183D7F6-B498-43B3-948B-1728B52AA6E4}">
                <adec:decorative xmlns:adec="http://schemas.microsoft.com/office/drawing/2017/decorative" xmlns="" val="1"/>
              </a:ext>
            </a:extLst>
          </p:cNvPr>
          <p:cNvSpPr>
            <a:spLocks noGrp="1"/>
          </p:cNvSpPr>
          <p:nvPr>
            <p:ph type="sldNum" sz="quarter" idx="4"/>
          </p:nvPr>
        </p:nvSpPr>
        <p:spPr>
          <a:xfrm>
            <a:off x="288000" y="6356350"/>
            <a:ext cx="360000" cy="252000"/>
          </a:xfrm>
          <a:prstGeom prst="rect">
            <a:avLst/>
          </a:prstGeom>
        </p:spPr>
        <p:txBody>
          <a:bodyPr vert="horz" lIns="0" tIns="0" rIns="0" bIns="0" rtlCol="0" anchor="b" anchorCtr="0"/>
          <a:lstStyle>
            <a:lvl1pPr algn="l">
              <a:defRPr sz="1200">
                <a:solidFill>
                  <a:schemeClr val="tx1"/>
                </a:solidFill>
                <a:latin typeface="+mn-lt"/>
              </a:defRPr>
            </a:lvl1pPr>
          </a:lstStyle>
          <a:p>
            <a:fld id="{5204B58B-0420-4827-A2A8-7A3D043AFDDE}" type="slidenum">
              <a:rPr lang="sv-SE" smtClean="0"/>
              <a:pPr/>
              <a:t>‹#›</a:t>
            </a:fld>
            <a:endParaRPr lang="sv-SE" dirty="0"/>
          </a:p>
        </p:txBody>
      </p:sp>
      <p:grpSp>
        <p:nvGrpSpPr>
          <p:cNvPr id="11" name="Folktandvården" hidden="1">
            <a:extLst>
              <a:ext uri="{FF2B5EF4-FFF2-40B4-BE49-F238E27FC236}">
                <a16:creationId xmlns:a16="http://schemas.microsoft.com/office/drawing/2014/main" id="{46B4192C-A430-416B-BA38-01076CB9C6F4}"/>
              </a:ext>
            </a:extLst>
          </p:cNvPr>
          <p:cNvGrpSpPr/>
          <p:nvPr userDrawn="1"/>
        </p:nvGrpSpPr>
        <p:grpSpPr>
          <a:xfrm>
            <a:off x="9987525" y="6231440"/>
            <a:ext cx="2204474" cy="433293"/>
            <a:chOff x="9987525" y="6231440"/>
            <a:chExt cx="2204474" cy="433293"/>
          </a:xfrm>
        </p:grpSpPr>
        <p:sp>
          <p:nvSpPr>
            <p:cNvPr id="17" name="Rektangel 16">
              <a:extLst>
                <a:ext uri="{FF2B5EF4-FFF2-40B4-BE49-F238E27FC236}">
                  <a16:creationId xmlns:a16="http://schemas.microsoft.com/office/drawing/2014/main" id="{F28F0DCF-1CC6-4CA0-9C6B-7A6A9001166F}"/>
                </a:ext>
              </a:extLst>
            </p:cNvPr>
            <p:cNvSpPr/>
            <p:nvPr userDrawn="1"/>
          </p:nvSpPr>
          <p:spPr>
            <a:xfrm>
              <a:off x="11604170" y="6231440"/>
              <a:ext cx="587829" cy="433117"/>
            </a:xfrm>
            <a:prstGeom prst="rect">
              <a:avLst/>
            </a:prstGeom>
            <a:solidFill>
              <a:srgbClr val="0861CE"/>
            </a:solidFill>
            <a:ln w="3709"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FEDAC4F5-53DC-4758-B526-A1BD86931DC2}"/>
                </a:ext>
              </a:extLst>
            </p:cNvPr>
            <p:cNvSpPr/>
            <p:nvPr userDrawn="1"/>
          </p:nvSpPr>
          <p:spPr>
            <a:xfrm>
              <a:off x="9987525" y="6231616"/>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pic>
          <p:nvPicPr>
            <p:cNvPr id="10" name="Bild 9">
              <a:extLst>
                <a:ext uri="{FF2B5EF4-FFF2-40B4-BE49-F238E27FC236}">
                  <a16:creationId xmlns:a16="http://schemas.microsoft.com/office/drawing/2014/main" id="{B14777EB-4318-44AF-8036-D55F7A6420FF}"/>
                </a:ext>
              </a:extLst>
            </p:cNvPr>
            <p:cNvPicPr>
              <a:picLocks noChangeAspect="1"/>
            </p:cNvPicPr>
            <p:nvPr userDrawn="1"/>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10071462" y="6301064"/>
              <a:ext cx="1832076" cy="305346"/>
            </a:xfrm>
            <a:prstGeom prst="rect">
              <a:avLst/>
            </a:prstGeom>
          </p:spPr>
        </p:pic>
      </p:grpSp>
      <p:grpSp>
        <p:nvGrpSpPr>
          <p:cNvPr id="19" name="Region Östergötland">
            <a:extLst>
              <a:ext uri="{FF2B5EF4-FFF2-40B4-BE49-F238E27FC236}">
                <a16:creationId xmlns:a16="http://schemas.microsoft.com/office/drawing/2014/main" id="{12B8B0FE-E494-49FD-B26D-9B726E254203}"/>
              </a:ext>
              <a:ext uri="{C183D7F6-B498-43B3-948B-1728B52AA6E4}">
                <adec:decorative xmlns:adec="http://schemas.microsoft.com/office/drawing/2017/decorative" xmlns="" val="1"/>
              </a:ext>
            </a:extLst>
          </p:cNvPr>
          <p:cNvGrpSpPr/>
          <p:nvPr userDrawn="1"/>
        </p:nvGrpSpPr>
        <p:grpSpPr>
          <a:xfrm>
            <a:off x="10574113" y="6231792"/>
            <a:ext cx="1616646" cy="433117"/>
            <a:chOff x="10580645" y="6231792"/>
            <a:chExt cx="1616646" cy="433117"/>
          </a:xfrm>
        </p:grpSpPr>
        <p:sp>
          <p:nvSpPr>
            <p:cNvPr id="20" name="Frihandsfigur: Form 19">
              <a:extLst>
                <a:ext uri="{FF2B5EF4-FFF2-40B4-BE49-F238E27FC236}">
                  <a16:creationId xmlns:a16="http://schemas.microsoft.com/office/drawing/2014/main" id="{E29E9866-AB3F-4A58-BC98-5E1FEF56ED1F}"/>
                </a:ext>
              </a:extLst>
            </p:cNvPr>
            <p:cNvSpPr/>
            <p:nvPr userDrawn="1"/>
          </p:nvSpPr>
          <p:spPr>
            <a:xfrm>
              <a:off x="10580645" y="6231792"/>
              <a:ext cx="1616646" cy="433117"/>
            </a:xfrm>
            <a:custGeom>
              <a:avLst/>
              <a:gdLst>
                <a:gd name="connsiteX0" fmla="*/ 216372 w 1616646"/>
                <a:gd name="connsiteY0" fmla="*/ 0 h 433117"/>
                <a:gd name="connsiteX1" fmla="*/ 1616646 w 1616646"/>
                <a:gd name="connsiteY1" fmla="*/ 0 h 433117"/>
                <a:gd name="connsiteX2" fmla="*/ 1616646 w 1616646"/>
                <a:gd name="connsiteY2" fmla="*/ 0 h 433117"/>
                <a:gd name="connsiteX3" fmla="*/ 1616646 w 1616646"/>
                <a:gd name="connsiteY3" fmla="*/ 433117 h 433117"/>
                <a:gd name="connsiteX4" fmla="*/ 1616646 w 1616646"/>
                <a:gd name="connsiteY4" fmla="*/ 433117 h 433117"/>
                <a:gd name="connsiteX5" fmla="*/ 216372 w 1616646"/>
                <a:gd name="connsiteY5" fmla="*/ 433117 h 433117"/>
                <a:gd name="connsiteX6" fmla="*/ 0 w 1616646"/>
                <a:gd name="connsiteY6" fmla="*/ 216372 h 433117"/>
                <a:gd name="connsiteX7" fmla="*/ 0 w 1616646"/>
                <a:gd name="connsiteY7" fmla="*/ 216372 h 433117"/>
                <a:gd name="connsiteX8" fmla="*/ 0 w 1616646"/>
                <a:gd name="connsiteY8" fmla="*/ 216372 h 433117"/>
                <a:gd name="connsiteX9" fmla="*/ 216372 w 1616646"/>
                <a:gd name="connsiteY9" fmla="*/ 0 h 433117"/>
                <a:gd name="connsiteX10" fmla="*/ 216372 w 1616646"/>
                <a:gd name="connsiteY10" fmla="*/ 0 h 43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6646" h="433117">
                  <a:moveTo>
                    <a:pt x="216372" y="0"/>
                  </a:moveTo>
                  <a:lnTo>
                    <a:pt x="1616646" y="0"/>
                  </a:lnTo>
                  <a:lnTo>
                    <a:pt x="1616646" y="0"/>
                  </a:lnTo>
                  <a:lnTo>
                    <a:pt x="1616646" y="433117"/>
                  </a:lnTo>
                  <a:lnTo>
                    <a:pt x="1616646" y="433117"/>
                  </a:lnTo>
                  <a:lnTo>
                    <a:pt x="216372" y="433117"/>
                  </a:lnTo>
                  <a:cubicBezTo>
                    <a:pt x="96827" y="433117"/>
                    <a:pt x="0" y="335917"/>
                    <a:pt x="0" y="216372"/>
                  </a:cubicBezTo>
                  <a:cubicBezTo>
                    <a:pt x="0" y="216372"/>
                    <a:pt x="0" y="216372"/>
                    <a:pt x="0" y="216372"/>
                  </a:cubicBezTo>
                  <a:lnTo>
                    <a:pt x="0" y="216372"/>
                  </a:lnTo>
                  <a:cubicBezTo>
                    <a:pt x="0" y="96828"/>
                    <a:pt x="96827" y="0"/>
                    <a:pt x="216372" y="0"/>
                  </a:cubicBezTo>
                  <a:cubicBezTo>
                    <a:pt x="216372" y="0"/>
                    <a:pt x="216372" y="0"/>
                    <a:pt x="216372" y="0"/>
                  </a:cubicBezTo>
                  <a:close/>
                </a:path>
              </a:pathLst>
            </a:custGeom>
            <a:solidFill>
              <a:srgbClr val="0861CE"/>
            </a:solidFill>
            <a:ln w="3709"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ADBD61C2-B8AD-4888-B30A-1F1537F6107F}"/>
                </a:ext>
              </a:extLst>
            </p:cNvPr>
            <p:cNvSpPr/>
            <p:nvPr/>
          </p:nvSpPr>
          <p:spPr>
            <a:xfrm>
              <a:off x="10647288" y="6298826"/>
              <a:ext cx="1254307" cy="298698"/>
            </a:xfrm>
            <a:custGeom>
              <a:avLst/>
              <a:gdLst>
                <a:gd name="connsiteX0" fmla="*/ 1053948 w 1254307"/>
                <a:gd name="connsiteY0" fmla="*/ 221958 h 298698"/>
                <a:gd name="connsiteX1" fmla="*/ 1027135 w 1254307"/>
                <a:gd name="connsiteY1" fmla="*/ 228662 h 298698"/>
                <a:gd name="connsiteX2" fmla="*/ 1023783 w 1254307"/>
                <a:gd name="connsiteY2" fmla="*/ 237972 h 298698"/>
                <a:gd name="connsiteX3" fmla="*/ 1039424 w 1254307"/>
                <a:gd name="connsiteY3" fmla="*/ 251379 h 298698"/>
                <a:gd name="connsiteX4" fmla="*/ 1057672 w 1254307"/>
                <a:gd name="connsiteY4" fmla="*/ 245793 h 298698"/>
                <a:gd name="connsiteX5" fmla="*/ 1058417 w 1254307"/>
                <a:gd name="connsiteY5" fmla="*/ 245420 h 298698"/>
                <a:gd name="connsiteX6" fmla="*/ 1058790 w 1254307"/>
                <a:gd name="connsiteY6" fmla="*/ 245048 h 298698"/>
                <a:gd name="connsiteX7" fmla="*/ 1058790 w 1254307"/>
                <a:gd name="connsiteY7" fmla="*/ 221958 h 298698"/>
                <a:gd name="connsiteX8" fmla="*/ 1221535 w 1254307"/>
                <a:gd name="connsiteY8" fmla="*/ 191793 h 298698"/>
                <a:gd name="connsiteX9" fmla="*/ 1196210 w 1254307"/>
                <a:gd name="connsiteY9" fmla="*/ 221958 h 298698"/>
                <a:gd name="connsiteX10" fmla="*/ 1219300 w 1254307"/>
                <a:gd name="connsiteY10" fmla="*/ 250262 h 298698"/>
                <a:gd name="connsiteX11" fmla="*/ 1236059 w 1254307"/>
                <a:gd name="connsiteY11" fmla="*/ 244676 h 298698"/>
                <a:gd name="connsiteX12" fmla="*/ 1236804 w 1254307"/>
                <a:gd name="connsiteY12" fmla="*/ 244303 h 298698"/>
                <a:gd name="connsiteX13" fmla="*/ 1237176 w 1254307"/>
                <a:gd name="connsiteY13" fmla="*/ 196634 h 298698"/>
                <a:gd name="connsiteX14" fmla="*/ 1236804 w 1254307"/>
                <a:gd name="connsiteY14" fmla="*/ 196262 h 298698"/>
                <a:gd name="connsiteX15" fmla="*/ 1221535 w 1254307"/>
                <a:gd name="connsiteY15" fmla="*/ 191793 h 298698"/>
                <a:gd name="connsiteX16" fmla="*/ 850239 w 1254307"/>
                <a:gd name="connsiteY16" fmla="*/ 191793 h 298698"/>
                <a:gd name="connsiteX17" fmla="*/ 827521 w 1254307"/>
                <a:gd name="connsiteY17" fmla="*/ 220841 h 298698"/>
                <a:gd name="connsiteX18" fmla="*/ 850983 w 1254307"/>
                <a:gd name="connsiteY18" fmla="*/ 250634 h 298698"/>
                <a:gd name="connsiteX19" fmla="*/ 873328 w 1254307"/>
                <a:gd name="connsiteY19" fmla="*/ 221586 h 298698"/>
                <a:gd name="connsiteX20" fmla="*/ 850239 w 1254307"/>
                <a:gd name="connsiteY20" fmla="*/ 191793 h 298698"/>
                <a:gd name="connsiteX21" fmla="*/ 761232 w 1254307"/>
                <a:gd name="connsiteY21" fmla="*/ 191793 h 298698"/>
                <a:gd name="connsiteX22" fmla="*/ 735907 w 1254307"/>
                <a:gd name="connsiteY22" fmla="*/ 221213 h 298698"/>
                <a:gd name="connsiteX23" fmla="*/ 758625 w 1254307"/>
                <a:gd name="connsiteY23" fmla="*/ 248772 h 298698"/>
                <a:gd name="connsiteX24" fmla="*/ 776500 w 1254307"/>
                <a:gd name="connsiteY24" fmla="*/ 242813 h 298698"/>
                <a:gd name="connsiteX25" fmla="*/ 776500 w 1254307"/>
                <a:gd name="connsiteY25" fmla="*/ 195144 h 298698"/>
                <a:gd name="connsiteX26" fmla="*/ 776128 w 1254307"/>
                <a:gd name="connsiteY26" fmla="*/ 194772 h 298698"/>
                <a:gd name="connsiteX27" fmla="*/ 761232 w 1254307"/>
                <a:gd name="connsiteY27" fmla="*/ 191793 h 298698"/>
                <a:gd name="connsiteX28" fmla="*/ 611893 w 1254307"/>
                <a:gd name="connsiteY28" fmla="*/ 190675 h 298698"/>
                <a:gd name="connsiteX29" fmla="*/ 589549 w 1254307"/>
                <a:gd name="connsiteY29" fmla="*/ 213020 h 298698"/>
                <a:gd name="connsiteX30" fmla="*/ 589549 w 1254307"/>
                <a:gd name="connsiteY30" fmla="*/ 213765 h 298698"/>
                <a:gd name="connsiteX31" fmla="*/ 630514 w 1254307"/>
                <a:gd name="connsiteY31" fmla="*/ 213765 h 298698"/>
                <a:gd name="connsiteX32" fmla="*/ 630514 w 1254307"/>
                <a:gd name="connsiteY32" fmla="*/ 213020 h 298698"/>
                <a:gd name="connsiteX33" fmla="*/ 611893 w 1254307"/>
                <a:gd name="connsiteY33" fmla="*/ 190675 h 298698"/>
                <a:gd name="connsiteX34" fmla="*/ 467770 w 1254307"/>
                <a:gd name="connsiteY34" fmla="*/ 178014 h 298698"/>
                <a:gd name="connsiteX35" fmla="*/ 493839 w 1254307"/>
                <a:gd name="connsiteY35" fmla="*/ 185090 h 298698"/>
                <a:gd name="connsiteX36" fmla="*/ 487880 w 1254307"/>
                <a:gd name="connsiteY36" fmla="*/ 195890 h 298698"/>
                <a:gd name="connsiteX37" fmla="*/ 468887 w 1254307"/>
                <a:gd name="connsiteY37" fmla="*/ 190676 h 298698"/>
                <a:gd name="connsiteX38" fmla="*/ 454735 w 1254307"/>
                <a:gd name="connsiteY38" fmla="*/ 201104 h 298698"/>
                <a:gd name="connsiteX39" fmla="*/ 469632 w 1254307"/>
                <a:gd name="connsiteY39" fmla="*/ 213766 h 298698"/>
                <a:gd name="connsiteX40" fmla="*/ 470749 w 1254307"/>
                <a:gd name="connsiteY40" fmla="*/ 214138 h 298698"/>
                <a:gd name="connsiteX41" fmla="*/ 494956 w 1254307"/>
                <a:gd name="connsiteY41" fmla="*/ 239835 h 298698"/>
                <a:gd name="connsiteX42" fmla="*/ 464046 w 1254307"/>
                <a:gd name="connsiteY42" fmla="*/ 264787 h 298698"/>
                <a:gd name="connsiteX43" fmla="*/ 434625 w 1254307"/>
                <a:gd name="connsiteY43" fmla="*/ 256593 h 298698"/>
                <a:gd name="connsiteX44" fmla="*/ 440584 w 1254307"/>
                <a:gd name="connsiteY44" fmla="*/ 245421 h 298698"/>
                <a:gd name="connsiteX45" fmla="*/ 462184 w 1254307"/>
                <a:gd name="connsiteY45" fmla="*/ 251752 h 298698"/>
                <a:gd name="connsiteX46" fmla="*/ 477453 w 1254307"/>
                <a:gd name="connsiteY46" fmla="*/ 240580 h 298698"/>
                <a:gd name="connsiteX47" fmla="*/ 461811 w 1254307"/>
                <a:gd name="connsiteY47" fmla="*/ 227545 h 298698"/>
                <a:gd name="connsiteX48" fmla="*/ 459204 w 1254307"/>
                <a:gd name="connsiteY48" fmla="*/ 226428 h 298698"/>
                <a:gd name="connsiteX49" fmla="*/ 437604 w 1254307"/>
                <a:gd name="connsiteY49" fmla="*/ 202221 h 298698"/>
                <a:gd name="connsiteX50" fmla="*/ 467770 w 1254307"/>
                <a:gd name="connsiteY50" fmla="*/ 178014 h 298698"/>
                <a:gd name="connsiteX51" fmla="*/ 1134762 w 1254307"/>
                <a:gd name="connsiteY51" fmla="*/ 177641 h 298698"/>
                <a:gd name="connsiteX52" fmla="*/ 1155245 w 1254307"/>
                <a:gd name="connsiteY52" fmla="*/ 185089 h 298698"/>
                <a:gd name="connsiteX53" fmla="*/ 1163438 w 1254307"/>
                <a:gd name="connsiteY53" fmla="*/ 215627 h 298698"/>
                <a:gd name="connsiteX54" fmla="*/ 1163438 w 1254307"/>
                <a:gd name="connsiteY54" fmla="*/ 262551 h 298698"/>
                <a:gd name="connsiteX55" fmla="*/ 1146307 w 1254307"/>
                <a:gd name="connsiteY55" fmla="*/ 262551 h 298698"/>
                <a:gd name="connsiteX56" fmla="*/ 1146307 w 1254307"/>
                <a:gd name="connsiteY56" fmla="*/ 217489 h 298698"/>
                <a:gd name="connsiteX57" fmla="*/ 1142210 w 1254307"/>
                <a:gd name="connsiteY57" fmla="*/ 196262 h 298698"/>
                <a:gd name="connsiteX58" fmla="*/ 1131038 w 1254307"/>
                <a:gd name="connsiteY58" fmla="*/ 192538 h 298698"/>
                <a:gd name="connsiteX59" fmla="*/ 1112045 w 1254307"/>
                <a:gd name="connsiteY59" fmla="*/ 198869 h 298698"/>
                <a:gd name="connsiteX60" fmla="*/ 1111672 w 1254307"/>
                <a:gd name="connsiteY60" fmla="*/ 199241 h 298698"/>
                <a:gd name="connsiteX61" fmla="*/ 1111672 w 1254307"/>
                <a:gd name="connsiteY61" fmla="*/ 262924 h 298698"/>
                <a:gd name="connsiteX62" fmla="*/ 1094169 w 1254307"/>
                <a:gd name="connsiteY62" fmla="*/ 262924 h 298698"/>
                <a:gd name="connsiteX63" fmla="*/ 1094169 w 1254307"/>
                <a:gd name="connsiteY63" fmla="*/ 180248 h 298698"/>
                <a:gd name="connsiteX64" fmla="*/ 1109066 w 1254307"/>
                <a:gd name="connsiteY64" fmla="*/ 180248 h 298698"/>
                <a:gd name="connsiteX65" fmla="*/ 1109066 w 1254307"/>
                <a:gd name="connsiteY65" fmla="*/ 187324 h 298698"/>
                <a:gd name="connsiteX66" fmla="*/ 1110183 w 1254307"/>
                <a:gd name="connsiteY66" fmla="*/ 186207 h 298698"/>
                <a:gd name="connsiteX67" fmla="*/ 1134762 w 1254307"/>
                <a:gd name="connsiteY67" fmla="*/ 177641 h 298698"/>
                <a:gd name="connsiteX68" fmla="*/ 1043148 w 1254307"/>
                <a:gd name="connsiteY68" fmla="*/ 177641 h 298698"/>
                <a:gd name="connsiteX69" fmla="*/ 1068845 w 1254307"/>
                <a:gd name="connsiteY69" fmla="*/ 186207 h 298698"/>
                <a:gd name="connsiteX70" fmla="*/ 1074804 w 1254307"/>
                <a:gd name="connsiteY70" fmla="*/ 211531 h 298698"/>
                <a:gd name="connsiteX71" fmla="*/ 1074804 w 1254307"/>
                <a:gd name="connsiteY71" fmla="*/ 262924 h 298698"/>
                <a:gd name="connsiteX72" fmla="*/ 1059907 w 1254307"/>
                <a:gd name="connsiteY72" fmla="*/ 262924 h 298698"/>
                <a:gd name="connsiteX73" fmla="*/ 1059907 w 1254307"/>
                <a:gd name="connsiteY73" fmla="*/ 255848 h 298698"/>
                <a:gd name="connsiteX74" fmla="*/ 1058790 w 1254307"/>
                <a:gd name="connsiteY74" fmla="*/ 256593 h 298698"/>
                <a:gd name="connsiteX75" fmla="*/ 1034583 w 1254307"/>
                <a:gd name="connsiteY75" fmla="*/ 264414 h 298698"/>
                <a:gd name="connsiteX76" fmla="*/ 1008514 w 1254307"/>
                <a:gd name="connsiteY76" fmla="*/ 238717 h 298698"/>
                <a:gd name="connsiteX77" fmla="*/ 1055066 w 1254307"/>
                <a:gd name="connsiteY77" fmla="*/ 210041 h 298698"/>
                <a:gd name="connsiteX78" fmla="*/ 1058790 w 1254307"/>
                <a:gd name="connsiteY78" fmla="*/ 210041 h 298698"/>
                <a:gd name="connsiteX79" fmla="*/ 1058790 w 1254307"/>
                <a:gd name="connsiteY79" fmla="*/ 205945 h 298698"/>
                <a:gd name="connsiteX80" fmla="*/ 1055810 w 1254307"/>
                <a:gd name="connsiteY80" fmla="*/ 194772 h 298698"/>
                <a:gd name="connsiteX81" fmla="*/ 1041659 w 1254307"/>
                <a:gd name="connsiteY81" fmla="*/ 190676 h 298698"/>
                <a:gd name="connsiteX82" fmla="*/ 1019314 w 1254307"/>
                <a:gd name="connsiteY82" fmla="*/ 197007 h 298698"/>
                <a:gd name="connsiteX83" fmla="*/ 1013355 w 1254307"/>
                <a:gd name="connsiteY83" fmla="*/ 186207 h 298698"/>
                <a:gd name="connsiteX84" fmla="*/ 1043148 w 1254307"/>
                <a:gd name="connsiteY84" fmla="*/ 177641 h 298698"/>
                <a:gd name="connsiteX85" fmla="*/ 851356 w 1254307"/>
                <a:gd name="connsiteY85" fmla="*/ 177641 h 298698"/>
                <a:gd name="connsiteX86" fmla="*/ 891204 w 1254307"/>
                <a:gd name="connsiteY86" fmla="*/ 220469 h 298698"/>
                <a:gd name="connsiteX87" fmla="*/ 849866 w 1254307"/>
                <a:gd name="connsiteY87" fmla="*/ 264413 h 298698"/>
                <a:gd name="connsiteX88" fmla="*/ 810018 w 1254307"/>
                <a:gd name="connsiteY88" fmla="*/ 221586 h 298698"/>
                <a:gd name="connsiteX89" fmla="*/ 851356 w 1254307"/>
                <a:gd name="connsiteY89" fmla="*/ 177641 h 298698"/>
                <a:gd name="connsiteX90" fmla="*/ 761604 w 1254307"/>
                <a:gd name="connsiteY90" fmla="*/ 177641 h 298698"/>
                <a:gd name="connsiteX91" fmla="*/ 793631 w 1254307"/>
                <a:gd name="connsiteY91" fmla="*/ 185834 h 298698"/>
                <a:gd name="connsiteX92" fmla="*/ 793631 w 1254307"/>
                <a:gd name="connsiteY92" fmla="*/ 259200 h 298698"/>
                <a:gd name="connsiteX93" fmla="*/ 785438 w 1254307"/>
                <a:gd name="connsiteY93" fmla="*/ 288248 h 298698"/>
                <a:gd name="connsiteX94" fmla="*/ 756390 w 1254307"/>
                <a:gd name="connsiteY94" fmla="*/ 298675 h 298698"/>
                <a:gd name="connsiteX95" fmla="*/ 721756 w 1254307"/>
                <a:gd name="connsiteY95" fmla="*/ 287503 h 298698"/>
                <a:gd name="connsiteX96" fmla="*/ 728832 w 1254307"/>
                <a:gd name="connsiteY96" fmla="*/ 276331 h 298698"/>
                <a:gd name="connsiteX97" fmla="*/ 754528 w 1254307"/>
                <a:gd name="connsiteY97" fmla="*/ 284524 h 298698"/>
                <a:gd name="connsiteX98" fmla="*/ 770914 w 1254307"/>
                <a:gd name="connsiteY98" fmla="*/ 279682 h 298698"/>
                <a:gd name="connsiteX99" fmla="*/ 776873 w 1254307"/>
                <a:gd name="connsiteY99" fmla="*/ 259944 h 298698"/>
                <a:gd name="connsiteX100" fmla="*/ 776873 w 1254307"/>
                <a:gd name="connsiteY100" fmla="*/ 256220 h 298698"/>
                <a:gd name="connsiteX101" fmla="*/ 775756 w 1254307"/>
                <a:gd name="connsiteY101" fmla="*/ 256965 h 298698"/>
                <a:gd name="connsiteX102" fmla="*/ 775011 w 1254307"/>
                <a:gd name="connsiteY102" fmla="*/ 257338 h 298698"/>
                <a:gd name="connsiteX103" fmla="*/ 754901 w 1254307"/>
                <a:gd name="connsiteY103" fmla="*/ 262551 h 298698"/>
                <a:gd name="connsiteX104" fmla="*/ 718404 w 1254307"/>
                <a:gd name="connsiteY104" fmla="*/ 221958 h 298698"/>
                <a:gd name="connsiteX105" fmla="*/ 761604 w 1254307"/>
                <a:gd name="connsiteY105" fmla="*/ 177641 h 298698"/>
                <a:gd name="connsiteX106" fmla="*/ 706487 w 1254307"/>
                <a:gd name="connsiteY106" fmla="*/ 177641 h 298698"/>
                <a:gd name="connsiteX107" fmla="*/ 714680 w 1254307"/>
                <a:gd name="connsiteY107" fmla="*/ 179131 h 298698"/>
                <a:gd name="connsiteX108" fmla="*/ 710583 w 1254307"/>
                <a:gd name="connsiteY108" fmla="*/ 192538 h 298698"/>
                <a:gd name="connsiteX109" fmla="*/ 705370 w 1254307"/>
                <a:gd name="connsiteY109" fmla="*/ 192165 h 298698"/>
                <a:gd name="connsiteX110" fmla="*/ 680418 w 1254307"/>
                <a:gd name="connsiteY110" fmla="*/ 205572 h 298698"/>
                <a:gd name="connsiteX111" fmla="*/ 680418 w 1254307"/>
                <a:gd name="connsiteY111" fmla="*/ 262551 h 298698"/>
                <a:gd name="connsiteX112" fmla="*/ 663287 w 1254307"/>
                <a:gd name="connsiteY112" fmla="*/ 262551 h 298698"/>
                <a:gd name="connsiteX113" fmla="*/ 663287 w 1254307"/>
                <a:gd name="connsiteY113" fmla="*/ 180248 h 298698"/>
                <a:gd name="connsiteX114" fmla="*/ 678184 w 1254307"/>
                <a:gd name="connsiteY114" fmla="*/ 180248 h 298698"/>
                <a:gd name="connsiteX115" fmla="*/ 678184 w 1254307"/>
                <a:gd name="connsiteY115" fmla="*/ 192910 h 298698"/>
                <a:gd name="connsiteX116" fmla="*/ 679673 w 1254307"/>
                <a:gd name="connsiteY116" fmla="*/ 190303 h 298698"/>
                <a:gd name="connsiteX117" fmla="*/ 706487 w 1254307"/>
                <a:gd name="connsiteY117" fmla="*/ 177641 h 298698"/>
                <a:gd name="connsiteX118" fmla="*/ 611521 w 1254307"/>
                <a:gd name="connsiteY118" fmla="*/ 177641 h 298698"/>
                <a:gd name="connsiteX119" fmla="*/ 646900 w 1254307"/>
                <a:gd name="connsiteY119" fmla="*/ 220096 h 298698"/>
                <a:gd name="connsiteX120" fmla="*/ 646528 w 1254307"/>
                <a:gd name="connsiteY120" fmla="*/ 224565 h 298698"/>
                <a:gd name="connsiteX121" fmla="*/ 646528 w 1254307"/>
                <a:gd name="connsiteY121" fmla="*/ 226055 h 298698"/>
                <a:gd name="connsiteX122" fmla="*/ 589549 w 1254307"/>
                <a:gd name="connsiteY122" fmla="*/ 226055 h 298698"/>
                <a:gd name="connsiteX123" fmla="*/ 589549 w 1254307"/>
                <a:gd name="connsiteY123" fmla="*/ 226800 h 298698"/>
                <a:gd name="connsiteX124" fmla="*/ 589549 w 1254307"/>
                <a:gd name="connsiteY124" fmla="*/ 228662 h 298698"/>
                <a:gd name="connsiteX125" fmla="*/ 614128 w 1254307"/>
                <a:gd name="connsiteY125" fmla="*/ 250634 h 298698"/>
                <a:gd name="connsiteX126" fmla="*/ 636845 w 1254307"/>
                <a:gd name="connsiteY126" fmla="*/ 244675 h 298698"/>
                <a:gd name="connsiteX127" fmla="*/ 642804 w 1254307"/>
                <a:gd name="connsiteY127" fmla="*/ 255848 h 298698"/>
                <a:gd name="connsiteX128" fmla="*/ 612638 w 1254307"/>
                <a:gd name="connsiteY128" fmla="*/ 264413 h 298698"/>
                <a:gd name="connsiteX129" fmla="*/ 572790 w 1254307"/>
                <a:gd name="connsiteY129" fmla="*/ 221586 h 298698"/>
                <a:gd name="connsiteX130" fmla="*/ 611521 w 1254307"/>
                <a:gd name="connsiteY130" fmla="*/ 177641 h 298698"/>
                <a:gd name="connsiteX131" fmla="*/ 372060 w 1254307"/>
                <a:gd name="connsiteY131" fmla="*/ 164979 h 298698"/>
                <a:gd name="connsiteX132" fmla="*/ 339287 w 1254307"/>
                <a:gd name="connsiteY132" fmla="*/ 208179 h 298698"/>
                <a:gd name="connsiteX133" fmla="*/ 373177 w 1254307"/>
                <a:gd name="connsiteY133" fmla="*/ 250262 h 298698"/>
                <a:gd name="connsiteX134" fmla="*/ 406322 w 1254307"/>
                <a:gd name="connsiteY134" fmla="*/ 206689 h 298698"/>
                <a:gd name="connsiteX135" fmla="*/ 372060 w 1254307"/>
                <a:gd name="connsiteY135" fmla="*/ 164979 h 298698"/>
                <a:gd name="connsiteX136" fmla="*/ 915038 w 1254307"/>
                <a:gd name="connsiteY136" fmla="*/ 156041 h 298698"/>
                <a:gd name="connsiteX137" fmla="*/ 932541 w 1254307"/>
                <a:gd name="connsiteY137" fmla="*/ 156041 h 298698"/>
                <a:gd name="connsiteX138" fmla="*/ 932541 w 1254307"/>
                <a:gd name="connsiteY138" fmla="*/ 180248 h 298698"/>
                <a:gd name="connsiteX139" fmla="*/ 957121 w 1254307"/>
                <a:gd name="connsiteY139" fmla="*/ 180248 h 298698"/>
                <a:gd name="connsiteX140" fmla="*/ 957121 w 1254307"/>
                <a:gd name="connsiteY140" fmla="*/ 194027 h 298698"/>
                <a:gd name="connsiteX141" fmla="*/ 932541 w 1254307"/>
                <a:gd name="connsiteY141" fmla="*/ 194027 h 298698"/>
                <a:gd name="connsiteX142" fmla="*/ 932541 w 1254307"/>
                <a:gd name="connsiteY142" fmla="*/ 234248 h 298698"/>
                <a:gd name="connsiteX143" fmla="*/ 944459 w 1254307"/>
                <a:gd name="connsiteY143" fmla="*/ 250262 h 298698"/>
                <a:gd name="connsiteX144" fmla="*/ 955259 w 1254307"/>
                <a:gd name="connsiteY144" fmla="*/ 248027 h 298698"/>
                <a:gd name="connsiteX145" fmla="*/ 959728 w 1254307"/>
                <a:gd name="connsiteY145" fmla="*/ 259944 h 298698"/>
                <a:gd name="connsiteX146" fmla="*/ 940735 w 1254307"/>
                <a:gd name="connsiteY146" fmla="*/ 264786 h 298698"/>
                <a:gd name="connsiteX147" fmla="*/ 920997 w 1254307"/>
                <a:gd name="connsiteY147" fmla="*/ 258082 h 298698"/>
                <a:gd name="connsiteX148" fmla="*/ 915038 w 1254307"/>
                <a:gd name="connsiteY148" fmla="*/ 234248 h 298698"/>
                <a:gd name="connsiteX149" fmla="*/ 915038 w 1254307"/>
                <a:gd name="connsiteY149" fmla="*/ 194027 h 298698"/>
                <a:gd name="connsiteX150" fmla="*/ 900514 w 1254307"/>
                <a:gd name="connsiteY150" fmla="*/ 194027 h 298698"/>
                <a:gd name="connsiteX151" fmla="*/ 900514 w 1254307"/>
                <a:gd name="connsiteY151" fmla="*/ 180248 h 298698"/>
                <a:gd name="connsiteX152" fmla="*/ 915038 w 1254307"/>
                <a:gd name="connsiteY152" fmla="*/ 180248 h 298698"/>
                <a:gd name="connsiteX153" fmla="*/ 519163 w 1254307"/>
                <a:gd name="connsiteY153" fmla="*/ 156041 h 298698"/>
                <a:gd name="connsiteX154" fmla="*/ 536667 w 1254307"/>
                <a:gd name="connsiteY154" fmla="*/ 156041 h 298698"/>
                <a:gd name="connsiteX155" fmla="*/ 536667 w 1254307"/>
                <a:gd name="connsiteY155" fmla="*/ 180248 h 298698"/>
                <a:gd name="connsiteX156" fmla="*/ 561246 w 1254307"/>
                <a:gd name="connsiteY156" fmla="*/ 180248 h 298698"/>
                <a:gd name="connsiteX157" fmla="*/ 561246 w 1254307"/>
                <a:gd name="connsiteY157" fmla="*/ 194027 h 298698"/>
                <a:gd name="connsiteX158" fmla="*/ 536667 w 1254307"/>
                <a:gd name="connsiteY158" fmla="*/ 194027 h 298698"/>
                <a:gd name="connsiteX159" fmla="*/ 536667 w 1254307"/>
                <a:gd name="connsiteY159" fmla="*/ 234248 h 298698"/>
                <a:gd name="connsiteX160" fmla="*/ 548956 w 1254307"/>
                <a:gd name="connsiteY160" fmla="*/ 250262 h 298698"/>
                <a:gd name="connsiteX161" fmla="*/ 559756 w 1254307"/>
                <a:gd name="connsiteY161" fmla="*/ 248027 h 298698"/>
                <a:gd name="connsiteX162" fmla="*/ 564225 w 1254307"/>
                <a:gd name="connsiteY162" fmla="*/ 259944 h 298698"/>
                <a:gd name="connsiteX163" fmla="*/ 544860 w 1254307"/>
                <a:gd name="connsiteY163" fmla="*/ 264786 h 298698"/>
                <a:gd name="connsiteX164" fmla="*/ 525122 w 1254307"/>
                <a:gd name="connsiteY164" fmla="*/ 258082 h 298698"/>
                <a:gd name="connsiteX165" fmla="*/ 519163 w 1254307"/>
                <a:gd name="connsiteY165" fmla="*/ 234248 h 298698"/>
                <a:gd name="connsiteX166" fmla="*/ 519163 w 1254307"/>
                <a:gd name="connsiteY166" fmla="*/ 194027 h 298698"/>
                <a:gd name="connsiteX167" fmla="*/ 504639 w 1254307"/>
                <a:gd name="connsiteY167" fmla="*/ 194027 h 298698"/>
                <a:gd name="connsiteX168" fmla="*/ 504639 w 1254307"/>
                <a:gd name="connsiteY168" fmla="*/ 180248 h 298698"/>
                <a:gd name="connsiteX169" fmla="*/ 519163 w 1254307"/>
                <a:gd name="connsiteY169" fmla="*/ 180248 h 298698"/>
                <a:gd name="connsiteX170" fmla="*/ 976114 w 1254307"/>
                <a:gd name="connsiteY170" fmla="*/ 150828 h 298698"/>
                <a:gd name="connsiteX171" fmla="*/ 993617 w 1254307"/>
                <a:gd name="connsiteY171" fmla="*/ 150828 h 298698"/>
                <a:gd name="connsiteX172" fmla="*/ 993617 w 1254307"/>
                <a:gd name="connsiteY172" fmla="*/ 262552 h 298698"/>
                <a:gd name="connsiteX173" fmla="*/ 976114 w 1254307"/>
                <a:gd name="connsiteY173" fmla="*/ 262552 h 298698"/>
                <a:gd name="connsiteX174" fmla="*/ 866252 w 1254307"/>
                <a:gd name="connsiteY174" fmla="*/ 150828 h 298698"/>
                <a:gd name="connsiteX175" fmla="*/ 875935 w 1254307"/>
                <a:gd name="connsiteY175" fmla="*/ 160883 h 298698"/>
                <a:gd name="connsiteX176" fmla="*/ 866252 w 1254307"/>
                <a:gd name="connsiteY176" fmla="*/ 170566 h 298698"/>
                <a:gd name="connsiteX177" fmla="*/ 856569 w 1254307"/>
                <a:gd name="connsiteY177" fmla="*/ 160511 h 298698"/>
                <a:gd name="connsiteX178" fmla="*/ 866252 w 1254307"/>
                <a:gd name="connsiteY178" fmla="*/ 150828 h 298698"/>
                <a:gd name="connsiteX179" fmla="*/ 834597 w 1254307"/>
                <a:gd name="connsiteY179" fmla="*/ 150828 h 298698"/>
                <a:gd name="connsiteX180" fmla="*/ 844652 w 1254307"/>
                <a:gd name="connsiteY180" fmla="*/ 160511 h 298698"/>
                <a:gd name="connsiteX181" fmla="*/ 834969 w 1254307"/>
                <a:gd name="connsiteY181" fmla="*/ 170566 h 298698"/>
                <a:gd name="connsiteX182" fmla="*/ 824914 w 1254307"/>
                <a:gd name="connsiteY182" fmla="*/ 160883 h 298698"/>
                <a:gd name="connsiteX183" fmla="*/ 834597 w 1254307"/>
                <a:gd name="connsiteY183" fmla="*/ 150828 h 298698"/>
                <a:gd name="connsiteX184" fmla="*/ 1254307 w 1254307"/>
                <a:gd name="connsiteY184" fmla="*/ 150455 h 298698"/>
                <a:gd name="connsiteX185" fmla="*/ 1254307 w 1254307"/>
                <a:gd name="connsiteY185" fmla="*/ 262179 h 298698"/>
                <a:gd name="connsiteX186" fmla="*/ 1239410 w 1254307"/>
                <a:gd name="connsiteY186" fmla="*/ 262179 h 298698"/>
                <a:gd name="connsiteX187" fmla="*/ 1239410 w 1254307"/>
                <a:gd name="connsiteY187" fmla="*/ 255476 h 298698"/>
                <a:gd name="connsiteX188" fmla="*/ 1237921 w 1254307"/>
                <a:gd name="connsiteY188" fmla="*/ 256593 h 298698"/>
                <a:gd name="connsiteX189" fmla="*/ 1215576 w 1254307"/>
                <a:gd name="connsiteY189" fmla="*/ 264414 h 298698"/>
                <a:gd name="connsiteX190" fmla="*/ 1178707 w 1254307"/>
                <a:gd name="connsiteY190" fmla="*/ 222331 h 298698"/>
                <a:gd name="connsiteX191" fmla="*/ 1218555 w 1254307"/>
                <a:gd name="connsiteY191" fmla="*/ 177641 h 298698"/>
                <a:gd name="connsiteX192" fmla="*/ 1235686 w 1254307"/>
                <a:gd name="connsiteY192" fmla="*/ 181738 h 298698"/>
                <a:gd name="connsiteX193" fmla="*/ 1236804 w 1254307"/>
                <a:gd name="connsiteY193" fmla="*/ 182483 h 298698"/>
                <a:gd name="connsiteX194" fmla="*/ 1236804 w 1254307"/>
                <a:gd name="connsiteY194" fmla="*/ 181365 h 298698"/>
                <a:gd name="connsiteX195" fmla="*/ 1236804 w 1254307"/>
                <a:gd name="connsiteY195" fmla="*/ 150827 h 298698"/>
                <a:gd name="connsiteX196" fmla="*/ 373177 w 1254307"/>
                <a:gd name="connsiteY196" fmla="*/ 150455 h 298698"/>
                <a:gd name="connsiteX197" fmla="*/ 424942 w 1254307"/>
                <a:gd name="connsiteY197" fmla="*/ 206689 h 298698"/>
                <a:gd name="connsiteX198" fmla="*/ 372804 w 1254307"/>
                <a:gd name="connsiteY198" fmla="*/ 264786 h 298698"/>
                <a:gd name="connsiteX199" fmla="*/ 321039 w 1254307"/>
                <a:gd name="connsiteY199" fmla="*/ 207434 h 298698"/>
                <a:gd name="connsiteX200" fmla="*/ 373177 w 1254307"/>
                <a:gd name="connsiteY200" fmla="*/ 150455 h 298698"/>
                <a:gd name="connsiteX201" fmla="*/ 388446 w 1254307"/>
                <a:gd name="connsiteY201" fmla="*/ 123269 h 298698"/>
                <a:gd name="connsiteX202" fmla="*/ 397756 w 1254307"/>
                <a:gd name="connsiteY202" fmla="*/ 133697 h 298698"/>
                <a:gd name="connsiteX203" fmla="*/ 388446 w 1254307"/>
                <a:gd name="connsiteY203" fmla="*/ 143007 h 298698"/>
                <a:gd name="connsiteX204" fmla="*/ 379135 w 1254307"/>
                <a:gd name="connsiteY204" fmla="*/ 132579 h 298698"/>
                <a:gd name="connsiteX205" fmla="*/ 388446 w 1254307"/>
                <a:gd name="connsiteY205" fmla="*/ 123269 h 298698"/>
                <a:gd name="connsiteX206" fmla="*/ 357163 w 1254307"/>
                <a:gd name="connsiteY206" fmla="*/ 123269 h 298698"/>
                <a:gd name="connsiteX207" fmla="*/ 367218 w 1254307"/>
                <a:gd name="connsiteY207" fmla="*/ 132952 h 298698"/>
                <a:gd name="connsiteX208" fmla="*/ 367218 w 1254307"/>
                <a:gd name="connsiteY208" fmla="*/ 133324 h 298698"/>
                <a:gd name="connsiteX209" fmla="*/ 357535 w 1254307"/>
                <a:gd name="connsiteY209" fmla="*/ 143007 h 298698"/>
                <a:gd name="connsiteX210" fmla="*/ 347480 w 1254307"/>
                <a:gd name="connsiteY210" fmla="*/ 133324 h 298698"/>
                <a:gd name="connsiteX211" fmla="*/ 357163 w 1254307"/>
                <a:gd name="connsiteY211" fmla="*/ 123269 h 298698"/>
                <a:gd name="connsiteX212" fmla="*/ 465535 w 1254307"/>
                <a:gd name="connsiteY212" fmla="*/ 61820 h 298698"/>
                <a:gd name="connsiteX213" fmla="*/ 450266 w 1254307"/>
                <a:gd name="connsiteY213" fmla="*/ 79324 h 298698"/>
                <a:gd name="connsiteX214" fmla="*/ 464045 w 1254307"/>
                <a:gd name="connsiteY214" fmla="*/ 95710 h 298698"/>
                <a:gd name="connsiteX215" fmla="*/ 474845 w 1254307"/>
                <a:gd name="connsiteY215" fmla="*/ 91986 h 298698"/>
                <a:gd name="connsiteX216" fmla="*/ 474845 w 1254307"/>
                <a:gd name="connsiteY216" fmla="*/ 63683 h 298698"/>
                <a:gd name="connsiteX217" fmla="*/ 474473 w 1254307"/>
                <a:gd name="connsiteY217" fmla="*/ 63683 h 298698"/>
                <a:gd name="connsiteX218" fmla="*/ 465535 w 1254307"/>
                <a:gd name="connsiteY218" fmla="*/ 61820 h 298698"/>
                <a:gd name="connsiteX219" fmla="*/ 546721 w 1254307"/>
                <a:gd name="connsiteY219" fmla="*/ 61448 h 298698"/>
                <a:gd name="connsiteX220" fmla="*/ 532942 w 1254307"/>
                <a:gd name="connsiteY220" fmla="*/ 78952 h 298698"/>
                <a:gd name="connsiteX221" fmla="*/ 547094 w 1254307"/>
                <a:gd name="connsiteY221" fmla="*/ 96828 h 298698"/>
                <a:gd name="connsiteX222" fmla="*/ 560873 w 1254307"/>
                <a:gd name="connsiteY222" fmla="*/ 79324 h 298698"/>
                <a:gd name="connsiteX223" fmla="*/ 546721 w 1254307"/>
                <a:gd name="connsiteY223" fmla="*/ 61448 h 298698"/>
                <a:gd name="connsiteX224" fmla="*/ 409301 w 1254307"/>
                <a:gd name="connsiteY224" fmla="*/ 61076 h 298698"/>
                <a:gd name="connsiteX225" fmla="*/ 395894 w 1254307"/>
                <a:gd name="connsiteY225" fmla="*/ 74483 h 298698"/>
                <a:gd name="connsiteX226" fmla="*/ 395894 w 1254307"/>
                <a:gd name="connsiteY226" fmla="*/ 75228 h 298698"/>
                <a:gd name="connsiteX227" fmla="*/ 420474 w 1254307"/>
                <a:gd name="connsiteY227" fmla="*/ 75228 h 298698"/>
                <a:gd name="connsiteX228" fmla="*/ 420474 w 1254307"/>
                <a:gd name="connsiteY228" fmla="*/ 74483 h 298698"/>
                <a:gd name="connsiteX229" fmla="*/ 409301 w 1254307"/>
                <a:gd name="connsiteY229" fmla="*/ 61076 h 298698"/>
                <a:gd name="connsiteX230" fmla="*/ 500170 w 1254307"/>
                <a:gd name="connsiteY230" fmla="*/ 57724 h 298698"/>
                <a:gd name="connsiteX231" fmla="*/ 509853 w 1254307"/>
                <a:gd name="connsiteY231" fmla="*/ 57724 h 298698"/>
                <a:gd name="connsiteX232" fmla="*/ 509853 w 1254307"/>
                <a:gd name="connsiteY232" fmla="*/ 103531 h 298698"/>
                <a:gd name="connsiteX233" fmla="*/ 500170 w 1254307"/>
                <a:gd name="connsiteY233" fmla="*/ 103531 h 298698"/>
                <a:gd name="connsiteX234" fmla="*/ 606680 w 1254307"/>
                <a:gd name="connsiteY234" fmla="*/ 54000 h 298698"/>
                <a:gd name="connsiteX235" fmla="*/ 618597 w 1254307"/>
                <a:gd name="connsiteY235" fmla="*/ 58469 h 298698"/>
                <a:gd name="connsiteX236" fmla="*/ 623439 w 1254307"/>
                <a:gd name="connsiteY236" fmla="*/ 76345 h 298698"/>
                <a:gd name="connsiteX237" fmla="*/ 623439 w 1254307"/>
                <a:gd name="connsiteY237" fmla="*/ 103904 h 298698"/>
                <a:gd name="connsiteX238" fmla="*/ 614128 w 1254307"/>
                <a:gd name="connsiteY238" fmla="*/ 103904 h 298698"/>
                <a:gd name="connsiteX239" fmla="*/ 614128 w 1254307"/>
                <a:gd name="connsiteY239" fmla="*/ 103531 h 298698"/>
                <a:gd name="connsiteX240" fmla="*/ 614128 w 1254307"/>
                <a:gd name="connsiteY240" fmla="*/ 77090 h 298698"/>
                <a:gd name="connsiteX241" fmla="*/ 611521 w 1254307"/>
                <a:gd name="connsiteY241" fmla="*/ 64428 h 298698"/>
                <a:gd name="connsiteX242" fmla="*/ 604818 w 1254307"/>
                <a:gd name="connsiteY242" fmla="*/ 62193 h 298698"/>
                <a:gd name="connsiteX243" fmla="*/ 593273 w 1254307"/>
                <a:gd name="connsiteY243" fmla="*/ 65917 h 298698"/>
                <a:gd name="connsiteX244" fmla="*/ 592901 w 1254307"/>
                <a:gd name="connsiteY244" fmla="*/ 65917 h 298698"/>
                <a:gd name="connsiteX245" fmla="*/ 592901 w 1254307"/>
                <a:gd name="connsiteY245" fmla="*/ 103531 h 298698"/>
                <a:gd name="connsiteX246" fmla="*/ 583218 w 1254307"/>
                <a:gd name="connsiteY246" fmla="*/ 103531 h 298698"/>
                <a:gd name="connsiteX247" fmla="*/ 583218 w 1254307"/>
                <a:gd name="connsiteY247" fmla="*/ 55490 h 298698"/>
                <a:gd name="connsiteX248" fmla="*/ 591411 w 1254307"/>
                <a:gd name="connsiteY248" fmla="*/ 55490 h 298698"/>
                <a:gd name="connsiteX249" fmla="*/ 591411 w 1254307"/>
                <a:gd name="connsiteY249" fmla="*/ 59586 h 298698"/>
                <a:gd name="connsiteX250" fmla="*/ 592528 w 1254307"/>
                <a:gd name="connsiteY250" fmla="*/ 58842 h 298698"/>
                <a:gd name="connsiteX251" fmla="*/ 606680 w 1254307"/>
                <a:gd name="connsiteY251" fmla="*/ 54000 h 298698"/>
                <a:gd name="connsiteX252" fmla="*/ 547094 w 1254307"/>
                <a:gd name="connsiteY252" fmla="*/ 54000 h 298698"/>
                <a:gd name="connsiteX253" fmla="*/ 570183 w 1254307"/>
                <a:gd name="connsiteY253" fmla="*/ 79324 h 298698"/>
                <a:gd name="connsiteX254" fmla="*/ 545977 w 1254307"/>
                <a:gd name="connsiteY254" fmla="*/ 105021 h 298698"/>
                <a:gd name="connsiteX255" fmla="*/ 522887 w 1254307"/>
                <a:gd name="connsiteY255" fmla="*/ 79697 h 298698"/>
                <a:gd name="connsiteX256" fmla="*/ 547094 w 1254307"/>
                <a:gd name="connsiteY256" fmla="*/ 54000 h 298698"/>
                <a:gd name="connsiteX257" fmla="*/ 409301 w 1254307"/>
                <a:gd name="connsiteY257" fmla="*/ 54000 h 298698"/>
                <a:gd name="connsiteX258" fmla="*/ 429412 w 1254307"/>
                <a:gd name="connsiteY258" fmla="*/ 78579 h 298698"/>
                <a:gd name="connsiteX259" fmla="*/ 429412 w 1254307"/>
                <a:gd name="connsiteY259" fmla="*/ 81186 h 298698"/>
                <a:gd name="connsiteX260" fmla="*/ 429412 w 1254307"/>
                <a:gd name="connsiteY260" fmla="*/ 81931 h 298698"/>
                <a:gd name="connsiteX261" fmla="*/ 395894 w 1254307"/>
                <a:gd name="connsiteY261" fmla="*/ 81931 h 298698"/>
                <a:gd name="connsiteX262" fmla="*/ 395894 w 1254307"/>
                <a:gd name="connsiteY262" fmla="*/ 82676 h 298698"/>
                <a:gd name="connsiteX263" fmla="*/ 395894 w 1254307"/>
                <a:gd name="connsiteY263" fmla="*/ 84166 h 298698"/>
                <a:gd name="connsiteX264" fmla="*/ 410791 w 1254307"/>
                <a:gd name="connsiteY264" fmla="*/ 97200 h 298698"/>
                <a:gd name="connsiteX265" fmla="*/ 424198 w 1254307"/>
                <a:gd name="connsiteY265" fmla="*/ 93476 h 298698"/>
                <a:gd name="connsiteX266" fmla="*/ 427549 w 1254307"/>
                <a:gd name="connsiteY266" fmla="*/ 99807 h 298698"/>
                <a:gd name="connsiteX267" fmla="*/ 410046 w 1254307"/>
                <a:gd name="connsiteY267" fmla="*/ 104648 h 298698"/>
                <a:gd name="connsiteX268" fmla="*/ 386584 w 1254307"/>
                <a:gd name="connsiteY268" fmla="*/ 79697 h 298698"/>
                <a:gd name="connsiteX269" fmla="*/ 409301 w 1254307"/>
                <a:gd name="connsiteY269" fmla="*/ 54000 h 298698"/>
                <a:gd name="connsiteX270" fmla="*/ 465907 w 1254307"/>
                <a:gd name="connsiteY270" fmla="*/ 53627 h 298698"/>
                <a:gd name="connsiteX271" fmla="*/ 484528 w 1254307"/>
                <a:gd name="connsiteY271" fmla="*/ 58469 h 298698"/>
                <a:gd name="connsiteX272" fmla="*/ 484528 w 1254307"/>
                <a:gd name="connsiteY272" fmla="*/ 103531 h 298698"/>
                <a:gd name="connsiteX273" fmla="*/ 479686 w 1254307"/>
                <a:gd name="connsiteY273" fmla="*/ 120662 h 298698"/>
                <a:gd name="connsiteX274" fmla="*/ 462555 w 1254307"/>
                <a:gd name="connsiteY274" fmla="*/ 126620 h 298698"/>
                <a:gd name="connsiteX275" fmla="*/ 442445 w 1254307"/>
                <a:gd name="connsiteY275" fmla="*/ 120289 h 298698"/>
                <a:gd name="connsiteX276" fmla="*/ 446542 w 1254307"/>
                <a:gd name="connsiteY276" fmla="*/ 113958 h 298698"/>
                <a:gd name="connsiteX277" fmla="*/ 461438 w 1254307"/>
                <a:gd name="connsiteY277" fmla="*/ 119172 h 298698"/>
                <a:gd name="connsiteX278" fmla="*/ 471121 w 1254307"/>
                <a:gd name="connsiteY278" fmla="*/ 115448 h 298698"/>
                <a:gd name="connsiteX279" fmla="*/ 474845 w 1254307"/>
                <a:gd name="connsiteY279" fmla="*/ 103531 h 298698"/>
                <a:gd name="connsiteX280" fmla="*/ 474845 w 1254307"/>
                <a:gd name="connsiteY280" fmla="*/ 99807 h 298698"/>
                <a:gd name="connsiteX281" fmla="*/ 473728 w 1254307"/>
                <a:gd name="connsiteY281" fmla="*/ 100179 h 298698"/>
                <a:gd name="connsiteX282" fmla="*/ 473355 w 1254307"/>
                <a:gd name="connsiteY282" fmla="*/ 100551 h 298698"/>
                <a:gd name="connsiteX283" fmla="*/ 461811 w 1254307"/>
                <a:gd name="connsiteY283" fmla="*/ 103531 h 298698"/>
                <a:gd name="connsiteX284" fmla="*/ 440583 w 1254307"/>
                <a:gd name="connsiteY284" fmla="*/ 79696 h 298698"/>
                <a:gd name="connsiteX285" fmla="*/ 440583 w 1254307"/>
                <a:gd name="connsiteY285" fmla="*/ 77834 h 298698"/>
                <a:gd name="connsiteX286" fmla="*/ 465907 w 1254307"/>
                <a:gd name="connsiteY286" fmla="*/ 53627 h 298698"/>
                <a:gd name="connsiteX287" fmla="*/ 342267 w 1254307"/>
                <a:gd name="connsiteY287" fmla="*/ 45807 h 298698"/>
                <a:gd name="connsiteX288" fmla="*/ 342267 w 1254307"/>
                <a:gd name="connsiteY288" fmla="*/ 68152 h 298698"/>
                <a:gd name="connsiteX289" fmla="*/ 347480 w 1254307"/>
                <a:gd name="connsiteY289" fmla="*/ 68152 h 298698"/>
                <a:gd name="connsiteX290" fmla="*/ 360887 w 1254307"/>
                <a:gd name="connsiteY290" fmla="*/ 64800 h 298698"/>
                <a:gd name="connsiteX291" fmla="*/ 361260 w 1254307"/>
                <a:gd name="connsiteY291" fmla="*/ 48786 h 298698"/>
                <a:gd name="connsiteX292" fmla="*/ 350832 w 1254307"/>
                <a:gd name="connsiteY292" fmla="*/ 45807 h 298698"/>
                <a:gd name="connsiteX293" fmla="*/ 505011 w 1254307"/>
                <a:gd name="connsiteY293" fmla="*/ 37986 h 298698"/>
                <a:gd name="connsiteX294" fmla="*/ 510969 w 1254307"/>
                <a:gd name="connsiteY294" fmla="*/ 43945 h 298698"/>
                <a:gd name="connsiteX295" fmla="*/ 505011 w 1254307"/>
                <a:gd name="connsiteY295" fmla="*/ 49531 h 298698"/>
                <a:gd name="connsiteX296" fmla="*/ 499052 w 1254307"/>
                <a:gd name="connsiteY296" fmla="*/ 43945 h 298698"/>
                <a:gd name="connsiteX297" fmla="*/ 505011 w 1254307"/>
                <a:gd name="connsiteY297" fmla="*/ 37986 h 298698"/>
                <a:gd name="connsiteX298" fmla="*/ 331839 w 1254307"/>
                <a:gd name="connsiteY298" fmla="*/ 37614 h 298698"/>
                <a:gd name="connsiteX299" fmla="*/ 348970 w 1254307"/>
                <a:gd name="connsiteY299" fmla="*/ 37614 h 298698"/>
                <a:gd name="connsiteX300" fmla="*/ 368708 w 1254307"/>
                <a:gd name="connsiteY300" fmla="*/ 42828 h 298698"/>
                <a:gd name="connsiteX301" fmla="*/ 373922 w 1254307"/>
                <a:gd name="connsiteY301" fmla="*/ 55862 h 298698"/>
                <a:gd name="connsiteX302" fmla="*/ 369825 w 1254307"/>
                <a:gd name="connsiteY302" fmla="*/ 67407 h 298698"/>
                <a:gd name="connsiteX303" fmla="*/ 359025 w 1254307"/>
                <a:gd name="connsiteY303" fmla="*/ 72621 h 298698"/>
                <a:gd name="connsiteX304" fmla="*/ 365729 w 1254307"/>
                <a:gd name="connsiteY304" fmla="*/ 76345 h 298698"/>
                <a:gd name="connsiteX305" fmla="*/ 370198 w 1254307"/>
                <a:gd name="connsiteY305" fmla="*/ 84538 h 298698"/>
                <a:gd name="connsiteX306" fmla="*/ 378391 w 1254307"/>
                <a:gd name="connsiteY306" fmla="*/ 103531 h 298698"/>
                <a:gd name="connsiteX307" fmla="*/ 367591 w 1254307"/>
                <a:gd name="connsiteY307" fmla="*/ 103531 h 298698"/>
                <a:gd name="connsiteX308" fmla="*/ 359770 w 1254307"/>
                <a:gd name="connsiteY308" fmla="*/ 86028 h 298698"/>
                <a:gd name="connsiteX309" fmla="*/ 345246 w 1254307"/>
                <a:gd name="connsiteY309" fmla="*/ 75973 h 298698"/>
                <a:gd name="connsiteX310" fmla="*/ 341894 w 1254307"/>
                <a:gd name="connsiteY310" fmla="*/ 75973 h 298698"/>
                <a:gd name="connsiteX311" fmla="*/ 341894 w 1254307"/>
                <a:gd name="connsiteY311" fmla="*/ 103531 h 298698"/>
                <a:gd name="connsiteX312" fmla="*/ 331839 w 1254307"/>
                <a:gd name="connsiteY312" fmla="*/ 103531 h 298698"/>
                <a:gd name="connsiteX313" fmla="*/ 131481 w 1254307"/>
                <a:gd name="connsiteY313" fmla="*/ 12290 h 298698"/>
                <a:gd name="connsiteX314" fmla="*/ 113605 w 1254307"/>
                <a:gd name="connsiteY314" fmla="*/ 36869 h 298698"/>
                <a:gd name="connsiteX315" fmla="*/ 96846 w 1254307"/>
                <a:gd name="connsiteY315" fmla="*/ 17876 h 298698"/>
                <a:gd name="connsiteX316" fmla="*/ 92377 w 1254307"/>
                <a:gd name="connsiteY316" fmla="*/ 52883 h 298698"/>
                <a:gd name="connsiteX317" fmla="*/ 60722 w 1254307"/>
                <a:gd name="connsiteY317" fmla="*/ 38731 h 298698"/>
                <a:gd name="connsiteX318" fmla="*/ 67798 w 1254307"/>
                <a:gd name="connsiteY318" fmla="*/ 62938 h 298698"/>
                <a:gd name="connsiteX319" fmla="*/ 38005 w 1254307"/>
                <a:gd name="connsiteY319" fmla="*/ 65917 h 298698"/>
                <a:gd name="connsiteX320" fmla="*/ 64446 w 1254307"/>
                <a:gd name="connsiteY320" fmla="*/ 80069 h 298698"/>
                <a:gd name="connsiteX321" fmla="*/ 90888 w 1254307"/>
                <a:gd name="connsiteY321" fmla="*/ 91614 h 298698"/>
                <a:gd name="connsiteX322" fmla="*/ 134460 w 1254307"/>
                <a:gd name="connsiteY322" fmla="*/ 141145 h 298698"/>
                <a:gd name="connsiteX323" fmla="*/ 69288 w 1254307"/>
                <a:gd name="connsiteY323" fmla="*/ 128483 h 298698"/>
                <a:gd name="connsiteX324" fmla="*/ 45826 w 1254307"/>
                <a:gd name="connsiteY324" fmla="*/ 111352 h 298698"/>
                <a:gd name="connsiteX325" fmla="*/ 20874 w 1254307"/>
                <a:gd name="connsiteY325" fmla="*/ 96083 h 298698"/>
                <a:gd name="connsiteX326" fmla="*/ 32791 w 1254307"/>
                <a:gd name="connsiteY326" fmla="*/ 123641 h 298698"/>
                <a:gd name="connsiteX327" fmla="*/ 8957 w 1254307"/>
                <a:gd name="connsiteY327" fmla="*/ 128483 h 298698"/>
                <a:gd name="connsiteX328" fmla="*/ 37260 w 1254307"/>
                <a:gd name="connsiteY328" fmla="*/ 149710 h 298698"/>
                <a:gd name="connsiteX329" fmla="*/ 8957 w 1254307"/>
                <a:gd name="connsiteY329" fmla="*/ 170938 h 298698"/>
                <a:gd name="connsiteX330" fmla="*/ 32791 w 1254307"/>
                <a:gd name="connsiteY330" fmla="*/ 175779 h 298698"/>
                <a:gd name="connsiteX331" fmla="*/ 20874 w 1254307"/>
                <a:gd name="connsiteY331" fmla="*/ 203338 h 298698"/>
                <a:gd name="connsiteX332" fmla="*/ 45453 w 1254307"/>
                <a:gd name="connsiteY332" fmla="*/ 188069 h 298698"/>
                <a:gd name="connsiteX333" fmla="*/ 68915 w 1254307"/>
                <a:gd name="connsiteY333" fmla="*/ 170566 h 298698"/>
                <a:gd name="connsiteX334" fmla="*/ 134088 w 1254307"/>
                <a:gd name="connsiteY334" fmla="*/ 157903 h 298698"/>
                <a:gd name="connsiteX335" fmla="*/ 90515 w 1254307"/>
                <a:gd name="connsiteY335" fmla="*/ 207434 h 298698"/>
                <a:gd name="connsiteX336" fmla="*/ 64074 w 1254307"/>
                <a:gd name="connsiteY336" fmla="*/ 218979 h 298698"/>
                <a:gd name="connsiteX337" fmla="*/ 37633 w 1254307"/>
                <a:gd name="connsiteY337" fmla="*/ 233131 h 298698"/>
                <a:gd name="connsiteX338" fmla="*/ 67426 w 1254307"/>
                <a:gd name="connsiteY338" fmla="*/ 236110 h 298698"/>
                <a:gd name="connsiteX339" fmla="*/ 58860 w 1254307"/>
                <a:gd name="connsiteY339" fmla="*/ 259572 h 298698"/>
                <a:gd name="connsiteX340" fmla="*/ 91260 w 1254307"/>
                <a:gd name="connsiteY340" fmla="*/ 246166 h 298698"/>
                <a:gd name="connsiteX341" fmla="*/ 96102 w 1254307"/>
                <a:gd name="connsiteY341" fmla="*/ 280800 h 298698"/>
                <a:gd name="connsiteX342" fmla="*/ 112488 w 1254307"/>
                <a:gd name="connsiteY342" fmla="*/ 261807 h 298698"/>
                <a:gd name="connsiteX343" fmla="*/ 130364 w 1254307"/>
                <a:gd name="connsiteY343" fmla="*/ 286386 h 298698"/>
                <a:gd name="connsiteX344" fmla="*/ 129619 w 1254307"/>
                <a:gd name="connsiteY344" fmla="*/ 256593 h 298698"/>
                <a:gd name="connsiteX345" fmla="*/ 126639 w 1254307"/>
                <a:gd name="connsiteY345" fmla="*/ 228290 h 298698"/>
                <a:gd name="connsiteX346" fmla="*/ 147867 w 1254307"/>
                <a:gd name="connsiteY346" fmla="*/ 165724 h 298698"/>
                <a:gd name="connsiteX347" fmla="*/ 169095 w 1254307"/>
                <a:gd name="connsiteY347" fmla="*/ 228290 h 298698"/>
                <a:gd name="connsiteX348" fmla="*/ 166115 w 1254307"/>
                <a:gd name="connsiteY348" fmla="*/ 256593 h 298698"/>
                <a:gd name="connsiteX349" fmla="*/ 165370 w 1254307"/>
                <a:gd name="connsiteY349" fmla="*/ 286386 h 298698"/>
                <a:gd name="connsiteX350" fmla="*/ 183246 w 1254307"/>
                <a:gd name="connsiteY350" fmla="*/ 261807 h 298698"/>
                <a:gd name="connsiteX351" fmla="*/ 199632 w 1254307"/>
                <a:gd name="connsiteY351" fmla="*/ 280800 h 298698"/>
                <a:gd name="connsiteX352" fmla="*/ 204474 w 1254307"/>
                <a:gd name="connsiteY352" fmla="*/ 246166 h 298698"/>
                <a:gd name="connsiteX353" fmla="*/ 236874 w 1254307"/>
                <a:gd name="connsiteY353" fmla="*/ 259572 h 298698"/>
                <a:gd name="connsiteX354" fmla="*/ 229053 w 1254307"/>
                <a:gd name="connsiteY354" fmla="*/ 236110 h 298698"/>
                <a:gd name="connsiteX355" fmla="*/ 258846 w 1254307"/>
                <a:gd name="connsiteY355" fmla="*/ 233131 h 298698"/>
                <a:gd name="connsiteX356" fmla="*/ 232405 w 1254307"/>
                <a:gd name="connsiteY356" fmla="*/ 218979 h 298698"/>
                <a:gd name="connsiteX357" fmla="*/ 205963 w 1254307"/>
                <a:gd name="connsiteY357" fmla="*/ 207434 h 298698"/>
                <a:gd name="connsiteX358" fmla="*/ 162391 w 1254307"/>
                <a:gd name="connsiteY358" fmla="*/ 157903 h 298698"/>
                <a:gd name="connsiteX359" fmla="*/ 227563 w 1254307"/>
                <a:gd name="connsiteY359" fmla="*/ 170566 h 298698"/>
                <a:gd name="connsiteX360" fmla="*/ 251025 w 1254307"/>
                <a:gd name="connsiteY360" fmla="*/ 187697 h 298698"/>
                <a:gd name="connsiteX361" fmla="*/ 275977 w 1254307"/>
                <a:gd name="connsiteY361" fmla="*/ 202966 h 298698"/>
                <a:gd name="connsiteX362" fmla="*/ 264060 w 1254307"/>
                <a:gd name="connsiteY362" fmla="*/ 175407 h 298698"/>
                <a:gd name="connsiteX363" fmla="*/ 289384 w 1254307"/>
                <a:gd name="connsiteY363" fmla="*/ 170938 h 298698"/>
                <a:gd name="connsiteX364" fmla="*/ 261081 w 1254307"/>
                <a:gd name="connsiteY364" fmla="*/ 149710 h 298698"/>
                <a:gd name="connsiteX365" fmla="*/ 289384 w 1254307"/>
                <a:gd name="connsiteY365" fmla="*/ 128483 h 298698"/>
                <a:gd name="connsiteX366" fmla="*/ 265550 w 1254307"/>
                <a:gd name="connsiteY366" fmla="*/ 123641 h 298698"/>
                <a:gd name="connsiteX367" fmla="*/ 277467 w 1254307"/>
                <a:gd name="connsiteY367" fmla="*/ 96083 h 298698"/>
                <a:gd name="connsiteX368" fmla="*/ 252515 w 1254307"/>
                <a:gd name="connsiteY368" fmla="*/ 111352 h 298698"/>
                <a:gd name="connsiteX369" fmla="*/ 229053 w 1254307"/>
                <a:gd name="connsiteY369" fmla="*/ 128483 h 298698"/>
                <a:gd name="connsiteX370" fmla="*/ 163881 w 1254307"/>
                <a:gd name="connsiteY370" fmla="*/ 141145 h 298698"/>
                <a:gd name="connsiteX371" fmla="*/ 207453 w 1254307"/>
                <a:gd name="connsiteY371" fmla="*/ 91614 h 298698"/>
                <a:gd name="connsiteX372" fmla="*/ 233894 w 1254307"/>
                <a:gd name="connsiteY372" fmla="*/ 80069 h 298698"/>
                <a:gd name="connsiteX373" fmla="*/ 260336 w 1254307"/>
                <a:gd name="connsiteY373" fmla="*/ 65917 h 298698"/>
                <a:gd name="connsiteX374" fmla="*/ 230543 w 1254307"/>
                <a:gd name="connsiteY374" fmla="*/ 62938 h 298698"/>
                <a:gd name="connsiteX375" fmla="*/ 237619 w 1254307"/>
                <a:gd name="connsiteY375" fmla="*/ 38731 h 298698"/>
                <a:gd name="connsiteX376" fmla="*/ 205963 w 1254307"/>
                <a:gd name="connsiteY376" fmla="*/ 52883 h 298698"/>
                <a:gd name="connsiteX377" fmla="*/ 201495 w 1254307"/>
                <a:gd name="connsiteY377" fmla="*/ 17876 h 298698"/>
                <a:gd name="connsiteX378" fmla="*/ 184363 w 1254307"/>
                <a:gd name="connsiteY378" fmla="*/ 36869 h 298698"/>
                <a:gd name="connsiteX379" fmla="*/ 166488 w 1254307"/>
                <a:gd name="connsiteY379" fmla="*/ 12290 h 298698"/>
                <a:gd name="connsiteX380" fmla="*/ 167232 w 1254307"/>
                <a:gd name="connsiteY380" fmla="*/ 42083 h 298698"/>
                <a:gd name="connsiteX381" fmla="*/ 170212 w 1254307"/>
                <a:gd name="connsiteY381" fmla="*/ 70386 h 298698"/>
                <a:gd name="connsiteX382" fmla="*/ 148984 w 1254307"/>
                <a:gd name="connsiteY382" fmla="*/ 132952 h 298698"/>
                <a:gd name="connsiteX383" fmla="*/ 127757 w 1254307"/>
                <a:gd name="connsiteY383" fmla="*/ 70386 h 298698"/>
                <a:gd name="connsiteX384" fmla="*/ 130736 w 1254307"/>
                <a:gd name="connsiteY384" fmla="*/ 42083 h 298698"/>
                <a:gd name="connsiteX385" fmla="*/ 131481 w 1254307"/>
                <a:gd name="connsiteY385" fmla="*/ 12290 h 298698"/>
                <a:gd name="connsiteX386" fmla="*/ 134833 w 1254307"/>
                <a:gd name="connsiteY386" fmla="*/ 0 h 298698"/>
                <a:gd name="connsiteX387" fmla="*/ 134833 w 1254307"/>
                <a:gd name="connsiteY387" fmla="*/ 67779 h 298698"/>
                <a:gd name="connsiteX388" fmla="*/ 148239 w 1254307"/>
                <a:gd name="connsiteY388" fmla="*/ 107255 h 298698"/>
                <a:gd name="connsiteX389" fmla="*/ 161646 w 1254307"/>
                <a:gd name="connsiteY389" fmla="*/ 67779 h 298698"/>
                <a:gd name="connsiteX390" fmla="*/ 161646 w 1254307"/>
                <a:gd name="connsiteY390" fmla="*/ 0 h 298698"/>
                <a:gd name="connsiteX391" fmla="*/ 184363 w 1254307"/>
                <a:gd name="connsiteY391" fmla="*/ 19738 h 298698"/>
                <a:gd name="connsiteX392" fmla="*/ 202612 w 1254307"/>
                <a:gd name="connsiteY392" fmla="*/ 9310 h 298698"/>
                <a:gd name="connsiteX393" fmla="*/ 214901 w 1254307"/>
                <a:gd name="connsiteY393" fmla="*/ 34634 h 298698"/>
                <a:gd name="connsiteX394" fmla="*/ 242088 w 1254307"/>
                <a:gd name="connsiteY394" fmla="*/ 32400 h 298698"/>
                <a:gd name="connsiteX395" fmla="*/ 242832 w 1254307"/>
                <a:gd name="connsiteY395" fmla="*/ 53255 h 298698"/>
                <a:gd name="connsiteX396" fmla="*/ 271136 w 1254307"/>
                <a:gd name="connsiteY396" fmla="*/ 62938 h 298698"/>
                <a:gd name="connsiteX397" fmla="*/ 212294 w 1254307"/>
                <a:gd name="connsiteY397" fmla="*/ 96828 h 298698"/>
                <a:gd name="connsiteX398" fmla="*/ 184736 w 1254307"/>
                <a:gd name="connsiteY398" fmla="*/ 128110 h 298698"/>
                <a:gd name="connsiteX399" fmla="*/ 226074 w 1254307"/>
                <a:gd name="connsiteY399" fmla="*/ 119917 h 298698"/>
                <a:gd name="connsiteX400" fmla="*/ 284543 w 1254307"/>
                <a:gd name="connsiteY400" fmla="*/ 85655 h 298698"/>
                <a:gd name="connsiteX401" fmla="*/ 279329 w 1254307"/>
                <a:gd name="connsiteY401" fmla="*/ 115448 h 298698"/>
                <a:gd name="connsiteX402" fmla="*/ 296460 w 1254307"/>
                <a:gd name="connsiteY402" fmla="*/ 125876 h 298698"/>
                <a:gd name="connsiteX403" fmla="*/ 280074 w 1254307"/>
                <a:gd name="connsiteY403" fmla="*/ 149338 h 298698"/>
                <a:gd name="connsiteX404" fmla="*/ 296460 w 1254307"/>
                <a:gd name="connsiteY404" fmla="*/ 173172 h 298698"/>
                <a:gd name="connsiteX405" fmla="*/ 279329 w 1254307"/>
                <a:gd name="connsiteY405" fmla="*/ 183600 h 298698"/>
                <a:gd name="connsiteX406" fmla="*/ 284543 w 1254307"/>
                <a:gd name="connsiteY406" fmla="*/ 213393 h 298698"/>
                <a:gd name="connsiteX407" fmla="*/ 226074 w 1254307"/>
                <a:gd name="connsiteY407" fmla="*/ 179131 h 298698"/>
                <a:gd name="connsiteX408" fmla="*/ 184736 w 1254307"/>
                <a:gd name="connsiteY408" fmla="*/ 170938 h 298698"/>
                <a:gd name="connsiteX409" fmla="*/ 212294 w 1254307"/>
                <a:gd name="connsiteY409" fmla="*/ 202221 h 298698"/>
                <a:gd name="connsiteX410" fmla="*/ 271136 w 1254307"/>
                <a:gd name="connsiteY410" fmla="*/ 236110 h 298698"/>
                <a:gd name="connsiteX411" fmla="*/ 243205 w 1254307"/>
                <a:gd name="connsiteY411" fmla="*/ 245793 h 298698"/>
                <a:gd name="connsiteX412" fmla="*/ 243205 w 1254307"/>
                <a:gd name="connsiteY412" fmla="*/ 265903 h 298698"/>
                <a:gd name="connsiteX413" fmla="*/ 214901 w 1254307"/>
                <a:gd name="connsiteY413" fmla="*/ 264041 h 298698"/>
                <a:gd name="connsiteX414" fmla="*/ 202239 w 1254307"/>
                <a:gd name="connsiteY414" fmla="*/ 289366 h 298698"/>
                <a:gd name="connsiteX415" fmla="*/ 184363 w 1254307"/>
                <a:gd name="connsiteY415" fmla="*/ 278938 h 298698"/>
                <a:gd name="connsiteX416" fmla="*/ 161646 w 1254307"/>
                <a:gd name="connsiteY416" fmla="*/ 298676 h 298698"/>
                <a:gd name="connsiteX417" fmla="*/ 161646 w 1254307"/>
                <a:gd name="connsiteY417" fmla="*/ 230897 h 298698"/>
                <a:gd name="connsiteX418" fmla="*/ 148239 w 1254307"/>
                <a:gd name="connsiteY418" fmla="*/ 191421 h 298698"/>
                <a:gd name="connsiteX419" fmla="*/ 134833 w 1254307"/>
                <a:gd name="connsiteY419" fmla="*/ 230897 h 298698"/>
                <a:gd name="connsiteX420" fmla="*/ 134833 w 1254307"/>
                <a:gd name="connsiteY420" fmla="*/ 298676 h 298698"/>
                <a:gd name="connsiteX421" fmla="*/ 112115 w 1254307"/>
                <a:gd name="connsiteY421" fmla="*/ 278938 h 298698"/>
                <a:gd name="connsiteX422" fmla="*/ 94239 w 1254307"/>
                <a:gd name="connsiteY422" fmla="*/ 289366 h 298698"/>
                <a:gd name="connsiteX423" fmla="*/ 81577 w 1254307"/>
                <a:gd name="connsiteY423" fmla="*/ 264041 h 298698"/>
                <a:gd name="connsiteX424" fmla="*/ 53274 w 1254307"/>
                <a:gd name="connsiteY424" fmla="*/ 265903 h 298698"/>
                <a:gd name="connsiteX425" fmla="*/ 53274 w 1254307"/>
                <a:gd name="connsiteY425" fmla="*/ 245793 h 298698"/>
                <a:gd name="connsiteX426" fmla="*/ 25343 w 1254307"/>
                <a:gd name="connsiteY426" fmla="*/ 236110 h 298698"/>
                <a:gd name="connsiteX427" fmla="*/ 84184 w 1254307"/>
                <a:gd name="connsiteY427" fmla="*/ 202221 h 298698"/>
                <a:gd name="connsiteX428" fmla="*/ 111743 w 1254307"/>
                <a:gd name="connsiteY428" fmla="*/ 170938 h 298698"/>
                <a:gd name="connsiteX429" fmla="*/ 70405 w 1254307"/>
                <a:gd name="connsiteY429" fmla="*/ 179131 h 298698"/>
                <a:gd name="connsiteX430" fmla="*/ 11936 w 1254307"/>
                <a:gd name="connsiteY430" fmla="*/ 213393 h 298698"/>
                <a:gd name="connsiteX431" fmla="*/ 17150 w 1254307"/>
                <a:gd name="connsiteY431" fmla="*/ 183600 h 298698"/>
                <a:gd name="connsiteX432" fmla="*/ 19 w 1254307"/>
                <a:gd name="connsiteY432" fmla="*/ 173172 h 298698"/>
                <a:gd name="connsiteX433" fmla="*/ 16405 w 1254307"/>
                <a:gd name="connsiteY433" fmla="*/ 149710 h 298698"/>
                <a:gd name="connsiteX434" fmla="*/ 19 w 1254307"/>
                <a:gd name="connsiteY434" fmla="*/ 126248 h 298698"/>
                <a:gd name="connsiteX435" fmla="*/ 17150 w 1254307"/>
                <a:gd name="connsiteY435" fmla="*/ 115821 h 298698"/>
                <a:gd name="connsiteX436" fmla="*/ 11936 w 1254307"/>
                <a:gd name="connsiteY436" fmla="*/ 86028 h 298698"/>
                <a:gd name="connsiteX437" fmla="*/ 70405 w 1254307"/>
                <a:gd name="connsiteY437" fmla="*/ 120290 h 298698"/>
                <a:gd name="connsiteX438" fmla="*/ 111743 w 1254307"/>
                <a:gd name="connsiteY438" fmla="*/ 128483 h 298698"/>
                <a:gd name="connsiteX439" fmla="*/ 84184 w 1254307"/>
                <a:gd name="connsiteY439" fmla="*/ 97200 h 298698"/>
                <a:gd name="connsiteX440" fmla="*/ 25343 w 1254307"/>
                <a:gd name="connsiteY440" fmla="*/ 63683 h 298698"/>
                <a:gd name="connsiteX441" fmla="*/ 53646 w 1254307"/>
                <a:gd name="connsiteY441" fmla="*/ 53628 h 298698"/>
                <a:gd name="connsiteX442" fmla="*/ 54391 w 1254307"/>
                <a:gd name="connsiteY442" fmla="*/ 32400 h 298698"/>
                <a:gd name="connsiteX443" fmla="*/ 81577 w 1254307"/>
                <a:gd name="connsiteY443" fmla="*/ 34634 h 298698"/>
                <a:gd name="connsiteX444" fmla="*/ 93867 w 1254307"/>
                <a:gd name="connsiteY444" fmla="*/ 9310 h 298698"/>
                <a:gd name="connsiteX445" fmla="*/ 112115 w 1254307"/>
                <a:gd name="connsiteY445" fmla="*/ 19738 h 298698"/>
                <a:gd name="connsiteX446" fmla="*/ 134833 w 1254307"/>
                <a:gd name="connsiteY446" fmla="*/ 0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254307" h="298698">
                  <a:moveTo>
                    <a:pt x="1053948" y="221958"/>
                  </a:moveTo>
                  <a:cubicBezTo>
                    <a:pt x="1040541" y="221958"/>
                    <a:pt x="1031604" y="224193"/>
                    <a:pt x="1027135" y="228662"/>
                  </a:cubicBezTo>
                  <a:cubicBezTo>
                    <a:pt x="1024900" y="231269"/>
                    <a:pt x="1023411" y="234620"/>
                    <a:pt x="1023783" y="237972"/>
                  </a:cubicBezTo>
                  <a:cubicBezTo>
                    <a:pt x="1023783" y="246165"/>
                    <a:pt x="1030114" y="251379"/>
                    <a:pt x="1039424" y="251379"/>
                  </a:cubicBezTo>
                  <a:cubicBezTo>
                    <a:pt x="1045755" y="251007"/>
                    <a:pt x="1052086" y="249145"/>
                    <a:pt x="1057672" y="245793"/>
                  </a:cubicBezTo>
                  <a:lnTo>
                    <a:pt x="1058417" y="245420"/>
                  </a:lnTo>
                  <a:lnTo>
                    <a:pt x="1058790" y="245048"/>
                  </a:lnTo>
                  <a:lnTo>
                    <a:pt x="1058790" y="221958"/>
                  </a:lnTo>
                  <a:close/>
                  <a:moveTo>
                    <a:pt x="1221535" y="191793"/>
                  </a:moveTo>
                  <a:cubicBezTo>
                    <a:pt x="1205893" y="191793"/>
                    <a:pt x="1196210" y="203710"/>
                    <a:pt x="1196210" y="221958"/>
                  </a:cubicBezTo>
                  <a:cubicBezTo>
                    <a:pt x="1196210" y="238717"/>
                    <a:pt x="1205521" y="250262"/>
                    <a:pt x="1219300" y="250262"/>
                  </a:cubicBezTo>
                  <a:cubicBezTo>
                    <a:pt x="1225259" y="250262"/>
                    <a:pt x="1231217" y="248400"/>
                    <a:pt x="1236059" y="244676"/>
                  </a:cubicBezTo>
                  <a:lnTo>
                    <a:pt x="1236804" y="244303"/>
                  </a:lnTo>
                  <a:lnTo>
                    <a:pt x="1237176" y="196634"/>
                  </a:lnTo>
                  <a:lnTo>
                    <a:pt x="1236804" y="196262"/>
                  </a:lnTo>
                  <a:cubicBezTo>
                    <a:pt x="1232335" y="193283"/>
                    <a:pt x="1227121" y="191793"/>
                    <a:pt x="1221535" y="191793"/>
                  </a:cubicBezTo>
                  <a:close/>
                  <a:moveTo>
                    <a:pt x="850239" y="191793"/>
                  </a:moveTo>
                  <a:cubicBezTo>
                    <a:pt x="836459" y="191793"/>
                    <a:pt x="827521" y="203338"/>
                    <a:pt x="827521" y="220841"/>
                  </a:cubicBezTo>
                  <a:cubicBezTo>
                    <a:pt x="827521" y="238344"/>
                    <a:pt x="837204" y="250634"/>
                    <a:pt x="850983" y="250634"/>
                  </a:cubicBezTo>
                  <a:cubicBezTo>
                    <a:pt x="864763" y="250634"/>
                    <a:pt x="873328" y="239089"/>
                    <a:pt x="873328" y="221586"/>
                  </a:cubicBezTo>
                  <a:cubicBezTo>
                    <a:pt x="873328" y="204082"/>
                    <a:pt x="864018" y="191793"/>
                    <a:pt x="850239" y="191793"/>
                  </a:cubicBezTo>
                  <a:close/>
                  <a:moveTo>
                    <a:pt x="761232" y="191793"/>
                  </a:moveTo>
                  <a:cubicBezTo>
                    <a:pt x="745963" y="191793"/>
                    <a:pt x="735907" y="203710"/>
                    <a:pt x="735907" y="221213"/>
                  </a:cubicBezTo>
                  <a:cubicBezTo>
                    <a:pt x="735907" y="237600"/>
                    <a:pt x="745218" y="248772"/>
                    <a:pt x="758625" y="248772"/>
                  </a:cubicBezTo>
                  <a:cubicBezTo>
                    <a:pt x="764956" y="248772"/>
                    <a:pt x="770914" y="246538"/>
                    <a:pt x="776500" y="242813"/>
                  </a:cubicBezTo>
                  <a:lnTo>
                    <a:pt x="776500" y="195144"/>
                  </a:lnTo>
                  <a:lnTo>
                    <a:pt x="776128" y="194772"/>
                  </a:lnTo>
                  <a:cubicBezTo>
                    <a:pt x="771287" y="192910"/>
                    <a:pt x="766445" y="191793"/>
                    <a:pt x="761232" y="191793"/>
                  </a:cubicBezTo>
                  <a:close/>
                  <a:moveTo>
                    <a:pt x="611893" y="190675"/>
                  </a:moveTo>
                  <a:cubicBezTo>
                    <a:pt x="599976" y="190675"/>
                    <a:pt x="591038" y="199613"/>
                    <a:pt x="589549" y="213020"/>
                  </a:cubicBezTo>
                  <a:lnTo>
                    <a:pt x="589549" y="213765"/>
                  </a:lnTo>
                  <a:lnTo>
                    <a:pt x="630514" y="213765"/>
                  </a:lnTo>
                  <a:lnTo>
                    <a:pt x="630514" y="213020"/>
                  </a:lnTo>
                  <a:cubicBezTo>
                    <a:pt x="630514" y="202593"/>
                    <a:pt x="625673" y="190675"/>
                    <a:pt x="611893" y="190675"/>
                  </a:cubicBezTo>
                  <a:close/>
                  <a:moveTo>
                    <a:pt x="467770" y="178014"/>
                  </a:moveTo>
                  <a:cubicBezTo>
                    <a:pt x="477080" y="177642"/>
                    <a:pt x="486018" y="180249"/>
                    <a:pt x="493839" y="185090"/>
                  </a:cubicBezTo>
                  <a:lnTo>
                    <a:pt x="487880" y="195890"/>
                  </a:lnTo>
                  <a:cubicBezTo>
                    <a:pt x="481921" y="192538"/>
                    <a:pt x="475590" y="190676"/>
                    <a:pt x="468887" y="190676"/>
                  </a:cubicBezTo>
                  <a:cubicBezTo>
                    <a:pt x="458459" y="190676"/>
                    <a:pt x="454735" y="196262"/>
                    <a:pt x="454735" y="201104"/>
                  </a:cubicBezTo>
                  <a:cubicBezTo>
                    <a:pt x="454735" y="207435"/>
                    <a:pt x="461439" y="210414"/>
                    <a:pt x="469632" y="213766"/>
                  </a:cubicBezTo>
                  <a:lnTo>
                    <a:pt x="470749" y="214138"/>
                  </a:lnTo>
                  <a:cubicBezTo>
                    <a:pt x="481921" y="218980"/>
                    <a:pt x="494956" y="224193"/>
                    <a:pt x="494956" y="239835"/>
                  </a:cubicBezTo>
                  <a:cubicBezTo>
                    <a:pt x="494956" y="255476"/>
                    <a:pt x="483039" y="264787"/>
                    <a:pt x="464046" y="264787"/>
                  </a:cubicBezTo>
                  <a:cubicBezTo>
                    <a:pt x="453618" y="264787"/>
                    <a:pt x="443190" y="261807"/>
                    <a:pt x="434625" y="256593"/>
                  </a:cubicBezTo>
                  <a:lnTo>
                    <a:pt x="440584" y="245421"/>
                  </a:lnTo>
                  <a:cubicBezTo>
                    <a:pt x="447287" y="249145"/>
                    <a:pt x="454735" y="251380"/>
                    <a:pt x="462184" y="251752"/>
                  </a:cubicBezTo>
                  <a:cubicBezTo>
                    <a:pt x="471494" y="251752"/>
                    <a:pt x="477453" y="247283"/>
                    <a:pt x="477453" y="240580"/>
                  </a:cubicBezTo>
                  <a:cubicBezTo>
                    <a:pt x="477453" y="233876"/>
                    <a:pt x="471494" y="231642"/>
                    <a:pt x="461811" y="227545"/>
                  </a:cubicBezTo>
                  <a:lnTo>
                    <a:pt x="459204" y="226428"/>
                  </a:lnTo>
                  <a:cubicBezTo>
                    <a:pt x="449894" y="222704"/>
                    <a:pt x="437604" y="217118"/>
                    <a:pt x="437604" y="202221"/>
                  </a:cubicBezTo>
                  <a:cubicBezTo>
                    <a:pt x="437604" y="187324"/>
                    <a:pt x="449894" y="178014"/>
                    <a:pt x="467770" y="178014"/>
                  </a:cubicBezTo>
                  <a:close/>
                  <a:moveTo>
                    <a:pt x="1134762" y="177641"/>
                  </a:moveTo>
                  <a:cubicBezTo>
                    <a:pt x="1142210" y="177269"/>
                    <a:pt x="1149659" y="179876"/>
                    <a:pt x="1155245" y="185089"/>
                  </a:cubicBezTo>
                  <a:cubicBezTo>
                    <a:pt x="1163438" y="193282"/>
                    <a:pt x="1163438" y="203710"/>
                    <a:pt x="1163438" y="215627"/>
                  </a:cubicBezTo>
                  <a:lnTo>
                    <a:pt x="1163438" y="262551"/>
                  </a:lnTo>
                  <a:lnTo>
                    <a:pt x="1146307" y="262551"/>
                  </a:lnTo>
                  <a:lnTo>
                    <a:pt x="1146307" y="217489"/>
                  </a:lnTo>
                  <a:cubicBezTo>
                    <a:pt x="1146307" y="206317"/>
                    <a:pt x="1146307" y="200358"/>
                    <a:pt x="1142210" y="196262"/>
                  </a:cubicBezTo>
                  <a:cubicBezTo>
                    <a:pt x="1139231" y="193655"/>
                    <a:pt x="1135134" y="192165"/>
                    <a:pt x="1131038" y="192538"/>
                  </a:cubicBezTo>
                  <a:cubicBezTo>
                    <a:pt x="1124334" y="192910"/>
                    <a:pt x="1117631" y="195144"/>
                    <a:pt x="1112045" y="198869"/>
                  </a:cubicBezTo>
                  <a:lnTo>
                    <a:pt x="1111672" y="199241"/>
                  </a:lnTo>
                  <a:lnTo>
                    <a:pt x="1111672" y="262924"/>
                  </a:lnTo>
                  <a:lnTo>
                    <a:pt x="1094169" y="262924"/>
                  </a:lnTo>
                  <a:lnTo>
                    <a:pt x="1094169" y="180248"/>
                  </a:lnTo>
                  <a:lnTo>
                    <a:pt x="1109066" y="180248"/>
                  </a:lnTo>
                  <a:lnTo>
                    <a:pt x="1109066" y="187324"/>
                  </a:lnTo>
                  <a:lnTo>
                    <a:pt x="1110183" y="186207"/>
                  </a:lnTo>
                  <a:cubicBezTo>
                    <a:pt x="1117259" y="180993"/>
                    <a:pt x="1125824" y="178013"/>
                    <a:pt x="1134762" y="177641"/>
                  </a:cubicBezTo>
                  <a:close/>
                  <a:moveTo>
                    <a:pt x="1043148" y="177641"/>
                  </a:moveTo>
                  <a:cubicBezTo>
                    <a:pt x="1055066" y="177641"/>
                    <a:pt x="1062886" y="180248"/>
                    <a:pt x="1068845" y="186207"/>
                  </a:cubicBezTo>
                  <a:cubicBezTo>
                    <a:pt x="1075176" y="192538"/>
                    <a:pt x="1075176" y="200731"/>
                    <a:pt x="1074804" y="211531"/>
                  </a:cubicBezTo>
                  <a:lnTo>
                    <a:pt x="1074804" y="262924"/>
                  </a:lnTo>
                  <a:lnTo>
                    <a:pt x="1059907" y="262924"/>
                  </a:lnTo>
                  <a:lnTo>
                    <a:pt x="1059907" y="255848"/>
                  </a:lnTo>
                  <a:lnTo>
                    <a:pt x="1058790" y="256593"/>
                  </a:lnTo>
                  <a:cubicBezTo>
                    <a:pt x="1051714" y="261434"/>
                    <a:pt x="1043148" y="264414"/>
                    <a:pt x="1034583" y="264414"/>
                  </a:cubicBezTo>
                  <a:cubicBezTo>
                    <a:pt x="1018942" y="264414"/>
                    <a:pt x="1008514" y="253986"/>
                    <a:pt x="1008514" y="238717"/>
                  </a:cubicBezTo>
                  <a:cubicBezTo>
                    <a:pt x="1008514" y="219724"/>
                    <a:pt x="1024155" y="210041"/>
                    <a:pt x="1055066" y="210041"/>
                  </a:cubicBezTo>
                  <a:lnTo>
                    <a:pt x="1058790" y="210041"/>
                  </a:lnTo>
                  <a:lnTo>
                    <a:pt x="1058790" y="205945"/>
                  </a:lnTo>
                  <a:cubicBezTo>
                    <a:pt x="1058790" y="200731"/>
                    <a:pt x="1058790" y="197751"/>
                    <a:pt x="1055810" y="194772"/>
                  </a:cubicBezTo>
                  <a:cubicBezTo>
                    <a:pt x="1052831" y="191793"/>
                    <a:pt x="1048735" y="190676"/>
                    <a:pt x="1041659" y="190676"/>
                  </a:cubicBezTo>
                  <a:cubicBezTo>
                    <a:pt x="1033838" y="191048"/>
                    <a:pt x="1026017" y="193282"/>
                    <a:pt x="1019314" y="197007"/>
                  </a:cubicBezTo>
                  <a:lnTo>
                    <a:pt x="1013355" y="186207"/>
                  </a:lnTo>
                  <a:cubicBezTo>
                    <a:pt x="1021921" y="180248"/>
                    <a:pt x="1032348" y="177269"/>
                    <a:pt x="1043148" y="177641"/>
                  </a:cubicBezTo>
                  <a:close/>
                  <a:moveTo>
                    <a:pt x="851356" y="177641"/>
                  </a:moveTo>
                  <a:cubicBezTo>
                    <a:pt x="875190" y="177641"/>
                    <a:pt x="891204" y="194027"/>
                    <a:pt x="891204" y="220469"/>
                  </a:cubicBezTo>
                  <a:cubicBezTo>
                    <a:pt x="891204" y="246910"/>
                    <a:pt x="874446" y="264413"/>
                    <a:pt x="849866" y="264413"/>
                  </a:cubicBezTo>
                  <a:cubicBezTo>
                    <a:pt x="826032" y="264413"/>
                    <a:pt x="810018" y="248027"/>
                    <a:pt x="810018" y="221586"/>
                  </a:cubicBezTo>
                  <a:cubicBezTo>
                    <a:pt x="810018" y="195144"/>
                    <a:pt x="826777" y="177641"/>
                    <a:pt x="851356" y="177641"/>
                  </a:cubicBezTo>
                  <a:close/>
                  <a:moveTo>
                    <a:pt x="761604" y="177641"/>
                  </a:moveTo>
                  <a:cubicBezTo>
                    <a:pt x="772776" y="178013"/>
                    <a:pt x="783576" y="180620"/>
                    <a:pt x="793631" y="185834"/>
                  </a:cubicBezTo>
                  <a:lnTo>
                    <a:pt x="793631" y="259200"/>
                  </a:lnTo>
                  <a:cubicBezTo>
                    <a:pt x="793631" y="271862"/>
                    <a:pt x="793259" y="280055"/>
                    <a:pt x="785438" y="288248"/>
                  </a:cubicBezTo>
                  <a:cubicBezTo>
                    <a:pt x="778735" y="295324"/>
                    <a:pt x="769052" y="298675"/>
                    <a:pt x="756390" y="298675"/>
                  </a:cubicBezTo>
                  <a:cubicBezTo>
                    <a:pt x="744101" y="299048"/>
                    <a:pt x="731811" y="294951"/>
                    <a:pt x="721756" y="287503"/>
                  </a:cubicBezTo>
                  <a:lnTo>
                    <a:pt x="728832" y="276331"/>
                  </a:lnTo>
                  <a:cubicBezTo>
                    <a:pt x="736652" y="281544"/>
                    <a:pt x="745590" y="284524"/>
                    <a:pt x="754528" y="284524"/>
                  </a:cubicBezTo>
                  <a:cubicBezTo>
                    <a:pt x="760487" y="284896"/>
                    <a:pt x="766073" y="283407"/>
                    <a:pt x="770914" y="279682"/>
                  </a:cubicBezTo>
                  <a:cubicBezTo>
                    <a:pt x="776500" y="274841"/>
                    <a:pt x="776873" y="268138"/>
                    <a:pt x="776873" y="259944"/>
                  </a:cubicBezTo>
                  <a:lnTo>
                    <a:pt x="776873" y="256220"/>
                  </a:lnTo>
                  <a:lnTo>
                    <a:pt x="775756" y="256965"/>
                  </a:lnTo>
                  <a:lnTo>
                    <a:pt x="775011" y="257338"/>
                  </a:lnTo>
                  <a:cubicBezTo>
                    <a:pt x="769052" y="260689"/>
                    <a:pt x="761976" y="262551"/>
                    <a:pt x="754901" y="262551"/>
                  </a:cubicBezTo>
                  <a:cubicBezTo>
                    <a:pt x="729949" y="262551"/>
                    <a:pt x="718404" y="241324"/>
                    <a:pt x="718404" y="221958"/>
                  </a:cubicBezTo>
                  <a:cubicBezTo>
                    <a:pt x="718404" y="196262"/>
                    <a:pt x="736652" y="177641"/>
                    <a:pt x="761604" y="177641"/>
                  </a:cubicBezTo>
                  <a:close/>
                  <a:moveTo>
                    <a:pt x="706487" y="177641"/>
                  </a:moveTo>
                  <a:cubicBezTo>
                    <a:pt x="709466" y="177641"/>
                    <a:pt x="712073" y="178013"/>
                    <a:pt x="714680" y="179131"/>
                  </a:cubicBezTo>
                  <a:lnTo>
                    <a:pt x="710583" y="192538"/>
                  </a:lnTo>
                  <a:cubicBezTo>
                    <a:pt x="708721" y="192165"/>
                    <a:pt x="707232" y="192165"/>
                    <a:pt x="705370" y="192165"/>
                  </a:cubicBezTo>
                  <a:cubicBezTo>
                    <a:pt x="695315" y="192165"/>
                    <a:pt x="686004" y="197007"/>
                    <a:pt x="680418" y="205572"/>
                  </a:cubicBezTo>
                  <a:lnTo>
                    <a:pt x="680418" y="262551"/>
                  </a:lnTo>
                  <a:lnTo>
                    <a:pt x="663287" y="262551"/>
                  </a:lnTo>
                  <a:lnTo>
                    <a:pt x="663287" y="180248"/>
                  </a:lnTo>
                  <a:lnTo>
                    <a:pt x="678184" y="180248"/>
                  </a:lnTo>
                  <a:lnTo>
                    <a:pt x="678184" y="192910"/>
                  </a:lnTo>
                  <a:lnTo>
                    <a:pt x="679673" y="190303"/>
                  </a:lnTo>
                  <a:cubicBezTo>
                    <a:pt x="686377" y="182110"/>
                    <a:pt x="696059" y="177641"/>
                    <a:pt x="706487" y="177641"/>
                  </a:cubicBezTo>
                  <a:close/>
                  <a:moveTo>
                    <a:pt x="611521" y="177641"/>
                  </a:moveTo>
                  <a:cubicBezTo>
                    <a:pt x="633866" y="177641"/>
                    <a:pt x="646900" y="193655"/>
                    <a:pt x="646900" y="220096"/>
                  </a:cubicBezTo>
                  <a:cubicBezTo>
                    <a:pt x="646900" y="221586"/>
                    <a:pt x="646528" y="223448"/>
                    <a:pt x="646528" y="224565"/>
                  </a:cubicBezTo>
                  <a:cubicBezTo>
                    <a:pt x="646528" y="224938"/>
                    <a:pt x="646528" y="225682"/>
                    <a:pt x="646528" y="226055"/>
                  </a:cubicBezTo>
                  <a:lnTo>
                    <a:pt x="589549" y="226055"/>
                  </a:lnTo>
                  <a:lnTo>
                    <a:pt x="589549" y="226800"/>
                  </a:lnTo>
                  <a:cubicBezTo>
                    <a:pt x="589549" y="227544"/>
                    <a:pt x="589549" y="227917"/>
                    <a:pt x="589549" y="228662"/>
                  </a:cubicBezTo>
                  <a:cubicBezTo>
                    <a:pt x="590293" y="241696"/>
                    <a:pt x="601466" y="251379"/>
                    <a:pt x="614128" y="250634"/>
                  </a:cubicBezTo>
                  <a:cubicBezTo>
                    <a:pt x="621949" y="250634"/>
                    <a:pt x="629769" y="248400"/>
                    <a:pt x="636845" y="244675"/>
                  </a:cubicBezTo>
                  <a:lnTo>
                    <a:pt x="642804" y="255848"/>
                  </a:lnTo>
                  <a:cubicBezTo>
                    <a:pt x="633866" y="261434"/>
                    <a:pt x="623438" y="264413"/>
                    <a:pt x="612638" y="264413"/>
                  </a:cubicBezTo>
                  <a:cubicBezTo>
                    <a:pt x="588431" y="264413"/>
                    <a:pt x="572790" y="247282"/>
                    <a:pt x="572790" y="221586"/>
                  </a:cubicBezTo>
                  <a:cubicBezTo>
                    <a:pt x="572790" y="195889"/>
                    <a:pt x="588804" y="177641"/>
                    <a:pt x="611521" y="177641"/>
                  </a:cubicBezTo>
                  <a:close/>
                  <a:moveTo>
                    <a:pt x="372060" y="164979"/>
                  </a:moveTo>
                  <a:cubicBezTo>
                    <a:pt x="352694" y="164979"/>
                    <a:pt x="339287" y="182483"/>
                    <a:pt x="339287" y="208179"/>
                  </a:cubicBezTo>
                  <a:cubicBezTo>
                    <a:pt x="339287" y="232758"/>
                    <a:pt x="353067" y="250262"/>
                    <a:pt x="373177" y="250262"/>
                  </a:cubicBezTo>
                  <a:cubicBezTo>
                    <a:pt x="397756" y="250262"/>
                    <a:pt x="406322" y="227545"/>
                    <a:pt x="406322" y="206689"/>
                  </a:cubicBezTo>
                  <a:cubicBezTo>
                    <a:pt x="406322" y="182110"/>
                    <a:pt x="391425" y="164979"/>
                    <a:pt x="372060" y="164979"/>
                  </a:cubicBezTo>
                  <a:close/>
                  <a:moveTo>
                    <a:pt x="915038" y="156041"/>
                  </a:moveTo>
                  <a:lnTo>
                    <a:pt x="932541" y="156041"/>
                  </a:lnTo>
                  <a:lnTo>
                    <a:pt x="932541" y="180248"/>
                  </a:lnTo>
                  <a:lnTo>
                    <a:pt x="957121" y="180248"/>
                  </a:lnTo>
                  <a:lnTo>
                    <a:pt x="957121" y="194027"/>
                  </a:lnTo>
                  <a:lnTo>
                    <a:pt x="932541" y="194027"/>
                  </a:lnTo>
                  <a:lnTo>
                    <a:pt x="932541" y="234248"/>
                  </a:lnTo>
                  <a:cubicBezTo>
                    <a:pt x="932541" y="240951"/>
                    <a:pt x="932541" y="250262"/>
                    <a:pt x="944459" y="250262"/>
                  </a:cubicBezTo>
                  <a:cubicBezTo>
                    <a:pt x="948183" y="250262"/>
                    <a:pt x="951907" y="249517"/>
                    <a:pt x="955259" y="248027"/>
                  </a:cubicBezTo>
                  <a:lnTo>
                    <a:pt x="959728" y="259944"/>
                  </a:lnTo>
                  <a:cubicBezTo>
                    <a:pt x="953769" y="263296"/>
                    <a:pt x="947066" y="264786"/>
                    <a:pt x="940735" y="264786"/>
                  </a:cubicBezTo>
                  <a:cubicBezTo>
                    <a:pt x="933659" y="265158"/>
                    <a:pt x="926583" y="262924"/>
                    <a:pt x="920997" y="258082"/>
                  </a:cubicBezTo>
                  <a:cubicBezTo>
                    <a:pt x="915038" y="251751"/>
                    <a:pt x="915038" y="244675"/>
                    <a:pt x="915038" y="234248"/>
                  </a:cubicBezTo>
                  <a:lnTo>
                    <a:pt x="915038" y="194027"/>
                  </a:lnTo>
                  <a:lnTo>
                    <a:pt x="900514" y="194027"/>
                  </a:lnTo>
                  <a:lnTo>
                    <a:pt x="900514" y="180248"/>
                  </a:lnTo>
                  <a:lnTo>
                    <a:pt x="915038" y="180248"/>
                  </a:lnTo>
                  <a:close/>
                  <a:moveTo>
                    <a:pt x="519163" y="156041"/>
                  </a:moveTo>
                  <a:lnTo>
                    <a:pt x="536667" y="156041"/>
                  </a:lnTo>
                  <a:lnTo>
                    <a:pt x="536667" y="180248"/>
                  </a:lnTo>
                  <a:lnTo>
                    <a:pt x="561246" y="180248"/>
                  </a:lnTo>
                  <a:lnTo>
                    <a:pt x="561246" y="194027"/>
                  </a:lnTo>
                  <a:lnTo>
                    <a:pt x="536667" y="194027"/>
                  </a:lnTo>
                  <a:lnTo>
                    <a:pt x="536667" y="234248"/>
                  </a:lnTo>
                  <a:cubicBezTo>
                    <a:pt x="536667" y="240951"/>
                    <a:pt x="536667" y="250262"/>
                    <a:pt x="548956" y="250262"/>
                  </a:cubicBezTo>
                  <a:cubicBezTo>
                    <a:pt x="552680" y="250262"/>
                    <a:pt x="556404" y="249517"/>
                    <a:pt x="559756" y="248027"/>
                  </a:cubicBezTo>
                  <a:lnTo>
                    <a:pt x="564225" y="259944"/>
                  </a:lnTo>
                  <a:cubicBezTo>
                    <a:pt x="557894" y="263296"/>
                    <a:pt x="551563" y="264786"/>
                    <a:pt x="544860" y="264786"/>
                  </a:cubicBezTo>
                  <a:cubicBezTo>
                    <a:pt x="537784" y="265158"/>
                    <a:pt x="530708" y="262924"/>
                    <a:pt x="525122" y="258082"/>
                  </a:cubicBezTo>
                  <a:cubicBezTo>
                    <a:pt x="519163" y="251751"/>
                    <a:pt x="519163" y="244675"/>
                    <a:pt x="519163" y="234248"/>
                  </a:cubicBezTo>
                  <a:lnTo>
                    <a:pt x="519163" y="194027"/>
                  </a:lnTo>
                  <a:lnTo>
                    <a:pt x="504639" y="194027"/>
                  </a:lnTo>
                  <a:lnTo>
                    <a:pt x="504639" y="180248"/>
                  </a:lnTo>
                  <a:lnTo>
                    <a:pt x="519163" y="180248"/>
                  </a:lnTo>
                  <a:close/>
                  <a:moveTo>
                    <a:pt x="976114" y="150828"/>
                  </a:moveTo>
                  <a:lnTo>
                    <a:pt x="993617" y="150828"/>
                  </a:lnTo>
                  <a:lnTo>
                    <a:pt x="993617" y="262552"/>
                  </a:lnTo>
                  <a:lnTo>
                    <a:pt x="976114" y="262552"/>
                  </a:lnTo>
                  <a:close/>
                  <a:moveTo>
                    <a:pt x="866252" y="150828"/>
                  </a:moveTo>
                  <a:cubicBezTo>
                    <a:pt x="871838" y="150828"/>
                    <a:pt x="875935" y="155297"/>
                    <a:pt x="875935" y="160883"/>
                  </a:cubicBezTo>
                  <a:cubicBezTo>
                    <a:pt x="875935" y="166097"/>
                    <a:pt x="871838" y="170566"/>
                    <a:pt x="866252" y="170566"/>
                  </a:cubicBezTo>
                  <a:cubicBezTo>
                    <a:pt x="860666" y="170566"/>
                    <a:pt x="856569" y="166097"/>
                    <a:pt x="856569" y="160511"/>
                  </a:cubicBezTo>
                  <a:cubicBezTo>
                    <a:pt x="856569" y="154925"/>
                    <a:pt x="861038" y="150828"/>
                    <a:pt x="866252" y="150828"/>
                  </a:cubicBezTo>
                  <a:close/>
                  <a:moveTo>
                    <a:pt x="834597" y="150828"/>
                  </a:moveTo>
                  <a:cubicBezTo>
                    <a:pt x="840183" y="150828"/>
                    <a:pt x="844652" y="154925"/>
                    <a:pt x="844652" y="160511"/>
                  </a:cubicBezTo>
                  <a:cubicBezTo>
                    <a:pt x="844652" y="166097"/>
                    <a:pt x="840555" y="170566"/>
                    <a:pt x="834969" y="170566"/>
                  </a:cubicBezTo>
                  <a:cubicBezTo>
                    <a:pt x="829383" y="170566"/>
                    <a:pt x="824914" y="166469"/>
                    <a:pt x="824914" y="160883"/>
                  </a:cubicBezTo>
                  <a:cubicBezTo>
                    <a:pt x="824914" y="155297"/>
                    <a:pt x="829011" y="150828"/>
                    <a:pt x="834597" y="150828"/>
                  </a:cubicBezTo>
                  <a:close/>
                  <a:moveTo>
                    <a:pt x="1254307" y="150455"/>
                  </a:moveTo>
                  <a:lnTo>
                    <a:pt x="1254307" y="262179"/>
                  </a:lnTo>
                  <a:lnTo>
                    <a:pt x="1239410" y="262179"/>
                  </a:lnTo>
                  <a:lnTo>
                    <a:pt x="1239410" y="255476"/>
                  </a:lnTo>
                  <a:lnTo>
                    <a:pt x="1237921" y="256593"/>
                  </a:lnTo>
                  <a:cubicBezTo>
                    <a:pt x="1231590" y="261807"/>
                    <a:pt x="1223769" y="264414"/>
                    <a:pt x="1215576" y="264414"/>
                  </a:cubicBezTo>
                  <a:cubicBezTo>
                    <a:pt x="1193604" y="264414"/>
                    <a:pt x="1178707" y="247655"/>
                    <a:pt x="1178707" y="222331"/>
                  </a:cubicBezTo>
                  <a:cubicBezTo>
                    <a:pt x="1178707" y="197007"/>
                    <a:pt x="1195838" y="177641"/>
                    <a:pt x="1218555" y="177641"/>
                  </a:cubicBezTo>
                  <a:cubicBezTo>
                    <a:pt x="1224514" y="177641"/>
                    <a:pt x="1230472" y="178758"/>
                    <a:pt x="1235686" y="181738"/>
                  </a:cubicBezTo>
                  <a:lnTo>
                    <a:pt x="1236804" y="182483"/>
                  </a:lnTo>
                  <a:lnTo>
                    <a:pt x="1236804" y="181365"/>
                  </a:lnTo>
                  <a:lnTo>
                    <a:pt x="1236804" y="150827"/>
                  </a:lnTo>
                  <a:close/>
                  <a:moveTo>
                    <a:pt x="373177" y="150455"/>
                  </a:moveTo>
                  <a:cubicBezTo>
                    <a:pt x="403342" y="150455"/>
                    <a:pt x="424942" y="173545"/>
                    <a:pt x="424942" y="206689"/>
                  </a:cubicBezTo>
                  <a:cubicBezTo>
                    <a:pt x="424942" y="241696"/>
                    <a:pt x="403342" y="264786"/>
                    <a:pt x="372804" y="264786"/>
                  </a:cubicBezTo>
                  <a:cubicBezTo>
                    <a:pt x="342267" y="264786"/>
                    <a:pt x="321039" y="240952"/>
                    <a:pt x="321039" y="207434"/>
                  </a:cubicBezTo>
                  <a:cubicBezTo>
                    <a:pt x="321039" y="173917"/>
                    <a:pt x="342267" y="150455"/>
                    <a:pt x="373177" y="150455"/>
                  </a:cubicBezTo>
                  <a:close/>
                  <a:moveTo>
                    <a:pt x="388446" y="123269"/>
                  </a:moveTo>
                  <a:cubicBezTo>
                    <a:pt x="394032" y="123641"/>
                    <a:pt x="398129" y="128483"/>
                    <a:pt x="397756" y="133697"/>
                  </a:cubicBezTo>
                  <a:cubicBezTo>
                    <a:pt x="397384" y="138538"/>
                    <a:pt x="393660" y="142635"/>
                    <a:pt x="388446" y="143007"/>
                  </a:cubicBezTo>
                  <a:cubicBezTo>
                    <a:pt x="382860" y="142635"/>
                    <a:pt x="378763" y="137793"/>
                    <a:pt x="379135" y="132579"/>
                  </a:cubicBezTo>
                  <a:cubicBezTo>
                    <a:pt x="379508" y="127738"/>
                    <a:pt x="383604" y="123641"/>
                    <a:pt x="388446" y="123269"/>
                  </a:cubicBezTo>
                  <a:close/>
                  <a:moveTo>
                    <a:pt x="357163" y="123269"/>
                  </a:moveTo>
                  <a:cubicBezTo>
                    <a:pt x="362749" y="123269"/>
                    <a:pt x="367218" y="127366"/>
                    <a:pt x="367218" y="132952"/>
                  </a:cubicBezTo>
                  <a:cubicBezTo>
                    <a:pt x="367218" y="132952"/>
                    <a:pt x="367218" y="132952"/>
                    <a:pt x="367218" y="133324"/>
                  </a:cubicBezTo>
                  <a:cubicBezTo>
                    <a:pt x="367218" y="138538"/>
                    <a:pt x="362749" y="142635"/>
                    <a:pt x="357535" y="143007"/>
                  </a:cubicBezTo>
                  <a:cubicBezTo>
                    <a:pt x="351949" y="143007"/>
                    <a:pt x="347480" y="138910"/>
                    <a:pt x="347480" y="133324"/>
                  </a:cubicBezTo>
                  <a:cubicBezTo>
                    <a:pt x="347480" y="127738"/>
                    <a:pt x="351577" y="123269"/>
                    <a:pt x="357163" y="123269"/>
                  </a:cubicBezTo>
                  <a:close/>
                  <a:moveTo>
                    <a:pt x="465535" y="61820"/>
                  </a:moveTo>
                  <a:cubicBezTo>
                    <a:pt x="456224" y="61820"/>
                    <a:pt x="450266" y="68896"/>
                    <a:pt x="450266" y="79324"/>
                  </a:cubicBezTo>
                  <a:cubicBezTo>
                    <a:pt x="450266" y="89007"/>
                    <a:pt x="455852" y="95710"/>
                    <a:pt x="464045" y="95710"/>
                  </a:cubicBezTo>
                  <a:cubicBezTo>
                    <a:pt x="467769" y="95710"/>
                    <a:pt x="471493" y="94220"/>
                    <a:pt x="474845" y="91986"/>
                  </a:cubicBezTo>
                  <a:lnTo>
                    <a:pt x="474845" y="63683"/>
                  </a:lnTo>
                  <a:lnTo>
                    <a:pt x="474473" y="63683"/>
                  </a:lnTo>
                  <a:cubicBezTo>
                    <a:pt x="471493" y="62565"/>
                    <a:pt x="468514" y="61820"/>
                    <a:pt x="465535" y="61820"/>
                  </a:cubicBezTo>
                  <a:close/>
                  <a:moveTo>
                    <a:pt x="546721" y="61448"/>
                  </a:moveTo>
                  <a:cubicBezTo>
                    <a:pt x="538156" y="61448"/>
                    <a:pt x="532942" y="68524"/>
                    <a:pt x="532942" y="78952"/>
                  </a:cubicBezTo>
                  <a:cubicBezTo>
                    <a:pt x="532942" y="89379"/>
                    <a:pt x="538901" y="96828"/>
                    <a:pt x="547094" y="96828"/>
                  </a:cubicBezTo>
                  <a:cubicBezTo>
                    <a:pt x="555287" y="96828"/>
                    <a:pt x="560873" y="89752"/>
                    <a:pt x="560873" y="79324"/>
                  </a:cubicBezTo>
                  <a:cubicBezTo>
                    <a:pt x="560873" y="68897"/>
                    <a:pt x="555287" y="61448"/>
                    <a:pt x="546721" y="61448"/>
                  </a:cubicBezTo>
                  <a:close/>
                  <a:moveTo>
                    <a:pt x="409301" y="61076"/>
                  </a:moveTo>
                  <a:cubicBezTo>
                    <a:pt x="402225" y="61076"/>
                    <a:pt x="397012" y="66290"/>
                    <a:pt x="395894" y="74483"/>
                  </a:cubicBezTo>
                  <a:lnTo>
                    <a:pt x="395894" y="75228"/>
                  </a:lnTo>
                  <a:lnTo>
                    <a:pt x="420474" y="75228"/>
                  </a:lnTo>
                  <a:lnTo>
                    <a:pt x="420474" y="74483"/>
                  </a:lnTo>
                  <a:cubicBezTo>
                    <a:pt x="420474" y="68152"/>
                    <a:pt x="417494" y="61076"/>
                    <a:pt x="409301" y="61076"/>
                  </a:cubicBezTo>
                  <a:close/>
                  <a:moveTo>
                    <a:pt x="500170" y="57724"/>
                  </a:moveTo>
                  <a:lnTo>
                    <a:pt x="509853" y="57724"/>
                  </a:lnTo>
                  <a:lnTo>
                    <a:pt x="509853" y="103531"/>
                  </a:lnTo>
                  <a:lnTo>
                    <a:pt x="500170" y="103531"/>
                  </a:lnTo>
                  <a:close/>
                  <a:moveTo>
                    <a:pt x="606680" y="54000"/>
                  </a:moveTo>
                  <a:cubicBezTo>
                    <a:pt x="611149" y="53628"/>
                    <a:pt x="615246" y="55490"/>
                    <a:pt x="618597" y="58469"/>
                  </a:cubicBezTo>
                  <a:cubicBezTo>
                    <a:pt x="623439" y="63311"/>
                    <a:pt x="623439" y="69269"/>
                    <a:pt x="623439" y="76345"/>
                  </a:cubicBezTo>
                  <a:lnTo>
                    <a:pt x="623439" y="103904"/>
                  </a:lnTo>
                  <a:lnTo>
                    <a:pt x="614128" y="103904"/>
                  </a:lnTo>
                  <a:lnTo>
                    <a:pt x="614128" y="103531"/>
                  </a:lnTo>
                  <a:lnTo>
                    <a:pt x="614128" y="77090"/>
                  </a:lnTo>
                  <a:cubicBezTo>
                    <a:pt x="614128" y="70386"/>
                    <a:pt x="614128" y="66662"/>
                    <a:pt x="611521" y="64428"/>
                  </a:cubicBezTo>
                  <a:cubicBezTo>
                    <a:pt x="609659" y="62938"/>
                    <a:pt x="607425" y="61821"/>
                    <a:pt x="604818" y="62193"/>
                  </a:cubicBezTo>
                  <a:cubicBezTo>
                    <a:pt x="600721" y="62193"/>
                    <a:pt x="596625" y="63683"/>
                    <a:pt x="593273" y="65917"/>
                  </a:cubicBezTo>
                  <a:lnTo>
                    <a:pt x="592901" y="65917"/>
                  </a:lnTo>
                  <a:lnTo>
                    <a:pt x="592901" y="103531"/>
                  </a:lnTo>
                  <a:lnTo>
                    <a:pt x="583218" y="103531"/>
                  </a:lnTo>
                  <a:lnTo>
                    <a:pt x="583218" y="55490"/>
                  </a:lnTo>
                  <a:lnTo>
                    <a:pt x="591411" y="55490"/>
                  </a:lnTo>
                  <a:lnTo>
                    <a:pt x="591411" y="59586"/>
                  </a:lnTo>
                  <a:lnTo>
                    <a:pt x="592528" y="58842"/>
                  </a:lnTo>
                  <a:cubicBezTo>
                    <a:pt x="596625" y="55862"/>
                    <a:pt x="601839" y="54000"/>
                    <a:pt x="606680" y="54000"/>
                  </a:cubicBezTo>
                  <a:close/>
                  <a:moveTo>
                    <a:pt x="547094" y="54000"/>
                  </a:moveTo>
                  <a:cubicBezTo>
                    <a:pt x="561246" y="54000"/>
                    <a:pt x="570183" y="64055"/>
                    <a:pt x="570183" y="79324"/>
                  </a:cubicBezTo>
                  <a:cubicBezTo>
                    <a:pt x="570183" y="94593"/>
                    <a:pt x="559756" y="105021"/>
                    <a:pt x="545977" y="105021"/>
                  </a:cubicBezTo>
                  <a:cubicBezTo>
                    <a:pt x="532197" y="105021"/>
                    <a:pt x="522887" y="94966"/>
                    <a:pt x="522887" y="79697"/>
                  </a:cubicBezTo>
                  <a:cubicBezTo>
                    <a:pt x="522887" y="64428"/>
                    <a:pt x="532570" y="54000"/>
                    <a:pt x="547094" y="54000"/>
                  </a:cubicBezTo>
                  <a:close/>
                  <a:moveTo>
                    <a:pt x="409301" y="54000"/>
                  </a:moveTo>
                  <a:cubicBezTo>
                    <a:pt x="421963" y="54000"/>
                    <a:pt x="429784" y="63310"/>
                    <a:pt x="429412" y="78579"/>
                  </a:cubicBezTo>
                  <a:cubicBezTo>
                    <a:pt x="429412" y="79697"/>
                    <a:pt x="429412" y="80814"/>
                    <a:pt x="429412" y="81186"/>
                  </a:cubicBezTo>
                  <a:cubicBezTo>
                    <a:pt x="429412" y="81559"/>
                    <a:pt x="429412" y="81559"/>
                    <a:pt x="429412" y="81931"/>
                  </a:cubicBezTo>
                  <a:lnTo>
                    <a:pt x="395894" y="81931"/>
                  </a:lnTo>
                  <a:lnTo>
                    <a:pt x="395894" y="82676"/>
                  </a:lnTo>
                  <a:cubicBezTo>
                    <a:pt x="395894" y="83048"/>
                    <a:pt x="395894" y="83793"/>
                    <a:pt x="395894" y="84166"/>
                  </a:cubicBezTo>
                  <a:cubicBezTo>
                    <a:pt x="396267" y="91986"/>
                    <a:pt x="402970" y="97572"/>
                    <a:pt x="410791" y="97200"/>
                  </a:cubicBezTo>
                  <a:cubicBezTo>
                    <a:pt x="415632" y="97200"/>
                    <a:pt x="420101" y="95710"/>
                    <a:pt x="424198" y="93476"/>
                  </a:cubicBezTo>
                  <a:lnTo>
                    <a:pt x="427549" y="99807"/>
                  </a:lnTo>
                  <a:cubicBezTo>
                    <a:pt x="422336" y="102786"/>
                    <a:pt x="416377" y="104648"/>
                    <a:pt x="410046" y="104648"/>
                  </a:cubicBezTo>
                  <a:cubicBezTo>
                    <a:pt x="395894" y="104648"/>
                    <a:pt x="386584" y="94593"/>
                    <a:pt x="386584" y="79697"/>
                  </a:cubicBezTo>
                  <a:cubicBezTo>
                    <a:pt x="386584" y="64800"/>
                    <a:pt x="395894" y="54000"/>
                    <a:pt x="409301" y="54000"/>
                  </a:cubicBezTo>
                  <a:close/>
                  <a:moveTo>
                    <a:pt x="465907" y="53627"/>
                  </a:moveTo>
                  <a:cubicBezTo>
                    <a:pt x="472238" y="54000"/>
                    <a:pt x="478569" y="55489"/>
                    <a:pt x="484528" y="58469"/>
                  </a:cubicBezTo>
                  <a:lnTo>
                    <a:pt x="484528" y="103531"/>
                  </a:lnTo>
                  <a:cubicBezTo>
                    <a:pt x="484528" y="110979"/>
                    <a:pt x="484155" y="116193"/>
                    <a:pt x="479686" y="120662"/>
                  </a:cubicBezTo>
                  <a:cubicBezTo>
                    <a:pt x="474845" y="124758"/>
                    <a:pt x="468886" y="126993"/>
                    <a:pt x="462555" y="126620"/>
                  </a:cubicBezTo>
                  <a:cubicBezTo>
                    <a:pt x="455480" y="126993"/>
                    <a:pt x="448404" y="124758"/>
                    <a:pt x="442445" y="120289"/>
                  </a:cubicBezTo>
                  <a:lnTo>
                    <a:pt x="446542" y="113958"/>
                  </a:lnTo>
                  <a:cubicBezTo>
                    <a:pt x="451011" y="116938"/>
                    <a:pt x="456224" y="118800"/>
                    <a:pt x="461438" y="119172"/>
                  </a:cubicBezTo>
                  <a:cubicBezTo>
                    <a:pt x="464790" y="119172"/>
                    <a:pt x="468514" y="117683"/>
                    <a:pt x="471121" y="115448"/>
                  </a:cubicBezTo>
                  <a:cubicBezTo>
                    <a:pt x="474473" y="112469"/>
                    <a:pt x="474845" y="108372"/>
                    <a:pt x="474845" y="103531"/>
                  </a:cubicBezTo>
                  <a:lnTo>
                    <a:pt x="474845" y="99807"/>
                  </a:lnTo>
                  <a:lnTo>
                    <a:pt x="473728" y="100179"/>
                  </a:lnTo>
                  <a:lnTo>
                    <a:pt x="473355" y="100551"/>
                  </a:lnTo>
                  <a:cubicBezTo>
                    <a:pt x="470004" y="102414"/>
                    <a:pt x="465907" y="103531"/>
                    <a:pt x="461811" y="103531"/>
                  </a:cubicBezTo>
                  <a:cubicBezTo>
                    <a:pt x="447286" y="103531"/>
                    <a:pt x="440583" y="91241"/>
                    <a:pt x="440583" y="79696"/>
                  </a:cubicBezTo>
                  <a:cubicBezTo>
                    <a:pt x="440583" y="78951"/>
                    <a:pt x="440583" y="78579"/>
                    <a:pt x="440583" y="77834"/>
                  </a:cubicBezTo>
                  <a:cubicBezTo>
                    <a:pt x="440955" y="64055"/>
                    <a:pt x="452128" y="53255"/>
                    <a:pt x="465907" y="53627"/>
                  </a:cubicBezTo>
                  <a:close/>
                  <a:moveTo>
                    <a:pt x="342267" y="45807"/>
                  </a:moveTo>
                  <a:lnTo>
                    <a:pt x="342267" y="68152"/>
                  </a:lnTo>
                  <a:lnTo>
                    <a:pt x="347480" y="68152"/>
                  </a:lnTo>
                  <a:cubicBezTo>
                    <a:pt x="353067" y="68152"/>
                    <a:pt x="357536" y="67780"/>
                    <a:pt x="360887" y="64800"/>
                  </a:cubicBezTo>
                  <a:cubicBezTo>
                    <a:pt x="364984" y="60331"/>
                    <a:pt x="364984" y="53628"/>
                    <a:pt x="361260" y="48786"/>
                  </a:cubicBezTo>
                  <a:cubicBezTo>
                    <a:pt x="358280" y="46552"/>
                    <a:pt x="354556" y="45435"/>
                    <a:pt x="350832" y="45807"/>
                  </a:cubicBezTo>
                  <a:close/>
                  <a:moveTo>
                    <a:pt x="505011" y="37986"/>
                  </a:moveTo>
                  <a:cubicBezTo>
                    <a:pt x="508362" y="37986"/>
                    <a:pt x="510969" y="40593"/>
                    <a:pt x="510969" y="43945"/>
                  </a:cubicBezTo>
                  <a:cubicBezTo>
                    <a:pt x="510969" y="46924"/>
                    <a:pt x="508362" y="49531"/>
                    <a:pt x="505011" y="49531"/>
                  </a:cubicBezTo>
                  <a:cubicBezTo>
                    <a:pt x="501659" y="49531"/>
                    <a:pt x="499052" y="46924"/>
                    <a:pt x="499052" y="43945"/>
                  </a:cubicBezTo>
                  <a:cubicBezTo>
                    <a:pt x="499052" y="40593"/>
                    <a:pt x="501659" y="37986"/>
                    <a:pt x="505011" y="37986"/>
                  </a:cubicBezTo>
                  <a:close/>
                  <a:moveTo>
                    <a:pt x="331839" y="37614"/>
                  </a:moveTo>
                  <a:lnTo>
                    <a:pt x="348970" y="37614"/>
                  </a:lnTo>
                  <a:cubicBezTo>
                    <a:pt x="357536" y="37614"/>
                    <a:pt x="363867" y="37986"/>
                    <a:pt x="368708" y="42828"/>
                  </a:cubicBezTo>
                  <a:cubicBezTo>
                    <a:pt x="372060" y="46180"/>
                    <a:pt x="373922" y="51021"/>
                    <a:pt x="373922" y="55862"/>
                  </a:cubicBezTo>
                  <a:cubicBezTo>
                    <a:pt x="374294" y="59959"/>
                    <a:pt x="372804" y="64428"/>
                    <a:pt x="369825" y="67407"/>
                  </a:cubicBezTo>
                  <a:cubicBezTo>
                    <a:pt x="366846" y="70386"/>
                    <a:pt x="363122" y="72248"/>
                    <a:pt x="359025" y="72621"/>
                  </a:cubicBezTo>
                  <a:cubicBezTo>
                    <a:pt x="361632" y="72993"/>
                    <a:pt x="363867" y="74483"/>
                    <a:pt x="365729" y="76345"/>
                  </a:cubicBezTo>
                  <a:cubicBezTo>
                    <a:pt x="367591" y="78952"/>
                    <a:pt x="369080" y="81559"/>
                    <a:pt x="370198" y="84538"/>
                  </a:cubicBezTo>
                  <a:lnTo>
                    <a:pt x="378391" y="103531"/>
                  </a:lnTo>
                  <a:lnTo>
                    <a:pt x="367591" y="103531"/>
                  </a:lnTo>
                  <a:lnTo>
                    <a:pt x="359770" y="86028"/>
                  </a:lnTo>
                  <a:cubicBezTo>
                    <a:pt x="355301" y="76345"/>
                    <a:pt x="352694" y="75973"/>
                    <a:pt x="345246" y="75973"/>
                  </a:cubicBezTo>
                  <a:lnTo>
                    <a:pt x="341894" y="75973"/>
                  </a:lnTo>
                  <a:lnTo>
                    <a:pt x="341894" y="103531"/>
                  </a:lnTo>
                  <a:lnTo>
                    <a:pt x="331839" y="103531"/>
                  </a:lnTo>
                  <a:close/>
                  <a:moveTo>
                    <a:pt x="131481" y="12290"/>
                  </a:moveTo>
                  <a:cubicBezTo>
                    <a:pt x="122915" y="18248"/>
                    <a:pt x="116957" y="27186"/>
                    <a:pt x="113605" y="36869"/>
                  </a:cubicBezTo>
                  <a:cubicBezTo>
                    <a:pt x="110253" y="30166"/>
                    <a:pt x="102805" y="18621"/>
                    <a:pt x="96846" y="17876"/>
                  </a:cubicBezTo>
                  <a:cubicBezTo>
                    <a:pt x="90143" y="21972"/>
                    <a:pt x="89398" y="41338"/>
                    <a:pt x="92377" y="52883"/>
                  </a:cubicBezTo>
                  <a:cubicBezTo>
                    <a:pt x="83439" y="44317"/>
                    <a:pt x="67053" y="35007"/>
                    <a:pt x="60722" y="38731"/>
                  </a:cubicBezTo>
                  <a:cubicBezTo>
                    <a:pt x="58115" y="44690"/>
                    <a:pt x="63702" y="56607"/>
                    <a:pt x="67798" y="62938"/>
                  </a:cubicBezTo>
                  <a:cubicBezTo>
                    <a:pt x="58488" y="60703"/>
                    <a:pt x="43964" y="62193"/>
                    <a:pt x="38005" y="65917"/>
                  </a:cubicBezTo>
                  <a:cubicBezTo>
                    <a:pt x="45081" y="73738"/>
                    <a:pt x="54391" y="78579"/>
                    <a:pt x="64446" y="80069"/>
                  </a:cubicBezTo>
                  <a:cubicBezTo>
                    <a:pt x="74502" y="82303"/>
                    <a:pt x="84557" y="84538"/>
                    <a:pt x="90888" y="91614"/>
                  </a:cubicBezTo>
                  <a:cubicBezTo>
                    <a:pt x="103550" y="106138"/>
                    <a:pt x="132970" y="139655"/>
                    <a:pt x="134460" y="141145"/>
                  </a:cubicBezTo>
                  <a:cubicBezTo>
                    <a:pt x="132598" y="140772"/>
                    <a:pt x="88281" y="132207"/>
                    <a:pt x="69288" y="128483"/>
                  </a:cubicBezTo>
                  <a:cubicBezTo>
                    <a:pt x="59605" y="126621"/>
                    <a:pt x="52529" y="118800"/>
                    <a:pt x="45826" y="111352"/>
                  </a:cubicBezTo>
                  <a:cubicBezTo>
                    <a:pt x="39495" y="103531"/>
                    <a:pt x="30557" y="98317"/>
                    <a:pt x="20874" y="96083"/>
                  </a:cubicBezTo>
                  <a:cubicBezTo>
                    <a:pt x="20502" y="103159"/>
                    <a:pt x="26088" y="116566"/>
                    <a:pt x="32791" y="123641"/>
                  </a:cubicBezTo>
                  <a:cubicBezTo>
                    <a:pt x="25715" y="123269"/>
                    <a:pt x="12309" y="124014"/>
                    <a:pt x="8957" y="128483"/>
                  </a:cubicBezTo>
                  <a:cubicBezTo>
                    <a:pt x="9329" y="135931"/>
                    <a:pt x="25715" y="146359"/>
                    <a:pt x="37260" y="149710"/>
                  </a:cubicBezTo>
                  <a:cubicBezTo>
                    <a:pt x="25715" y="153062"/>
                    <a:pt x="9329" y="163490"/>
                    <a:pt x="8957" y="170938"/>
                  </a:cubicBezTo>
                  <a:cubicBezTo>
                    <a:pt x="11936" y="175407"/>
                    <a:pt x="25715" y="176152"/>
                    <a:pt x="32791" y="175779"/>
                  </a:cubicBezTo>
                  <a:cubicBezTo>
                    <a:pt x="26460" y="182855"/>
                    <a:pt x="20874" y="196262"/>
                    <a:pt x="20874" y="203338"/>
                  </a:cubicBezTo>
                  <a:cubicBezTo>
                    <a:pt x="30557" y="201476"/>
                    <a:pt x="39122" y="195890"/>
                    <a:pt x="45453" y="188069"/>
                  </a:cubicBezTo>
                  <a:cubicBezTo>
                    <a:pt x="52157" y="180248"/>
                    <a:pt x="59233" y="172428"/>
                    <a:pt x="68915" y="170566"/>
                  </a:cubicBezTo>
                  <a:cubicBezTo>
                    <a:pt x="87908" y="166841"/>
                    <a:pt x="131853" y="158276"/>
                    <a:pt x="134088" y="157903"/>
                  </a:cubicBezTo>
                  <a:cubicBezTo>
                    <a:pt x="132598" y="159393"/>
                    <a:pt x="103177" y="192910"/>
                    <a:pt x="90515" y="207434"/>
                  </a:cubicBezTo>
                  <a:cubicBezTo>
                    <a:pt x="84184" y="214883"/>
                    <a:pt x="74129" y="216745"/>
                    <a:pt x="64074" y="218979"/>
                  </a:cubicBezTo>
                  <a:cubicBezTo>
                    <a:pt x="53646" y="220469"/>
                    <a:pt x="44336" y="225310"/>
                    <a:pt x="37633" y="233131"/>
                  </a:cubicBezTo>
                  <a:cubicBezTo>
                    <a:pt x="43591" y="236483"/>
                    <a:pt x="58115" y="238345"/>
                    <a:pt x="67426" y="236110"/>
                  </a:cubicBezTo>
                  <a:cubicBezTo>
                    <a:pt x="63702" y="242069"/>
                    <a:pt x="57371" y="254359"/>
                    <a:pt x="58860" y="259572"/>
                  </a:cubicBezTo>
                  <a:cubicBezTo>
                    <a:pt x="65936" y="263297"/>
                    <a:pt x="81950" y="255103"/>
                    <a:pt x="91260" y="246166"/>
                  </a:cubicBezTo>
                  <a:cubicBezTo>
                    <a:pt x="88281" y="258455"/>
                    <a:pt x="89398" y="276331"/>
                    <a:pt x="96102" y="280800"/>
                  </a:cubicBezTo>
                  <a:cubicBezTo>
                    <a:pt x="101688" y="280055"/>
                    <a:pt x="109136" y="268138"/>
                    <a:pt x="112488" y="261807"/>
                  </a:cubicBezTo>
                  <a:cubicBezTo>
                    <a:pt x="115839" y="271490"/>
                    <a:pt x="122170" y="280055"/>
                    <a:pt x="130364" y="286386"/>
                  </a:cubicBezTo>
                  <a:cubicBezTo>
                    <a:pt x="133715" y="276703"/>
                    <a:pt x="133343" y="266276"/>
                    <a:pt x="129619" y="256593"/>
                  </a:cubicBezTo>
                  <a:cubicBezTo>
                    <a:pt x="126639" y="247283"/>
                    <a:pt x="123660" y="237600"/>
                    <a:pt x="126639" y="228290"/>
                  </a:cubicBezTo>
                  <a:cubicBezTo>
                    <a:pt x="132970" y="209669"/>
                    <a:pt x="147122" y="167586"/>
                    <a:pt x="147867" y="165724"/>
                  </a:cubicBezTo>
                  <a:cubicBezTo>
                    <a:pt x="148612" y="167959"/>
                    <a:pt x="162764" y="209669"/>
                    <a:pt x="169095" y="228290"/>
                  </a:cubicBezTo>
                  <a:cubicBezTo>
                    <a:pt x="172446" y="237228"/>
                    <a:pt x="169095" y="247283"/>
                    <a:pt x="166115" y="256593"/>
                  </a:cubicBezTo>
                  <a:cubicBezTo>
                    <a:pt x="162391" y="266276"/>
                    <a:pt x="162019" y="276703"/>
                    <a:pt x="165370" y="286386"/>
                  </a:cubicBezTo>
                  <a:cubicBezTo>
                    <a:pt x="173936" y="280055"/>
                    <a:pt x="179895" y="271490"/>
                    <a:pt x="183246" y="261807"/>
                  </a:cubicBezTo>
                  <a:cubicBezTo>
                    <a:pt x="186598" y="268510"/>
                    <a:pt x="194046" y="280055"/>
                    <a:pt x="199632" y="280800"/>
                  </a:cubicBezTo>
                  <a:cubicBezTo>
                    <a:pt x="206336" y="276703"/>
                    <a:pt x="207826" y="258828"/>
                    <a:pt x="204474" y="246166"/>
                  </a:cubicBezTo>
                  <a:cubicBezTo>
                    <a:pt x="213784" y="255476"/>
                    <a:pt x="229798" y="263297"/>
                    <a:pt x="236874" y="259572"/>
                  </a:cubicBezTo>
                  <a:cubicBezTo>
                    <a:pt x="239108" y="254359"/>
                    <a:pt x="232777" y="242069"/>
                    <a:pt x="229053" y="236110"/>
                  </a:cubicBezTo>
                  <a:cubicBezTo>
                    <a:pt x="238363" y="238345"/>
                    <a:pt x="252888" y="236855"/>
                    <a:pt x="258846" y="233131"/>
                  </a:cubicBezTo>
                  <a:cubicBezTo>
                    <a:pt x="252143" y="225310"/>
                    <a:pt x="242460" y="220469"/>
                    <a:pt x="232405" y="218979"/>
                  </a:cubicBezTo>
                  <a:cubicBezTo>
                    <a:pt x="222350" y="216745"/>
                    <a:pt x="212294" y="214510"/>
                    <a:pt x="205963" y="207434"/>
                  </a:cubicBezTo>
                  <a:cubicBezTo>
                    <a:pt x="193301" y="192910"/>
                    <a:pt x="163881" y="159393"/>
                    <a:pt x="162391" y="157903"/>
                  </a:cubicBezTo>
                  <a:cubicBezTo>
                    <a:pt x="164253" y="158276"/>
                    <a:pt x="208570" y="166841"/>
                    <a:pt x="227563" y="170566"/>
                  </a:cubicBezTo>
                  <a:cubicBezTo>
                    <a:pt x="237246" y="172428"/>
                    <a:pt x="244322" y="180248"/>
                    <a:pt x="251025" y="187697"/>
                  </a:cubicBezTo>
                  <a:cubicBezTo>
                    <a:pt x="257357" y="195517"/>
                    <a:pt x="266294" y="200731"/>
                    <a:pt x="275977" y="202966"/>
                  </a:cubicBezTo>
                  <a:cubicBezTo>
                    <a:pt x="276350" y="195890"/>
                    <a:pt x="270763" y="182483"/>
                    <a:pt x="264060" y="175407"/>
                  </a:cubicBezTo>
                  <a:cubicBezTo>
                    <a:pt x="271136" y="175779"/>
                    <a:pt x="284543" y="175034"/>
                    <a:pt x="289384" y="170938"/>
                  </a:cubicBezTo>
                  <a:cubicBezTo>
                    <a:pt x="289384" y="163490"/>
                    <a:pt x="272625" y="153062"/>
                    <a:pt x="261081" y="149710"/>
                  </a:cubicBezTo>
                  <a:cubicBezTo>
                    <a:pt x="272625" y="146359"/>
                    <a:pt x="289012" y="135931"/>
                    <a:pt x="289384" y="128483"/>
                  </a:cubicBezTo>
                  <a:cubicBezTo>
                    <a:pt x="286032" y="124014"/>
                    <a:pt x="272625" y="123269"/>
                    <a:pt x="265550" y="123641"/>
                  </a:cubicBezTo>
                  <a:cubicBezTo>
                    <a:pt x="271881" y="116566"/>
                    <a:pt x="277467" y="103159"/>
                    <a:pt x="277467" y="96083"/>
                  </a:cubicBezTo>
                  <a:cubicBezTo>
                    <a:pt x="267412" y="97945"/>
                    <a:pt x="258846" y="103531"/>
                    <a:pt x="252515" y="111352"/>
                  </a:cubicBezTo>
                  <a:cubicBezTo>
                    <a:pt x="245812" y="118800"/>
                    <a:pt x="238736" y="126621"/>
                    <a:pt x="229053" y="128483"/>
                  </a:cubicBezTo>
                  <a:cubicBezTo>
                    <a:pt x="210060" y="132207"/>
                    <a:pt x="165743" y="140772"/>
                    <a:pt x="163881" y="141145"/>
                  </a:cubicBezTo>
                  <a:cubicBezTo>
                    <a:pt x="165370" y="139655"/>
                    <a:pt x="194791" y="106138"/>
                    <a:pt x="207453" y="91614"/>
                  </a:cubicBezTo>
                  <a:cubicBezTo>
                    <a:pt x="213784" y="84166"/>
                    <a:pt x="223839" y="82303"/>
                    <a:pt x="233894" y="80069"/>
                  </a:cubicBezTo>
                  <a:cubicBezTo>
                    <a:pt x="244322" y="78952"/>
                    <a:pt x="253632" y="73738"/>
                    <a:pt x="260336" y="65917"/>
                  </a:cubicBezTo>
                  <a:cubicBezTo>
                    <a:pt x="254005" y="62193"/>
                    <a:pt x="239853" y="60703"/>
                    <a:pt x="230543" y="62938"/>
                  </a:cubicBezTo>
                  <a:cubicBezTo>
                    <a:pt x="234639" y="56607"/>
                    <a:pt x="240226" y="44690"/>
                    <a:pt x="237619" y="38731"/>
                  </a:cubicBezTo>
                  <a:cubicBezTo>
                    <a:pt x="231288" y="35379"/>
                    <a:pt x="214529" y="44317"/>
                    <a:pt x="205963" y="52883"/>
                  </a:cubicBezTo>
                  <a:cubicBezTo>
                    <a:pt x="208943" y="41338"/>
                    <a:pt x="207826" y="21600"/>
                    <a:pt x="201495" y="17876"/>
                  </a:cubicBezTo>
                  <a:cubicBezTo>
                    <a:pt x="195536" y="18621"/>
                    <a:pt x="187715" y="30166"/>
                    <a:pt x="184363" y="36869"/>
                  </a:cubicBezTo>
                  <a:cubicBezTo>
                    <a:pt x="181384" y="27559"/>
                    <a:pt x="172819" y="16014"/>
                    <a:pt x="166488" y="12290"/>
                  </a:cubicBezTo>
                  <a:cubicBezTo>
                    <a:pt x="163136" y="21972"/>
                    <a:pt x="163508" y="32400"/>
                    <a:pt x="167232" y="42083"/>
                  </a:cubicBezTo>
                  <a:cubicBezTo>
                    <a:pt x="170212" y="51393"/>
                    <a:pt x="173191" y="61076"/>
                    <a:pt x="170212" y="70386"/>
                  </a:cubicBezTo>
                  <a:cubicBezTo>
                    <a:pt x="164253" y="89007"/>
                    <a:pt x="149729" y="131090"/>
                    <a:pt x="148984" y="132952"/>
                  </a:cubicBezTo>
                  <a:cubicBezTo>
                    <a:pt x="148239" y="130717"/>
                    <a:pt x="134088" y="89007"/>
                    <a:pt x="127757" y="70386"/>
                  </a:cubicBezTo>
                  <a:cubicBezTo>
                    <a:pt x="124405" y="61448"/>
                    <a:pt x="127757" y="51393"/>
                    <a:pt x="130736" y="42083"/>
                  </a:cubicBezTo>
                  <a:cubicBezTo>
                    <a:pt x="134460" y="32772"/>
                    <a:pt x="134833" y="21972"/>
                    <a:pt x="131481" y="12290"/>
                  </a:cubicBezTo>
                  <a:close/>
                  <a:moveTo>
                    <a:pt x="134833" y="0"/>
                  </a:moveTo>
                  <a:cubicBezTo>
                    <a:pt x="151591" y="32772"/>
                    <a:pt x="131853" y="41338"/>
                    <a:pt x="134833" y="67779"/>
                  </a:cubicBezTo>
                  <a:cubicBezTo>
                    <a:pt x="138557" y="78952"/>
                    <a:pt x="144515" y="96828"/>
                    <a:pt x="148239" y="107255"/>
                  </a:cubicBezTo>
                  <a:cubicBezTo>
                    <a:pt x="152336" y="94966"/>
                    <a:pt x="157922" y="78207"/>
                    <a:pt x="161646" y="67779"/>
                  </a:cubicBezTo>
                  <a:cubicBezTo>
                    <a:pt x="164253" y="40966"/>
                    <a:pt x="144888" y="32400"/>
                    <a:pt x="161646" y="0"/>
                  </a:cubicBezTo>
                  <a:cubicBezTo>
                    <a:pt x="170584" y="4469"/>
                    <a:pt x="178777" y="11172"/>
                    <a:pt x="184363" y="19738"/>
                  </a:cubicBezTo>
                  <a:cubicBezTo>
                    <a:pt x="190322" y="12662"/>
                    <a:pt x="196281" y="8938"/>
                    <a:pt x="202612" y="9310"/>
                  </a:cubicBezTo>
                  <a:cubicBezTo>
                    <a:pt x="208943" y="12662"/>
                    <a:pt x="214157" y="21228"/>
                    <a:pt x="214901" y="34634"/>
                  </a:cubicBezTo>
                  <a:cubicBezTo>
                    <a:pt x="227191" y="27931"/>
                    <a:pt x="236501" y="29048"/>
                    <a:pt x="242088" y="32400"/>
                  </a:cubicBezTo>
                  <a:cubicBezTo>
                    <a:pt x="246557" y="38731"/>
                    <a:pt x="244322" y="49159"/>
                    <a:pt x="242832" y="53255"/>
                  </a:cubicBezTo>
                  <a:cubicBezTo>
                    <a:pt x="253260" y="53628"/>
                    <a:pt x="262943" y="57352"/>
                    <a:pt x="271136" y="62938"/>
                  </a:cubicBezTo>
                  <a:cubicBezTo>
                    <a:pt x="251770" y="93848"/>
                    <a:pt x="233894" y="81186"/>
                    <a:pt x="212294" y="96828"/>
                  </a:cubicBezTo>
                  <a:cubicBezTo>
                    <a:pt x="204101" y="106138"/>
                    <a:pt x="190322" y="121779"/>
                    <a:pt x="184736" y="128110"/>
                  </a:cubicBezTo>
                  <a:cubicBezTo>
                    <a:pt x="195536" y="125876"/>
                    <a:pt x="214157" y="122152"/>
                    <a:pt x="226074" y="119917"/>
                  </a:cubicBezTo>
                  <a:cubicBezTo>
                    <a:pt x="250281" y="109490"/>
                    <a:pt x="248046" y="87890"/>
                    <a:pt x="284543" y="85655"/>
                  </a:cubicBezTo>
                  <a:cubicBezTo>
                    <a:pt x="285660" y="95710"/>
                    <a:pt x="283798" y="106138"/>
                    <a:pt x="279329" y="115448"/>
                  </a:cubicBezTo>
                  <a:cubicBezTo>
                    <a:pt x="285288" y="116566"/>
                    <a:pt x="293481" y="119172"/>
                    <a:pt x="296460" y="125876"/>
                  </a:cubicBezTo>
                  <a:cubicBezTo>
                    <a:pt x="296460" y="133324"/>
                    <a:pt x="291991" y="141890"/>
                    <a:pt x="280074" y="149338"/>
                  </a:cubicBezTo>
                  <a:cubicBezTo>
                    <a:pt x="291619" y="156786"/>
                    <a:pt x="296832" y="165724"/>
                    <a:pt x="296460" y="173172"/>
                  </a:cubicBezTo>
                  <a:cubicBezTo>
                    <a:pt x="293481" y="179876"/>
                    <a:pt x="285660" y="182483"/>
                    <a:pt x="279329" y="183600"/>
                  </a:cubicBezTo>
                  <a:cubicBezTo>
                    <a:pt x="283798" y="192910"/>
                    <a:pt x="285660" y="203338"/>
                    <a:pt x="284543" y="213393"/>
                  </a:cubicBezTo>
                  <a:cubicBezTo>
                    <a:pt x="248791" y="211531"/>
                    <a:pt x="249908" y="189559"/>
                    <a:pt x="226074" y="179131"/>
                  </a:cubicBezTo>
                  <a:cubicBezTo>
                    <a:pt x="214529" y="176897"/>
                    <a:pt x="195536" y="173172"/>
                    <a:pt x="184736" y="170938"/>
                  </a:cubicBezTo>
                  <a:cubicBezTo>
                    <a:pt x="192184" y="179131"/>
                    <a:pt x="204474" y="193283"/>
                    <a:pt x="212294" y="202221"/>
                  </a:cubicBezTo>
                  <a:cubicBezTo>
                    <a:pt x="233894" y="217862"/>
                    <a:pt x="251398" y="205200"/>
                    <a:pt x="271136" y="236110"/>
                  </a:cubicBezTo>
                  <a:cubicBezTo>
                    <a:pt x="262943" y="241697"/>
                    <a:pt x="253260" y="245048"/>
                    <a:pt x="243205" y="245793"/>
                  </a:cubicBezTo>
                  <a:cubicBezTo>
                    <a:pt x="245812" y="251752"/>
                    <a:pt x="247301" y="259945"/>
                    <a:pt x="243205" y="265903"/>
                  </a:cubicBezTo>
                  <a:cubicBezTo>
                    <a:pt x="236874" y="269628"/>
                    <a:pt x="226819" y="270000"/>
                    <a:pt x="214901" y="264041"/>
                  </a:cubicBezTo>
                  <a:cubicBezTo>
                    <a:pt x="214157" y="277448"/>
                    <a:pt x="208570" y="285641"/>
                    <a:pt x="202239" y="289366"/>
                  </a:cubicBezTo>
                  <a:cubicBezTo>
                    <a:pt x="194791" y="290110"/>
                    <a:pt x="187715" y="283407"/>
                    <a:pt x="184363" y="278938"/>
                  </a:cubicBezTo>
                  <a:cubicBezTo>
                    <a:pt x="178777" y="287503"/>
                    <a:pt x="170957" y="294207"/>
                    <a:pt x="161646" y="298676"/>
                  </a:cubicBezTo>
                  <a:cubicBezTo>
                    <a:pt x="144888" y="266648"/>
                    <a:pt x="164253" y="257338"/>
                    <a:pt x="161646" y="230897"/>
                  </a:cubicBezTo>
                  <a:cubicBezTo>
                    <a:pt x="157922" y="219724"/>
                    <a:pt x="151964" y="201848"/>
                    <a:pt x="148239" y="191421"/>
                  </a:cubicBezTo>
                  <a:cubicBezTo>
                    <a:pt x="144143" y="203710"/>
                    <a:pt x="138557" y="220469"/>
                    <a:pt x="134833" y="230897"/>
                  </a:cubicBezTo>
                  <a:cubicBezTo>
                    <a:pt x="131853" y="257710"/>
                    <a:pt x="151591" y="265903"/>
                    <a:pt x="134833" y="298676"/>
                  </a:cubicBezTo>
                  <a:cubicBezTo>
                    <a:pt x="125522" y="294207"/>
                    <a:pt x="117701" y="287503"/>
                    <a:pt x="112115" y="278938"/>
                  </a:cubicBezTo>
                  <a:cubicBezTo>
                    <a:pt x="108764" y="283407"/>
                    <a:pt x="101688" y="290110"/>
                    <a:pt x="94239" y="289366"/>
                  </a:cubicBezTo>
                  <a:cubicBezTo>
                    <a:pt x="87536" y="286014"/>
                    <a:pt x="82322" y="277448"/>
                    <a:pt x="81577" y="264041"/>
                  </a:cubicBezTo>
                  <a:cubicBezTo>
                    <a:pt x="69660" y="270372"/>
                    <a:pt x="59605" y="269628"/>
                    <a:pt x="53274" y="265903"/>
                  </a:cubicBezTo>
                  <a:cubicBezTo>
                    <a:pt x="49177" y="259945"/>
                    <a:pt x="51040" y="251752"/>
                    <a:pt x="53274" y="245793"/>
                  </a:cubicBezTo>
                  <a:cubicBezTo>
                    <a:pt x="43219" y="245421"/>
                    <a:pt x="33536" y="241697"/>
                    <a:pt x="25343" y="236110"/>
                  </a:cubicBezTo>
                  <a:cubicBezTo>
                    <a:pt x="44708" y="205200"/>
                    <a:pt x="62584" y="217862"/>
                    <a:pt x="84184" y="202221"/>
                  </a:cubicBezTo>
                  <a:cubicBezTo>
                    <a:pt x="92005" y="193283"/>
                    <a:pt x="104295" y="179131"/>
                    <a:pt x="111743" y="170938"/>
                  </a:cubicBezTo>
                  <a:cubicBezTo>
                    <a:pt x="98708" y="173545"/>
                    <a:pt x="81205" y="176897"/>
                    <a:pt x="70405" y="179131"/>
                  </a:cubicBezTo>
                  <a:cubicBezTo>
                    <a:pt x="46198" y="189559"/>
                    <a:pt x="47688" y="211531"/>
                    <a:pt x="11936" y="213393"/>
                  </a:cubicBezTo>
                  <a:cubicBezTo>
                    <a:pt x="10819" y="203338"/>
                    <a:pt x="12681" y="192910"/>
                    <a:pt x="17150" y="183600"/>
                  </a:cubicBezTo>
                  <a:cubicBezTo>
                    <a:pt x="11191" y="182483"/>
                    <a:pt x="2998" y="179876"/>
                    <a:pt x="19" y="173172"/>
                  </a:cubicBezTo>
                  <a:cubicBezTo>
                    <a:pt x="-354" y="165724"/>
                    <a:pt x="4488" y="157159"/>
                    <a:pt x="16405" y="149710"/>
                  </a:cubicBezTo>
                  <a:cubicBezTo>
                    <a:pt x="4488" y="142262"/>
                    <a:pt x="19" y="133324"/>
                    <a:pt x="19" y="126248"/>
                  </a:cubicBezTo>
                  <a:cubicBezTo>
                    <a:pt x="2998" y="119545"/>
                    <a:pt x="10819" y="116938"/>
                    <a:pt x="17150" y="115821"/>
                  </a:cubicBezTo>
                  <a:cubicBezTo>
                    <a:pt x="12681" y="106510"/>
                    <a:pt x="10819" y="96083"/>
                    <a:pt x="11936" y="86028"/>
                  </a:cubicBezTo>
                  <a:cubicBezTo>
                    <a:pt x="48433" y="88262"/>
                    <a:pt x="46571" y="109862"/>
                    <a:pt x="70405" y="120290"/>
                  </a:cubicBezTo>
                  <a:cubicBezTo>
                    <a:pt x="81950" y="122897"/>
                    <a:pt x="100943" y="126248"/>
                    <a:pt x="111743" y="128483"/>
                  </a:cubicBezTo>
                  <a:cubicBezTo>
                    <a:pt x="106157" y="122524"/>
                    <a:pt x="92377" y="106510"/>
                    <a:pt x="84184" y="97200"/>
                  </a:cubicBezTo>
                  <a:cubicBezTo>
                    <a:pt x="62584" y="81559"/>
                    <a:pt x="45081" y="94593"/>
                    <a:pt x="25343" y="63683"/>
                  </a:cubicBezTo>
                  <a:cubicBezTo>
                    <a:pt x="33908" y="57724"/>
                    <a:pt x="43591" y="54372"/>
                    <a:pt x="53646" y="53628"/>
                  </a:cubicBezTo>
                  <a:cubicBezTo>
                    <a:pt x="52157" y="49159"/>
                    <a:pt x="49922" y="39103"/>
                    <a:pt x="54391" y="32400"/>
                  </a:cubicBezTo>
                  <a:cubicBezTo>
                    <a:pt x="59977" y="28676"/>
                    <a:pt x="68915" y="27931"/>
                    <a:pt x="81577" y="34634"/>
                  </a:cubicBezTo>
                  <a:cubicBezTo>
                    <a:pt x="82322" y="21228"/>
                    <a:pt x="87536" y="12662"/>
                    <a:pt x="93867" y="9310"/>
                  </a:cubicBezTo>
                  <a:cubicBezTo>
                    <a:pt x="100198" y="8938"/>
                    <a:pt x="106157" y="12662"/>
                    <a:pt x="112115" y="19738"/>
                  </a:cubicBezTo>
                  <a:cubicBezTo>
                    <a:pt x="117701" y="11172"/>
                    <a:pt x="125522" y="4469"/>
                    <a:pt x="134833" y="0"/>
                  </a:cubicBezTo>
                  <a:close/>
                </a:path>
              </a:pathLst>
            </a:custGeom>
            <a:solidFill>
              <a:srgbClr val="FFFFFF"/>
            </a:solidFill>
            <a:ln w="3709" cap="flat">
              <a:noFill/>
              <a:prstDash val="solid"/>
              <a:miter/>
            </a:ln>
          </p:spPr>
          <p:txBody>
            <a:bodyPr wrap="square" rtlCol="0" anchor="ctr">
              <a:noAutofit/>
            </a:bodyPr>
            <a:lstStyle/>
            <a:p>
              <a:endParaRPr lang="sv-SE"/>
            </a:p>
          </p:txBody>
        </p:sp>
      </p:grpSp>
      <p:sp>
        <p:nvSpPr>
          <p:cNvPr id="4" name="xxLanguageTextBox"/>
          <p:cNvSpPr/>
          <p:nvPr userDrawn="1">
            <p:custDataLst>
              <p:tags r:id="rId25"/>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sv-SE" sz="1600"/>
          </a:p>
        </p:txBody>
      </p:sp>
    </p:spTree>
    <p:extLst>
      <p:ext uri="{BB962C8B-B14F-4D97-AF65-F5344CB8AC3E}">
        <p14:creationId xmlns:p14="http://schemas.microsoft.com/office/powerpoint/2010/main" val="59201521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Lst>
  <p:hf hdr="0" ft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180000" indent="-180000" algn="l" defTabSz="914400" rtl="0" eaLnBrk="1" latinLnBrk="0" hangingPunct="1">
        <a:lnSpc>
          <a:spcPct val="110000"/>
        </a:lnSpc>
        <a:spcBef>
          <a:spcPts val="1200"/>
        </a:spcBef>
        <a:buFont typeface="Arial" panose="020B0604020202020204" pitchFamily="34" charset="0"/>
        <a:buChar char="•"/>
        <a:defRPr sz="1600" kern="1200">
          <a:solidFill>
            <a:schemeClr val="tx1"/>
          </a:solidFill>
          <a:latin typeface="+mn-lt"/>
          <a:ea typeface="+mn-ea"/>
          <a:cs typeface="+mn-cs"/>
        </a:defRPr>
      </a:lvl1pPr>
      <a:lvl2pPr marL="447675" indent="-179388" algn="l" defTabSz="914400" rtl="0" eaLnBrk="1" latinLnBrk="0" hangingPunct="1">
        <a:lnSpc>
          <a:spcPct val="100000"/>
        </a:lnSpc>
        <a:spcBef>
          <a:spcPts val="600"/>
        </a:spcBef>
        <a:buFont typeface="Roboto" panose="02000000000000000000" pitchFamily="2" charset="0"/>
        <a:buChar char="—"/>
        <a:defRPr sz="1400" kern="1200">
          <a:solidFill>
            <a:schemeClr val="tx1"/>
          </a:solidFill>
          <a:latin typeface="+mn-lt"/>
          <a:ea typeface="+mn-ea"/>
          <a:cs typeface="+mn-cs"/>
        </a:defRPr>
      </a:lvl2pPr>
      <a:lvl3pPr marL="717550" indent="-179388"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179388" algn="l" defTabSz="914400" rtl="0" eaLnBrk="1" latinLnBrk="0" hangingPunct="1">
        <a:lnSpc>
          <a:spcPct val="100000"/>
        </a:lnSpc>
        <a:spcBef>
          <a:spcPts val="600"/>
        </a:spcBef>
        <a:buFont typeface="Roboto" panose="02000000000000000000" pitchFamily="2" charset="0"/>
        <a:buChar char="—"/>
        <a:defRPr sz="1400" kern="1200">
          <a:solidFill>
            <a:schemeClr val="tx1"/>
          </a:solidFill>
          <a:latin typeface="+mn-lt"/>
          <a:ea typeface="+mn-ea"/>
          <a:cs typeface="+mn-cs"/>
        </a:defRPr>
      </a:lvl4pPr>
      <a:lvl5pPr marL="1257300" indent="-179388" algn="l" defTabSz="89535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2">
          <p15:clr>
            <a:srgbClr val="F26B43"/>
          </p15:clr>
        </p15:guide>
        <p15:guide id="3" pos="338">
          <p15:clr>
            <a:srgbClr val="F26B43"/>
          </p15:clr>
        </p15:guide>
        <p15:guide id="4" pos="7346">
          <p15:clr>
            <a:srgbClr val="F26B43"/>
          </p15:clr>
        </p15:guide>
        <p15:guide id="5" pos="1084">
          <p15:clr>
            <a:srgbClr val="F26B43"/>
          </p15:clr>
        </p15:guide>
        <p15:guide id="6" orient="horz" pos="1133">
          <p15:clr>
            <a:srgbClr val="F26B43"/>
          </p15:clr>
        </p15:guide>
        <p15:guide id="7" orient="horz" pos="3695">
          <p15:clr>
            <a:srgbClr val="F26B43"/>
          </p15:clr>
        </p15:guide>
        <p15:guide id="8" orient="horz" pos="3812">
          <p15:clr>
            <a:srgbClr val="F26B43"/>
          </p15:clr>
        </p15:guide>
        <p15:guide id="9" orient="horz" pos="232">
          <p15:clr>
            <a:srgbClr val="F26B43"/>
          </p15:clr>
        </p15:guide>
        <p15:guide id="10" orient="horz" pos="8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xml"/><Relationship Id="rId1" Type="http://schemas.openxmlformats.org/officeDocument/2006/relationships/themeOverride" Target="../theme/themeOverride4.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hart" Target="../charts/chart5.xml"/><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9.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hyperlink" Target="https://www.regionostergotland.se/download/18.235bc80c185060cd5803cc/1671447497339/Folkh%C3%A4lsostrategi%20f%C3%B6r%20%C3%96sterg%C3%B6tland.pdf" TargetMode="Externa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3.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cid:image001.png@01D4859D.7942FD20"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9.xml"/><Relationship Id="rId1" Type="http://schemas.openxmlformats.org/officeDocument/2006/relationships/themeOverride" Target="../theme/themeOverride2.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9.emf"/><Relationship Id="rId11" Type="http://schemas.openxmlformats.org/officeDocument/2006/relationships/image" Target="../media/image14.png"/><Relationship Id="rId5" Type="http://schemas.openxmlformats.org/officeDocument/2006/relationships/image" Target="../media/image8.emf"/><Relationship Id="rId10" Type="http://schemas.openxmlformats.org/officeDocument/2006/relationships/image" Target="../media/image13.png"/><Relationship Id="rId4" Type="http://schemas.openxmlformats.org/officeDocument/2006/relationships/image" Target="../media/image7.emf"/><Relationship Id="rId9"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52524B-7D7E-4C0C-A9F2-C22B031CD980}"/>
              </a:ext>
            </a:extLst>
          </p:cNvPr>
          <p:cNvSpPr>
            <a:spLocks noGrp="1"/>
          </p:cNvSpPr>
          <p:nvPr>
            <p:ph type="ctrTitle"/>
          </p:nvPr>
        </p:nvSpPr>
        <p:spPr/>
        <p:txBody>
          <a:bodyPr/>
          <a:lstStyle/>
          <a:p>
            <a:r>
              <a:rPr lang="sv-SE" dirty="0"/>
              <a:t>Folkhälsa</a:t>
            </a:r>
            <a:br>
              <a:rPr lang="sv-SE" dirty="0"/>
            </a:br>
            <a:endParaRPr lang="sv-SE" dirty="0"/>
          </a:p>
        </p:txBody>
      </p:sp>
      <p:sp>
        <p:nvSpPr>
          <p:cNvPr id="3" name="Underrubrik 2">
            <a:extLst>
              <a:ext uri="{FF2B5EF4-FFF2-40B4-BE49-F238E27FC236}">
                <a16:creationId xmlns:a16="http://schemas.microsoft.com/office/drawing/2014/main" id="{A66F6B22-4D2D-492D-8479-41503568C37B}"/>
              </a:ext>
            </a:extLst>
          </p:cNvPr>
          <p:cNvSpPr>
            <a:spLocks noGrp="1"/>
          </p:cNvSpPr>
          <p:nvPr>
            <p:ph type="subTitle" idx="1"/>
          </p:nvPr>
        </p:nvSpPr>
        <p:spPr>
          <a:xfrm>
            <a:off x="7836361" y="2377440"/>
            <a:ext cx="4119419" cy="1788161"/>
          </a:xfrm>
        </p:spPr>
        <p:txBody>
          <a:bodyPr/>
          <a:lstStyle/>
          <a:p>
            <a:pPr marL="342900" indent="-342900">
              <a:buFont typeface="Arial" panose="020B0604020202020204" pitchFamily="34" charset="0"/>
              <a:buChar char="•"/>
            </a:pPr>
            <a:r>
              <a:rPr lang="sv-SE" sz="2000" dirty="0"/>
              <a:t>Definitioner hälsa och folkhälsa</a:t>
            </a:r>
          </a:p>
          <a:p>
            <a:pPr marL="342900" indent="-342900">
              <a:buFont typeface="Arial" panose="020B0604020202020204" pitchFamily="34" charset="0"/>
              <a:buChar char="•"/>
            </a:pPr>
            <a:r>
              <a:rPr lang="sv-SE" sz="2000" dirty="0"/>
              <a:t>Hälsoläget och hälsoutvecklingen över tid </a:t>
            </a:r>
          </a:p>
          <a:p>
            <a:pPr marL="342900" indent="-342900">
              <a:buFont typeface="Arial" panose="020B0604020202020204" pitchFamily="34" charset="0"/>
              <a:buChar char="•"/>
            </a:pPr>
            <a:r>
              <a:rPr lang="sv-SE" sz="2000" dirty="0"/>
              <a:t>Vår tids stora hälsoutmaningar</a:t>
            </a:r>
          </a:p>
          <a:p>
            <a:pPr marL="342900" indent="-342900">
              <a:buFont typeface="Arial" panose="020B0604020202020204" pitchFamily="34" charset="0"/>
              <a:buChar char="•"/>
            </a:pPr>
            <a:r>
              <a:rPr lang="sv-SE" sz="2000" dirty="0"/>
              <a:t>Hälsans fördelning i befolkningen</a:t>
            </a:r>
          </a:p>
          <a:p>
            <a:pPr marL="342900" indent="-342900">
              <a:buFont typeface="Arial" panose="020B0604020202020204" pitchFamily="34" charset="0"/>
              <a:buChar char="•"/>
            </a:pPr>
            <a:r>
              <a:rPr lang="sv-SE" sz="2000" dirty="0"/>
              <a:t>Hälsans bestämningsfaktorer</a:t>
            </a:r>
          </a:p>
          <a:p>
            <a:pPr marL="342900" indent="-342900">
              <a:buFont typeface="Arial" panose="020B0604020202020204" pitchFamily="34" charset="0"/>
              <a:buChar char="•"/>
            </a:pPr>
            <a:r>
              <a:rPr lang="sv-SE" sz="2000" dirty="0"/>
              <a:t>Folkhälsoarbete </a:t>
            </a:r>
          </a:p>
          <a:p>
            <a:pPr marL="342900" indent="-342900">
              <a:buFont typeface="Arial" panose="020B0604020202020204" pitchFamily="34" charset="0"/>
              <a:buChar char="•"/>
            </a:pPr>
            <a:r>
              <a:rPr lang="sv-SE" sz="2000" dirty="0"/>
              <a:t>Ramverk</a:t>
            </a:r>
          </a:p>
          <a:p>
            <a:endParaRPr lang="sv-SE" dirty="0"/>
          </a:p>
        </p:txBody>
      </p:sp>
      <p:sp>
        <p:nvSpPr>
          <p:cNvPr id="4" name="Platshållare för text 3">
            <a:extLst>
              <a:ext uri="{FF2B5EF4-FFF2-40B4-BE49-F238E27FC236}">
                <a16:creationId xmlns:a16="http://schemas.microsoft.com/office/drawing/2014/main" id="{73E17965-4951-402E-BE40-7510BD391FC0}"/>
              </a:ext>
            </a:extLst>
          </p:cNvPr>
          <p:cNvSpPr>
            <a:spLocks noGrp="1"/>
          </p:cNvSpPr>
          <p:nvPr>
            <p:ph type="body" sz="quarter" idx="10"/>
          </p:nvPr>
        </p:nvSpPr>
        <p:spPr>
          <a:xfrm>
            <a:off x="7544383" y="5933047"/>
            <a:ext cx="4394301" cy="640080"/>
          </a:xfrm>
        </p:spPr>
        <p:txBody>
          <a:bodyPr>
            <a:normAutofit/>
          </a:bodyPr>
          <a:lstStyle/>
          <a:p>
            <a:r>
              <a:rPr lang="sv-SE" sz="1200" dirty="0" smtClean="0"/>
              <a:t>Bildbanken är </a:t>
            </a:r>
            <a:r>
              <a:rPr lang="sv-SE" sz="1200" dirty="0"/>
              <a:t>framtagen av </a:t>
            </a:r>
            <a:r>
              <a:rPr lang="sv-SE" sz="1200" dirty="0" smtClean="0"/>
              <a:t>folkhälso- </a:t>
            </a:r>
            <a:r>
              <a:rPr lang="sv-SE" sz="1200" dirty="0"/>
              <a:t>och </a:t>
            </a:r>
            <a:r>
              <a:rPr lang="sv-SE" sz="1200" dirty="0" smtClean="0"/>
              <a:t>statistikenheten tillsammans med Regional utveckling. </a:t>
            </a:r>
            <a:br>
              <a:rPr lang="sv-SE" sz="1200" dirty="0" smtClean="0"/>
            </a:br>
            <a:r>
              <a:rPr lang="sv-SE" sz="1200" dirty="0" smtClean="0"/>
              <a:t>Senast uppdaterad december</a:t>
            </a:r>
            <a:r>
              <a:rPr lang="sv-SE" sz="1200" dirty="0" smtClean="0"/>
              <a:t> 2023.</a:t>
            </a:r>
            <a:endParaRPr lang="sv-SE" sz="1200" dirty="0"/>
          </a:p>
        </p:txBody>
      </p:sp>
      <p:pic>
        <p:nvPicPr>
          <p:cNvPr id="14" name="Platshållare för bild 13"/>
          <p:cNvPicPr>
            <a:picLocks noGrp="1" noChangeAspect="1"/>
          </p:cNvPicPr>
          <p:nvPr>
            <p:ph type="pic" sz="quarter" idx="11"/>
          </p:nvPr>
        </p:nvPicPr>
        <p:blipFill>
          <a:blip r:embed="rId4"/>
          <a:srcRect l="13909" r="13909"/>
          <a:stretch>
            <a:fillRect/>
          </a:stretch>
        </p:blipFill>
        <p:spPr>
          <a:prstGeom prst="rect">
            <a:avLst/>
          </a:prstGeom>
        </p:spPr>
      </p:pic>
    </p:spTree>
    <p:extLst>
      <p:ext uri="{BB962C8B-B14F-4D97-AF65-F5344CB8AC3E}">
        <p14:creationId xmlns:p14="http://schemas.microsoft.com/office/powerpoint/2010/main" val="1654316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79018F-FFF6-AB46-F5CB-01B4923A48F4}"/>
              </a:ext>
            </a:extLst>
          </p:cNvPr>
          <p:cNvSpPr txBox="1"/>
          <p:nvPr/>
        </p:nvSpPr>
        <p:spPr>
          <a:xfrm>
            <a:off x="13241438" y="2222339"/>
            <a:ext cx="65" cy="246221"/>
          </a:xfrm>
          <a:prstGeom prst="rect">
            <a:avLst/>
          </a:prstGeom>
          <a:noFill/>
        </p:spPr>
        <p:txBody>
          <a:bodyPr wrap="none" lIns="0" tIns="0" rIns="0" bIns="0" rtlCol="0">
            <a:spAutoFit/>
          </a:bodyPr>
          <a:lstStyle/>
          <a:p>
            <a:pPr algn="l"/>
            <a:endParaRPr lang="en-SE" sz="1600" dirty="0"/>
          </a:p>
        </p:txBody>
      </p:sp>
      <p:grpSp>
        <p:nvGrpSpPr>
          <p:cNvPr id="9" name="Group 8">
            <a:extLst>
              <a:ext uri="{FF2B5EF4-FFF2-40B4-BE49-F238E27FC236}">
                <a16:creationId xmlns:a16="http://schemas.microsoft.com/office/drawing/2014/main" id="{F77AE012-DEAB-2140-8A1D-A7932BD33673}"/>
              </a:ext>
            </a:extLst>
          </p:cNvPr>
          <p:cNvGrpSpPr/>
          <p:nvPr/>
        </p:nvGrpSpPr>
        <p:grpSpPr>
          <a:xfrm>
            <a:off x="304586" y="969468"/>
            <a:ext cx="12729261" cy="6904292"/>
            <a:chOff x="-137541" y="1080000"/>
            <a:chExt cx="13349980" cy="7020046"/>
          </a:xfrm>
        </p:grpSpPr>
        <p:pic>
          <p:nvPicPr>
            <p:cNvPr id="8" name="Bildobjekt 7">
              <a:extLst>
                <a:ext uri="{FF2B5EF4-FFF2-40B4-BE49-F238E27FC236}">
                  <a16:creationId xmlns:a16="http://schemas.microsoft.com/office/drawing/2014/main" id="{048417C2-DE76-C3CA-3294-9F6AA9890653}"/>
                </a:ext>
              </a:extLst>
            </p:cNvPr>
            <p:cNvPicPr>
              <a:picLocks noChangeAspect="1"/>
            </p:cNvPicPr>
            <p:nvPr/>
          </p:nvPicPr>
          <p:blipFill rotWithShape="1">
            <a:blip r:embed="rId3">
              <a:extLst>
                <a:ext uri="{28A0092B-C50C-407E-A947-70E740481C1C}">
                  <a14:useLocalDpi xmlns:a14="http://schemas.microsoft.com/office/drawing/2010/main" val="0"/>
                </a:ext>
              </a:extLst>
            </a:blip>
            <a:srcRect t="16539" b="-16539"/>
            <a:stretch/>
          </p:blipFill>
          <p:spPr>
            <a:xfrm>
              <a:off x="-137541" y="1080000"/>
              <a:ext cx="12467082" cy="7020046"/>
            </a:xfrm>
            <a:prstGeom prst="rect">
              <a:avLst/>
            </a:prstGeom>
          </p:spPr>
        </p:pic>
        <p:sp>
          <p:nvSpPr>
            <p:cNvPr id="7" name="textruta 2">
              <a:extLst>
                <a:ext uri="{FF2B5EF4-FFF2-40B4-BE49-F238E27FC236}">
                  <a16:creationId xmlns:a16="http://schemas.microsoft.com/office/drawing/2014/main" id="{1421CE6A-D097-E665-B9CE-7811DD31A866}"/>
                </a:ext>
              </a:extLst>
            </p:cNvPr>
            <p:cNvSpPr txBox="1"/>
            <p:nvPr/>
          </p:nvSpPr>
          <p:spPr>
            <a:xfrm>
              <a:off x="9496778" y="6651161"/>
              <a:ext cx="3715661" cy="187762"/>
            </a:xfrm>
            <a:prstGeom prst="rect">
              <a:avLst/>
            </a:prstGeom>
            <a:noFill/>
          </p:spPr>
          <p:txBody>
            <a:bodyPr wrap="square" lIns="0" tIns="0" rIns="0" bIns="0" rtlCol="0">
              <a:spAutoFit/>
            </a:bodyPr>
            <a:lstStyle/>
            <a:p>
              <a:r>
                <a:rPr lang="sv-SE" sz="1200" dirty="0"/>
                <a:t>Källa: SKRs ekonomirapport, dec 2022</a:t>
              </a:r>
            </a:p>
          </p:txBody>
        </p:sp>
      </p:grpSp>
      <p:sp>
        <p:nvSpPr>
          <p:cNvPr id="2" name="Rubrik 1"/>
          <p:cNvSpPr>
            <a:spLocks noGrp="1"/>
          </p:cNvSpPr>
          <p:nvPr>
            <p:ph type="title"/>
          </p:nvPr>
        </p:nvSpPr>
        <p:spPr>
          <a:xfrm>
            <a:off x="621152" y="107820"/>
            <a:ext cx="10057598" cy="949877"/>
          </a:xfrm>
        </p:spPr>
        <p:txBody>
          <a:bodyPr anchor="ctr"/>
          <a:lstStyle/>
          <a:p>
            <a:pPr algn="ctr"/>
            <a:r>
              <a:rPr lang="sv-SE" sz="3200" dirty="0"/>
              <a:t>Förbättrad hälsa leder till en ökad andel äldre</a:t>
            </a:r>
          </a:p>
        </p:txBody>
      </p:sp>
    </p:spTree>
    <p:extLst>
      <p:ext uri="{BB962C8B-B14F-4D97-AF65-F5344CB8AC3E}">
        <p14:creationId xmlns:p14="http://schemas.microsoft.com/office/powerpoint/2010/main" val="1623518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10;&#10;Automatiskt genererad beskrivning">
            <a:extLst>
              <a:ext uri="{FF2B5EF4-FFF2-40B4-BE49-F238E27FC236}">
                <a16:creationId xmlns:a16="http://schemas.microsoft.com/office/drawing/2014/main" id="{7F5DC315-A553-BF5A-6AD0-1B94262BF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644" y="3636502"/>
            <a:ext cx="4117889" cy="3093616"/>
          </a:xfrm>
          <a:prstGeom prst="rect">
            <a:avLst/>
          </a:prstGeom>
        </p:spPr>
      </p:pic>
      <p:pic>
        <p:nvPicPr>
          <p:cNvPr id="3" name="Bildobjekt 2">
            <a:extLst>
              <a:ext uri="{FF2B5EF4-FFF2-40B4-BE49-F238E27FC236}">
                <a16:creationId xmlns:a16="http://schemas.microsoft.com/office/drawing/2014/main" id="{7D744D30-CB3E-DF50-1353-155007BD0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726" y="998375"/>
            <a:ext cx="4117890" cy="2734973"/>
          </a:xfrm>
          <a:prstGeom prst="rect">
            <a:avLst/>
          </a:prstGeom>
        </p:spPr>
      </p:pic>
      <p:pic>
        <p:nvPicPr>
          <p:cNvPr id="4" name="Bildobjekt 3">
            <a:extLst>
              <a:ext uri="{FF2B5EF4-FFF2-40B4-BE49-F238E27FC236}">
                <a16:creationId xmlns:a16="http://schemas.microsoft.com/office/drawing/2014/main" id="{7790AC17-44F8-8CE6-1EC7-A8A61F31E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9726" y="3733348"/>
            <a:ext cx="4117890" cy="2899922"/>
          </a:xfrm>
          <a:prstGeom prst="rect">
            <a:avLst/>
          </a:prstGeom>
        </p:spPr>
      </p:pic>
      <p:pic>
        <p:nvPicPr>
          <p:cNvPr id="6" name="Bildobjekt 5" descr="En bild som visar diagram&#10;&#10;Automatiskt genererad beskrivning">
            <a:extLst>
              <a:ext uri="{FF2B5EF4-FFF2-40B4-BE49-F238E27FC236}">
                <a16:creationId xmlns:a16="http://schemas.microsoft.com/office/drawing/2014/main" id="{088743EE-77EE-1F50-D606-C5587B9A1D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0644" y="1123323"/>
            <a:ext cx="4117889" cy="2513179"/>
          </a:xfrm>
          <a:prstGeom prst="rect">
            <a:avLst/>
          </a:prstGeom>
        </p:spPr>
      </p:pic>
      <p:sp>
        <p:nvSpPr>
          <p:cNvPr id="5" name="Rektangel 4"/>
          <p:cNvSpPr/>
          <p:nvPr/>
        </p:nvSpPr>
        <p:spPr>
          <a:xfrm>
            <a:off x="205274" y="46105"/>
            <a:ext cx="12073812" cy="1077218"/>
          </a:xfrm>
          <a:prstGeom prst="rect">
            <a:avLst/>
          </a:prstGeom>
        </p:spPr>
        <p:txBody>
          <a:bodyPr wrap="square">
            <a:spAutoFit/>
          </a:bodyPr>
          <a:lstStyle/>
          <a:p>
            <a:pPr lvl="0" algn="ctr">
              <a:defRPr/>
            </a:pPr>
            <a:r>
              <a:rPr lang="sv-SE" sz="3200" b="1" dirty="0">
                <a:solidFill>
                  <a:prstClr val="black"/>
                </a:solidFill>
              </a:rPr>
              <a:t>Vilka är de största hälsoutmaningarna i Sverige just nu?</a:t>
            </a:r>
          </a:p>
          <a:p>
            <a:pPr lvl="0" algn="ctr">
              <a:defRPr/>
            </a:pPr>
            <a:r>
              <a:rPr lang="sv-SE" sz="3200" b="1" dirty="0">
                <a:solidFill>
                  <a:prstClr val="black"/>
                </a:solidFill>
              </a:rPr>
              <a:t>- Klimatförändringarna</a:t>
            </a:r>
          </a:p>
        </p:txBody>
      </p:sp>
    </p:spTree>
    <p:extLst>
      <p:ext uri="{BB962C8B-B14F-4D97-AF65-F5344CB8AC3E}">
        <p14:creationId xmlns:p14="http://schemas.microsoft.com/office/powerpoint/2010/main" val="1921951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565BE7-3EF4-1F65-62B7-D4F48846B917}"/>
              </a:ext>
            </a:extLst>
          </p:cNvPr>
          <p:cNvSpPr/>
          <p:nvPr/>
        </p:nvSpPr>
        <p:spPr>
          <a:xfrm>
            <a:off x="2578836" y="136525"/>
            <a:ext cx="6817818" cy="584775"/>
          </a:xfrm>
          <a:prstGeom prst="rect">
            <a:avLst/>
          </a:prstGeom>
        </p:spPr>
        <p:txBody>
          <a:bodyPr wrap="square">
            <a:spAutoFit/>
          </a:bodyPr>
          <a:lstStyle/>
          <a:p>
            <a:pPr algn="ctr"/>
            <a:r>
              <a:rPr lang="en-US" sz="3200" b="1" dirty="0">
                <a:latin typeface="Roboto" panose="02000000000000000000" pitchFamily="2" charset="0"/>
                <a:ea typeface="Roboto" panose="02000000000000000000" pitchFamily="2" charset="0"/>
              </a:rPr>
              <a:t>- </a:t>
            </a:r>
            <a:r>
              <a:rPr lang="en-US" sz="3200" b="1" dirty="0" err="1">
                <a:latin typeface="Roboto" panose="02000000000000000000" pitchFamily="2" charset="0"/>
                <a:ea typeface="Roboto" panose="02000000000000000000" pitchFamily="2" charset="0"/>
              </a:rPr>
              <a:t>Ohälsosamma</a:t>
            </a:r>
            <a:r>
              <a:rPr lang="en-US" sz="3200" b="1" dirty="0">
                <a:latin typeface="Roboto" panose="02000000000000000000" pitchFamily="2" charset="0"/>
                <a:ea typeface="Roboto" panose="02000000000000000000" pitchFamily="2" charset="0"/>
              </a:rPr>
              <a:t> </a:t>
            </a:r>
            <a:r>
              <a:rPr lang="en-US" sz="3200" b="1" dirty="0" err="1">
                <a:latin typeface="Roboto" panose="02000000000000000000" pitchFamily="2" charset="0"/>
                <a:ea typeface="Roboto" panose="02000000000000000000" pitchFamily="2" charset="0"/>
              </a:rPr>
              <a:t>levnadsvanor</a:t>
            </a:r>
            <a:endParaRPr lang="en-US" sz="3200" b="1" dirty="0">
              <a:latin typeface="Roboto" panose="02000000000000000000" pitchFamily="2" charset="0"/>
              <a:ea typeface="Roboto" panose="02000000000000000000" pitchFamily="2" charset="0"/>
            </a:endParaRPr>
          </a:p>
        </p:txBody>
      </p:sp>
      <p:pic>
        <p:nvPicPr>
          <p:cNvPr id="2" name="Bildobjekt 1"/>
          <p:cNvPicPr>
            <a:picLocks noChangeAspect="1"/>
          </p:cNvPicPr>
          <p:nvPr/>
        </p:nvPicPr>
        <p:blipFill>
          <a:blip r:embed="rId3"/>
          <a:stretch>
            <a:fillRect/>
          </a:stretch>
        </p:blipFill>
        <p:spPr>
          <a:xfrm>
            <a:off x="1709104" y="966015"/>
            <a:ext cx="3907875" cy="2682472"/>
          </a:xfrm>
          <a:prstGeom prst="rect">
            <a:avLst/>
          </a:prstGeom>
        </p:spPr>
      </p:pic>
      <p:pic>
        <p:nvPicPr>
          <p:cNvPr id="3" name="Bildobjekt 2"/>
          <p:cNvPicPr>
            <a:picLocks noChangeAspect="1"/>
          </p:cNvPicPr>
          <p:nvPr/>
        </p:nvPicPr>
        <p:blipFill>
          <a:blip r:embed="rId4"/>
          <a:stretch>
            <a:fillRect/>
          </a:stretch>
        </p:blipFill>
        <p:spPr>
          <a:xfrm>
            <a:off x="5987745" y="966015"/>
            <a:ext cx="3901778" cy="2633700"/>
          </a:xfrm>
          <a:prstGeom prst="rect">
            <a:avLst/>
          </a:prstGeom>
        </p:spPr>
      </p:pic>
      <p:pic>
        <p:nvPicPr>
          <p:cNvPr id="4" name="Bildobjekt 3"/>
          <p:cNvPicPr>
            <a:picLocks noChangeAspect="1"/>
          </p:cNvPicPr>
          <p:nvPr/>
        </p:nvPicPr>
        <p:blipFill>
          <a:blip r:embed="rId5"/>
          <a:stretch>
            <a:fillRect/>
          </a:stretch>
        </p:blipFill>
        <p:spPr>
          <a:xfrm>
            <a:off x="1709104" y="3789562"/>
            <a:ext cx="3907875" cy="2828789"/>
          </a:xfrm>
          <a:prstGeom prst="rect">
            <a:avLst/>
          </a:prstGeom>
        </p:spPr>
      </p:pic>
      <p:pic>
        <p:nvPicPr>
          <p:cNvPr id="5" name="Bildobjekt 4"/>
          <p:cNvPicPr>
            <a:picLocks noChangeAspect="1"/>
          </p:cNvPicPr>
          <p:nvPr/>
        </p:nvPicPr>
        <p:blipFill>
          <a:blip r:embed="rId6"/>
          <a:stretch>
            <a:fillRect/>
          </a:stretch>
        </p:blipFill>
        <p:spPr>
          <a:xfrm>
            <a:off x="5987745" y="3795658"/>
            <a:ext cx="3901778" cy="2822693"/>
          </a:xfrm>
          <a:prstGeom prst="rect">
            <a:avLst/>
          </a:prstGeom>
        </p:spPr>
      </p:pic>
    </p:spTree>
    <p:extLst>
      <p:ext uri="{BB962C8B-B14F-4D97-AF65-F5344CB8AC3E}">
        <p14:creationId xmlns:p14="http://schemas.microsoft.com/office/powerpoint/2010/main" val="87363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4E473F4-24A1-CF0F-6BA9-FDC7B95D6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317" y="700495"/>
            <a:ext cx="3760376" cy="2581363"/>
          </a:xfrm>
          <a:prstGeom prst="rect">
            <a:avLst/>
          </a:prstGeom>
        </p:spPr>
      </p:pic>
      <p:pic>
        <p:nvPicPr>
          <p:cNvPr id="5" name="Bildobjekt 4">
            <a:extLst>
              <a:ext uri="{FF2B5EF4-FFF2-40B4-BE49-F238E27FC236}">
                <a16:creationId xmlns:a16="http://schemas.microsoft.com/office/drawing/2014/main" id="{C8829F5C-7777-6185-B961-EA9F3D7CA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687964"/>
            <a:ext cx="3760376" cy="2530825"/>
          </a:xfrm>
          <a:prstGeom prst="rect">
            <a:avLst/>
          </a:prstGeom>
        </p:spPr>
      </p:pic>
      <p:pic>
        <p:nvPicPr>
          <p:cNvPr id="8" name="Bildobjekt 7" descr="En bild som visar diagram&#10;&#10;Automatiskt genererad beskrivning">
            <a:extLst>
              <a:ext uri="{FF2B5EF4-FFF2-40B4-BE49-F238E27FC236}">
                <a16:creationId xmlns:a16="http://schemas.microsoft.com/office/drawing/2014/main" id="{0D0EBBB0-A25C-2D97-E1C8-88844B9B4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333" y="3139830"/>
            <a:ext cx="3760376" cy="3030206"/>
          </a:xfrm>
          <a:prstGeom prst="rect">
            <a:avLst/>
          </a:prstGeom>
        </p:spPr>
      </p:pic>
      <p:pic>
        <p:nvPicPr>
          <p:cNvPr id="10" name="Bildobjekt 9">
            <a:extLst>
              <a:ext uri="{FF2B5EF4-FFF2-40B4-BE49-F238E27FC236}">
                <a16:creationId xmlns:a16="http://schemas.microsoft.com/office/drawing/2014/main" id="{6D93954B-C347-7B8E-65FB-FC0E02704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317" y="3281858"/>
            <a:ext cx="3760376" cy="2888178"/>
          </a:xfrm>
          <a:prstGeom prst="rect">
            <a:avLst/>
          </a:prstGeom>
        </p:spPr>
      </p:pic>
      <p:sp>
        <p:nvSpPr>
          <p:cNvPr id="6" name="Rektangel 5"/>
          <p:cNvSpPr/>
          <p:nvPr/>
        </p:nvSpPr>
        <p:spPr>
          <a:xfrm>
            <a:off x="4489629" y="188583"/>
            <a:ext cx="3212739" cy="584775"/>
          </a:xfrm>
          <a:prstGeom prst="rect">
            <a:avLst/>
          </a:prstGeom>
        </p:spPr>
        <p:txBody>
          <a:bodyPr wrap="none">
            <a:spAutoFit/>
          </a:bodyPr>
          <a:lstStyle/>
          <a:p>
            <a:r>
              <a:rPr lang="sv-SE" sz="3200" b="1" dirty="0">
                <a:solidFill>
                  <a:prstClr val="black"/>
                </a:solidFill>
                <a:latin typeface="Roboto"/>
              </a:rPr>
              <a:t>- Psykisk ohälsa</a:t>
            </a:r>
          </a:p>
        </p:txBody>
      </p:sp>
    </p:spTree>
    <p:extLst>
      <p:ext uri="{BB962C8B-B14F-4D97-AF65-F5344CB8AC3E}">
        <p14:creationId xmlns:p14="http://schemas.microsoft.com/office/powerpoint/2010/main" val="1629878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2">
            <a:extLst>
              <a:ext uri="{FF2B5EF4-FFF2-40B4-BE49-F238E27FC236}">
                <a16:creationId xmlns:a16="http://schemas.microsoft.com/office/drawing/2014/main" id="{E079C65E-861E-FE77-C9F2-CF99E42EC78A}"/>
              </a:ext>
            </a:extLst>
          </p:cNvPr>
          <p:cNvSpPr txBox="1"/>
          <p:nvPr/>
        </p:nvSpPr>
        <p:spPr>
          <a:xfrm>
            <a:off x="1404656" y="1123603"/>
            <a:ext cx="3487227" cy="5447645"/>
          </a:xfrm>
          <a:prstGeom prst="rect">
            <a:avLst/>
          </a:prstGeom>
          <a:noFill/>
        </p:spPr>
        <p:txBody>
          <a:bodyPr wrap="square" lIns="0" tIns="0" rIns="0" bIns="0" rtlCol="0">
            <a:spAutoFit/>
          </a:bodyPr>
          <a:lstStyle/>
          <a:p>
            <a:pPr marL="90488">
              <a:lnSpc>
                <a:spcPct val="150000"/>
              </a:lnSpc>
              <a:buClr>
                <a:schemeClr val="accent1"/>
              </a:buClr>
            </a:pPr>
            <a:r>
              <a:rPr lang="sv-SE" sz="2000" dirty="0">
                <a:latin typeface="Tahoma" panose="020B0604030504040204" pitchFamily="34" charset="0"/>
                <a:ea typeface="Tahoma" panose="020B0604030504040204" pitchFamily="34" charset="0"/>
                <a:cs typeface="Tahoma" panose="020B0604030504040204" pitchFamily="34" charset="0"/>
              </a:rPr>
              <a:t> </a:t>
            </a:r>
          </a:p>
          <a:p>
            <a:pPr marL="376238" indent="-285750">
              <a:lnSpc>
                <a:spcPct val="150000"/>
              </a:lnSpc>
              <a:buClr>
                <a:schemeClr val="accent1"/>
              </a:buClr>
              <a:buFont typeface="Arial" panose="020B0604020202020204" pitchFamily="34" charset="0"/>
              <a:buChar char="•"/>
            </a:pPr>
            <a:r>
              <a:rPr lang="sv-SE" sz="2400" dirty="0">
                <a:latin typeface="Tahoma" panose="020B0604030504040204" pitchFamily="34" charset="0"/>
                <a:ea typeface="Tahoma" panose="020B0604030504040204" pitchFamily="34" charset="0"/>
                <a:cs typeface="Tahoma" panose="020B0604030504040204" pitchFamily="34" charset="0"/>
              </a:rPr>
              <a:t>Socioekonomisk status</a:t>
            </a:r>
          </a:p>
          <a:p>
            <a:pPr marL="376238" indent="-285750">
              <a:lnSpc>
                <a:spcPct val="150000"/>
              </a:lnSpc>
              <a:buClr>
                <a:schemeClr val="accent1"/>
              </a:buClr>
              <a:buFont typeface="Arial" panose="020B0604020202020204" pitchFamily="34" charset="0"/>
              <a:buChar char="•"/>
            </a:pPr>
            <a:r>
              <a:rPr lang="sv-SE" sz="2400" dirty="0">
                <a:latin typeface="Tahoma" panose="020B0604030504040204" pitchFamily="34" charset="0"/>
                <a:ea typeface="Tahoma" panose="020B0604030504040204" pitchFamily="34" charset="0"/>
                <a:cs typeface="Tahoma" panose="020B0604030504040204" pitchFamily="34" charset="0"/>
              </a:rPr>
              <a:t>Ålder                                   </a:t>
            </a:r>
          </a:p>
          <a:p>
            <a:pPr marL="376238" indent="-285750">
              <a:lnSpc>
                <a:spcPct val="150000"/>
              </a:lnSpc>
              <a:buClr>
                <a:schemeClr val="accent1"/>
              </a:buClr>
              <a:buFont typeface="Arial" panose="020B0604020202020204" pitchFamily="34" charset="0"/>
              <a:buChar char="•"/>
            </a:pPr>
            <a:r>
              <a:rPr lang="sv-SE" sz="2400" dirty="0">
                <a:latin typeface="Tahoma" panose="020B0604030504040204" pitchFamily="34" charset="0"/>
                <a:ea typeface="Tahoma" panose="020B0604030504040204" pitchFamily="34" charset="0"/>
                <a:cs typeface="Tahoma" panose="020B0604030504040204" pitchFamily="34" charset="0"/>
              </a:rPr>
              <a:t>Kön</a:t>
            </a:r>
          </a:p>
          <a:p>
            <a:pPr marL="376238" indent="-285750">
              <a:lnSpc>
                <a:spcPct val="150000"/>
              </a:lnSpc>
              <a:buClr>
                <a:schemeClr val="accent1"/>
              </a:buClr>
              <a:buFont typeface="Arial" panose="020B0604020202020204" pitchFamily="34" charset="0"/>
              <a:buChar char="•"/>
            </a:pPr>
            <a:r>
              <a:rPr lang="sv-SE" sz="2400" dirty="0">
                <a:latin typeface="Tahoma" panose="020B0604030504040204" pitchFamily="34" charset="0"/>
                <a:ea typeface="Tahoma" panose="020B0604030504040204" pitchFamily="34" charset="0"/>
                <a:cs typeface="Tahoma" panose="020B0604030504040204" pitchFamily="34" charset="0"/>
              </a:rPr>
              <a:t>Sexuell läggning</a:t>
            </a:r>
          </a:p>
          <a:p>
            <a:pPr marL="376238" indent="-285750">
              <a:lnSpc>
                <a:spcPct val="150000"/>
              </a:lnSpc>
              <a:buClr>
                <a:schemeClr val="accent1"/>
              </a:buClr>
              <a:buFont typeface="Arial" panose="020B0604020202020204" pitchFamily="34" charset="0"/>
              <a:buChar char="•"/>
            </a:pPr>
            <a:r>
              <a:rPr lang="sv-SE" sz="2400" dirty="0">
                <a:latin typeface="Tahoma" panose="020B0604030504040204" pitchFamily="34" charset="0"/>
                <a:ea typeface="Tahoma" panose="020B0604030504040204" pitchFamily="34" charset="0"/>
                <a:cs typeface="Tahoma" panose="020B0604030504040204" pitchFamily="34" charset="0"/>
              </a:rPr>
              <a:t>Könsöverskridande uttryck</a:t>
            </a:r>
          </a:p>
          <a:p>
            <a:pPr marL="376238" indent="-285750">
              <a:lnSpc>
                <a:spcPct val="150000"/>
              </a:lnSpc>
              <a:buClr>
                <a:schemeClr val="accent1"/>
              </a:buClr>
              <a:buFont typeface="Arial" panose="020B0604020202020204" pitchFamily="34" charset="0"/>
              <a:buChar char="•"/>
            </a:pPr>
            <a:r>
              <a:rPr lang="sv-SE" sz="2400" dirty="0">
                <a:latin typeface="Tahoma" panose="020B0604030504040204" pitchFamily="34" charset="0"/>
                <a:ea typeface="Tahoma" panose="020B0604030504040204" pitchFamily="34" charset="0"/>
                <a:cs typeface="Tahoma" panose="020B0604030504040204" pitchFamily="34" charset="0"/>
              </a:rPr>
              <a:t>Religion</a:t>
            </a:r>
          </a:p>
          <a:p>
            <a:pPr marL="376238" indent="-285750">
              <a:lnSpc>
                <a:spcPct val="150000"/>
              </a:lnSpc>
              <a:buClr>
                <a:schemeClr val="accent1"/>
              </a:buClr>
              <a:buFont typeface="Arial" panose="020B0604020202020204" pitchFamily="34" charset="0"/>
              <a:buChar char="•"/>
            </a:pPr>
            <a:r>
              <a:rPr lang="sv-SE" sz="2400" dirty="0">
                <a:latin typeface="Tahoma" panose="020B0604030504040204" pitchFamily="34" charset="0"/>
                <a:ea typeface="Tahoma" panose="020B0604030504040204" pitchFamily="34" charset="0"/>
                <a:cs typeface="Tahoma" panose="020B0604030504040204" pitchFamily="34" charset="0"/>
              </a:rPr>
              <a:t>Funktionsnedsättning</a:t>
            </a:r>
          </a:p>
          <a:p>
            <a:pPr marL="376238" indent="-285750">
              <a:lnSpc>
                <a:spcPct val="150000"/>
              </a:lnSpc>
              <a:buClr>
                <a:schemeClr val="accent1"/>
              </a:buClr>
              <a:buFont typeface="Arial" panose="020B0604020202020204" pitchFamily="34" charset="0"/>
              <a:buChar char="•"/>
            </a:pPr>
            <a:r>
              <a:rPr lang="sv-SE" sz="2400" dirty="0">
                <a:latin typeface="Tahoma" panose="020B0604030504040204" pitchFamily="34" charset="0"/>
                <a:ea typeface="Tahoma" panose="020B0604030504040204" pitchFamily="34" charset="0"/>
                <a:cs typeface="Tahoma" panose="020B0604030504040204" pitchFamily="34" charset="0"/>
              </a:rPr>
              <a:t>Etnicitet</a:t>
            </a:r>
          </a:p>
        </p:txBody>
      </p:sp>
      <p:sp>
        <p:nvSpPr>
          <p:cNvPr id="11" name="Rectangle 10">
            <a:extLst>
              <a:ext uri="{FF2B5EF4-FFF2-40B4-BE49-F238E27FC236}">
                <a16:creationId xmlns:a16="http://schemas.microsoft.com/office/drawing/2014/main" id="{D6E37C21-32E5-9A84-BA3F-DB20EA8EB8C2}"/>
              </a:ext>
            </a:extLst>
          </p:cNvPr>
          <p:cNvSpPr/>
          <p:nvPr/>
        </p:nvSpPr>
        <p:spPr>
          <a:xfrm>
            <a:off x="3837851" y="319069"/>
            <a:ext cx="6817818" cy="584775"/>
          </a:xfrm>
          <a:prstGeom prst="rect">
            <a:avLst/>
          </a:prstGeom>
        </p:spPr>
        <p:txBody>
          <a:bodyPr wrap="square">
            <a:spAutoFit/>
          </a:bodyPr>
          <a:lstStyle/>
          <a:p>
            <a:r>
              <a:rPr lang="sv-SE" sz="3200" b="1" dirty="0"/>
              <a:t>- Ojämlikheter i hälsa</a:t>
            </a:r>
            <a:endParaRPr lang="en-US" sz="3200" b="1" dirty="0">
              <a:latin typeface="Roboto" panose="02000000000000000000" pitchFamily="2" charset="0"/>
              <a:ea typeface="Roboto" panose="02000000000000000000" pitchFamily="2" charset="0"/>
            </a:endParaRPr>
          </a:p>
        </p:txBody>
      </p:sp>
      <p:pic>
        <p:nvPicPr>
          <p:cNvPr id="2" name="Bildobjekt 1">
            <a:extLst>
              <a:ext uri="{FF2B5EF4-FFF2-40B4-BE49-F238E27FC236}">
                <a16:creationId xmlns:a16="http://schemas.microsoft.com/office/drawing/2014/main" id="{723B1D9E-82BF-EA8E-1EB9-CAF7E4361A1F}"/>
              </a:ext>
            </a:extLst>
          </p:cNvPr>
          <p:cNvPicPr>
            <a:picLocks noChangeAspect="1"/>
          </p:cNvPicPr>
          <p:nvPr/>
        </p:nvPicPr>
        <p:blipFill>
          <a:blip r:embed="rId3"/>
          <a:stretch>
            <a:fillRect/>
          </a:stretch>
        </p:blipFill>
        <p:spPr>
          <a:xfrm>
            <a:off x="4891883" y="1840120"/>
            <a:ext cx="1821133" cy="4887808"/>
          </a:xfrm>
          <a:prstGeom prst="rect">
            <a:avLst/>
          </a:prstGeom>
        </p:spPr>
      </p:pic>
      <p:sp>
        <p:nvSpPr>
          <p:cNvPr id="3" name="textruta 2"/>
          <p:cNvSpPr txBox="1"/>
          <p:nvPr/>
        </p:nvSpPr>
        <p:spPr>
          <a:xfrm>
            <a:off x="1838178" y="903844"/>
            <a:ext cx="10353822" cy="276999"/>
          </a:xfrm>
          <a:prstGeom prst="rect">
            <a:avLst/>
          </a:prstGeom>
          <a:noFill/>
        </p:spPr>
        <p:txBody>
          <a:bodyPr wrap="square" lIns="0" tIns="0" rIns="0" bIns="0" rtlCol="0">
            <a:spAutoFit/>
          </a:bodyPr>
          <a:lstStyle/>
          <a:p>
            <a:r>
              <a:rPr lang="sv-SE" dirty="0">
                <a:latin typeface="Tahoma" panose="020B0604030504040204" pitchFamily="34" charset="0"/>
                <a:ea typeface="Tahoma" panose="020B0604030504040204" pitchFamily="34" charset="0"/>
                <a:cs typeface="Tahoma" panose="020B0604030504040204" pitchFamily="34" charset="0"/>
              </a:rPr>
              <a:t>systematiska skillnader i hälsa mellan samhällsgrupper med olika social position</a:t>
            </a:r>
          </a:p>
        </p:txBody>
      </p:sp>
    </p:spTree>
    <p:extLst>
      <p:ext uri="{BB962C8B-B14F-4D97-AF65-F5344CB8AC3E}">
        <p14:creationId xmlns:p14="http://schemas.microsoft.com/office/powerpoint/2010/main" val="86371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fade">
                                      <p:cBhvr>
                                        <p:cTn id="4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999" y="63501"/>
            <a:ext cx="11171710" cy="718820"/>
          </a:xfrm>
        </p:spPr>
        <p:txBody>
          <a:bodyPr/>
          <a:lstStyle/>
          <a:p>
            <a:pPr algn="ctr"/>
            <a:r>
              <a:rPr lang="sv-SE" sz="3200" dirty="0"/>
              <a:t>Socioekonomiska skillnader i hälsa</a:t>
            </a:r>
          </a:p>
        </p:txBody>
      </p:sp>
      <p:graphicFrame>
        <p:nvGraphicFramePr>
          <p:cNvPr id="7" name="Diagram 6"/>
          <p:cNvGraphicFramePr>
            <a:graphicFrameLocks/>
          </p:cNvGraphicFramePr>
          <p:nvPr/>
        </p:nvGraphicFramePr>
        <p:xfrm>
          <a:off x="1895474" y="1266825"/>
          <a:ext cx="8115301" cy="506600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ruta 3"/>
          <p:cNvSpPr txBox="1"/>
          <p:nvPr/>
        </p:nvSpPr>
        <p:spPr>
          <a:xfrm>
            <a:off x="9765089" y="6483350"/>
            <a:ext cx="710387"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Källa: SCB</a:t>
            </a:r>
          </a:p>
        </p:txBody>
      </p:sp>
      <p:sp>
        <p:nvSpPr>
          <p:cNvPr id="6" name="textruta 5"/>
          <p:cNvSpPr txBox="1"/>
          <p:nvPr/>
        </p:nvSpPr>
        <p:spPr>
          <a:xfrm>
            <a:off x="2962325" y="809724"/>
            <a:ext cx="6327058"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Återstående medellivslängd vid 30 års ålder i Sverige, 2021</a:t>
            </a:r>
          </a:p>
        </p:txBody>
      </p:sp>
    </p:spTree>
    <p:extLst>
      <p:ext uri="{BB962C8B-B14F-4D97-AF65-F5344CB8AC3E}">
        <p14:creationId xmlns:p14="http://schemas.microsoft.com/office/powerpoint/2010/main" val="1012947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2906879" y="581219"/>
            <a:ext cx="7099170" cy="711262"/>
          </a:xfrm>
        </p:spPr>
        <p:txBody>
          <a:bodyPr>
            <a:normAutofit fontScale="90000"/>
          </a:bodyPr>
          <a:lstStyle/>
          <a:p>
            <a:pPr algn="ctr"/>
            <a:r>
              <a:rPr lang="sv-SE" sz="2800" dirty="0"/>
              <a:t/>
            </a:r>
            <a:br>
              <a:rPr lang="sv-SE" sz="2800" dirty="0"/>
            </a:br>
            <a:endParaRPr lang="sv-SE" sz="2800" dirty="0"/>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sp>
        <p:nvSpPr>
          <p:cNvPr id="5" name="Rectangle 4"/>
          <p:cNvSpPr>
            <a:spLocks noChangeArrowheads="1"/>
          </p:cNvSpPr>
          <p:nvPr/>
        </p:nvSpPr>
        <p:spPr bwMode="auto">
          <a:xfrm>
            <a:off x="0" y="5461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sp>
        <p:nvSpPr>
          <p:cNvPr id="6" name="textruta 5"/>
          <p:cNvSpPr txBox="1"/>
          <p:nvPr/>
        </p:nvSpPr>
        <p:spPr>
          <a:xfrm>
            <a:off x="9713587" y="6397944"/>
            <a:ext cx="247841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Roboto"/>
                <a:ea typeface="+mn-ea"/>
                <a:cs typeface="+mn-cs"/>
              </a:rPr>
              <a:t>Källa: SCB</a:t>
            </a:r>
          </a:p>
        </p:txBody>
      </p:sp>
      <p:sp>
        <p:nvSpPr>
          <p:cNvPr id="11" name="textruta 10"/>
          <p:cNvSpPr txBox="1"/>
          <p:nvPr/>
        </p:nvSpPr>
        <p:spPr>
          <a:xfrm>
            <a:off x="2474207" y="1021944"/>
            <a:ext cx="7142035"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Återstående medellivslängd vid 30 års ålder i Östergötland över tid</a:t>
            </a:r>
          </a:p>
        </p:txBody>
      </p:sp>
      <p:grpSp>
        <p:nvGrpSpPr>
          <p:cNvPr id="7" name="Grupp 6"/>
          <p:cNvGrpSpPr/>
          <p:nvPr/>
        </p:nvGrpSpPr>
        <p:grpSpPr>
          <a:xfrm>
            <a:off x="428298" y="1618872"/>
            <a:ext cx="11716164" cy="3787090"/>
            <a:chOff x="215741" y="1263831"/>
            <a:chExt cx="11716164" cy="3787090"/>
          </a:xfrm>
        </p:grpSpPr>
        <p:sp>
          <p:nvSpPr>
            <p:cNvPr id="22" name="textruta 21"/>
            <p:cNvSpPr txBox="1"/>
            <p:nvPr/>
          </p:nvSpPr>
          <p:spPr>
            <a:xfrm>
              <a:off x="371039" y="4348387"/>
              <a:ext cx="13110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24" name="textruta 23"/>
            <p:cNvSpPr txBox="1"/>
            <p:nvPr/>
          </p:nvSpPr>
          <p:spPr>
            <a:xfrm>
              <a:off x="5508896" y="4374091"/>
              <a:ext cx="13110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grpSp>
          <p:nvGrpSpPr>
            <p:cNvPr id="42" name="Grupp 41"/>
            <p:cNvGrpSpPr/>
            <p:nvPr/>
          </p:nvGrpSpPr>
          <p:grpSpPr>
            <a:xfrm>
              <a:off x="215741" y="1263831"/>
              <a:ext cx="11716164" cy="3787090"/>
              <a:chOff x="288000" y="2286389"/>
              <a:chExt cx="11716164" cy="3787090"/>
            </a:xfrm>
          </p:grpSpPr>
          <p:grpSp>
            <p:nvGrpSpPr>
              <p:cNvPr id="41" name="Grupp 40"/>
              <p:cNvGrpSpPr/>
              <p:nvPr/>
            </p:nvGrpSpPr>
            <p:grpSpPr>
              <a:xfrm>
                <a:off x="288000" y="2286389"/>
                <a:ext cx="5076756" cy="3787090"/>
                <a:chOff x="288000" y="2286389"/>
                <a:chExt cx="5076756" cy="3787090"/>
              </a:xfrm>
            </p:grpSpPr>
            <p:graphicFrame>
              <p:nvGraphicFramePr>
                <p:cNvPr id="13" name="Diagram 12"/>
                <p:cNvGraphicFramePr/>
                <p:nvPr/>
              </p:nvGraphicFramePr>
              <p:xfrm>
                <a:off x="288000" y="2286389"/>
                <a:ext cx="4973673" cy="34676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 13"/>
                <p:cNvGraphicFramePr/>
                <p:nvPr/>
              </p:nvGraphicFramePr>
              <p:xfrm>
                <a:off x="569949" y="5150882"/>
                <a:ext cx="4794807" cy="922597"/>
              </p:xfrm>
              <a:graphic>
                <a:graphicData uri="http://schemas.openxmlformats.org/drawingml/2006/chart">
                  <c:chart xmlns:c="http://schemas.openxmlformats.org/drawingml/2006/chart" xmlns:r="http://schemas.openxmlformats.org/officeDocument/2006/relationships" r:id="rId4"/>
                </a:graphicData>
              </a:graphic>
            </p:graphicFrame>
            <p:grpSp>
              <p:nvGrpSpPr>
                <p:cNvPr id="36" name="Grupp 35"/>
                <p:cNvGrpSpPr/>
                <p:nvPr/>
              </p:nvGrpSpPr>
              <p:grpSpPr>
                <a:xfrm>
                  <a:off x="714382" y="5150882"/>
                  <a:ext cx="136518" cy="316852"/>
                  <a:chOff x="714382" y="5150882"/>
                  <a:chExt cx="136518" cy="316852"/>
                </a:xfrm>
              </p:grpSpPr>
              <p:cxnSp>
                <p:nvCxnSpPr>
                  <p:cNvPr id="16" name="Rak koppling 15"/>
                  <p:cNvCxnSpPr/>
                  <p:nvPr/>
                </p:nvCxnSpPr>
                <p:spPr>
                  <a:xfrm>
                    <a:off x="716201" y="5150882"/>
                    <a:ext cx="134699" cy="155241"/>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Rak koppling 17"/>
                  <p:cNvCxnSpPr/>
                  <p:nvPr/>
                </p:nvCxnSpPr>
                <p:spPr>
                  <a:xfrm flipH="1">
                    <a:off x="714382" y="5306124"/>
                    <a:ext cx="136518" cy="16161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40" name="Grupp 39"/>
              <p:cNvGrpSpPr/>
              <p:nvPr/>
            </p:nvGrpSpPr>
            <p:grpSpPr>
              <a:xfrm>
                <a:off x="5416737" y="2286389"/>
                <a:ext cx="6587427" cy="3787090"/>
                <a:chOff x="5416737" y="2286389"/>
                <a:chExt cx="6587427" cy="3787090"/>
              </a:xfrm>
            </p:grpSpPr>
            <p:graphicFrame>
              <p:nvGraphicFramePr>
                <p:cNvPr id="12" name="Diagram 11"/>
                <p:cNvGraphicFramePr/>
                <p:nvPr/>
              </p:nvGraphicFramePr>
              <p:xfrm>
                <a:off x="5416737" y="2286389"/>
                <a:ext cx="6587427" cy="34676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iagram 34"/>
                <p:cNvGraphicFramePr/>
                <p:nvPr/>
              </p:nvGraphicFramePr>
              <p:xfrm>
                <a:off x="5680330" y="5150882"/>
                <a:ext cx="4848333" cy="922597"/>
              </p:xfrm>
              <a:graphic>
                <a:graphicData uri="http://schemas.openxmlformats.org/drawingml/2006/chart">
                  <c:chart xmlns:c="http://schemas.openxmlformats.org/drawingml/2006/chart" xmlns:r="http://schemas.openxmlformats.org/officeDocument/2006/relationships" r:id="rId6"/>
                </a:graphicData>
              </a:graphic>
            </p:graphicFrame>
            <p:grpSp>
              <p:nvGrpSpPr>
                <p:cNvPr id="37" name="Grupp 36"/>
                <p:cNvGrpSpPr/>
                <p:nvPr/>
              </p:nvGrpSpPr>
              <p:grpSpPr>
                <a:xfrm>
                  <a:off x="5836668" y="5147295"/>
                  <a:ext cx="136518" cy="316852"/>
                  <a:chOff x="714382" y="5150882"/>
                  <a:chExt cx="136518" cy="316852"/>
                </a:xfrm>
              </p:grpSpPr>
              <p:cxnSp>
                <p:nvCxnSpPr>
                  <p:cNvPr id="38" name="Rak koppling 37"/>
                  <p:cNvCxnSpPr/>
                  <p:nvPr/>
                </p:nvCxnSpPr>
                <p:spPr>
                  <a:xfrm>
                    <a:off x="716201" y="5150882"/>
                    <a:ext cx="134699" cy="155242"/>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Rak koppling 38"/>
                  <p:cNvCxnSpPr/>
                  <p:nvPr/>
                </p:nvCxnSpPr>
                <p:spPr>
                  <a:xfrm flipH="1">
                    <a:off x="714382" y="5306124"/>
                    <a:ext cx="136518" cy="16161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sp>
            <p:nvSpPr>
              <p:cNvPr id="4" name="textruta 3"/>
              <p:cNvSpPr txBox="1"/>
              <p:nvPr/>
            </p:nvSpPr>
            <p:spPr>
              <a:xfrm>
                <a:off x="429712" y="5810763"/>
                <a:ext cx="10459575" cy="24622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prstClr val="white"/>
                  </a:solidFill>
                  <a:effectLst/>
                  <a:uLnTx/>
                  <a:uFillTx/>
                  <a:latin typeface="Roboto"/>
                  <a:ea typeface="+mn-ea"/>
                  <a:cs typeface="+mn-cs"/>
                </a:endParaRPr>
              </a:p>
            </p:txBody>
          </p:sp>
        </p:grpSp>
      </p:grpSp>
      <p:grpSp>
        <p:nvGrpSpPr>
          <p:cNvPr id="53" name="Grupp 52"/>
          <p:cNvGrpSpPr/>
          <p:nvPr/>
        </p:nvGrpSpPr>
        <p:grpSpPr>
          <a:xfrm>
            <a:off x="10598017" y="2071078"/>
            <a:ext cx="1490298" cy="712004"/>
            <a:chOff x="10465187" y="1681713"/>
            <a:chExt cx="1490298" cy="712004"/>
          </a:xfrm>
        </p:grpSpPr>
        <p:grpSp>
          <p:nvGrpSpPr>
            <p:cNvPr id="48" name="Grupp 47"/>
            <p:cNvGrpSpPr/>
            <p:nvPr/>
          </p:nvGrpSpPr>
          <p:grpSpPr>
            <a:xfrm>
              <a:off x="10465187" y="1681713"/>
              <a:ext cx="1490298" cy="215444"/>
              <a:chOff x="10166713" y="1723351"/>
              <a:chExt cx="1490298" cy="215444"/>
            </a:xfrm>
          </p:grpSpPr>
          <p:sp>
            <p:nvSpPr>
              <p:cNvPr id="46" name="textruta 45"/>
              <p:cNvSpPr txBox="1"/>
              <p:nvPr/>
            </p:nvSpPr>
            <p:spPr>
              <a:xfrm>
                <a:off x="10538266" y="1723351"/>
                <a:ext cx="1118745" cy="21544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Eftergymnasial</a:t>
                </a:r>
              </a:p>
            </p:txBody>
          </p:sp>
          <p:pic>
            <p:nvPicPr>
              <p:cNvPr id="47" name="Bildobjekt 46"/>
              <p:cNvPicPr>
                <a:picLocks noChangeAspect="1"/>
              </p:cNvPicPr>
              <p:nvPr/>
            </p:nvPicPr>
            <p:blipFill>
              <a:blip r:embed="rId7"/>
              <a:stretch>
                <a:fillRect/>
              </a:stretch>
            </p:blipFill>
            <p:spPr>
              <a:xfrm>
                <a:off x="10166713" y="1725682"/>
                <a:ext cx="361950" cy="161925"/>
              </a:xfrm>
              <a:prstGeom prst="rect">
                <a:avLst/>
              </a:prstGeom>
            </p:spPr>
          </p:pic>
        </p:grpSp>
        <p:pic>
          <p:nvPicPr>
            <p:cNvPr id="49" name="Bildobjekt 48"/>
            <p:cNvPicPr>
              <a:picLocks noChangeAspect="1"/>
            </p:cNvPicPr>
            <p:nvPr/>
          </p:nvPicPr>
          <p:blipFill>
            <a:blip r:embed="rId8"/>
            <a:stretch>
              <a:fillRect/>
            </a:stretch>
          </p:blipFill>
          <p:spPr>
            <a:xfrm>
              <a:off x="10474712" y="1969926"/>
              <a:ext cx="352425" cy="104775"/>
            </a:xfrm>
            <a:prstGeom prst="rect">
              <a:avLst/>
            </a:prstGeom>
          </p:spPr>
        </p:pic>
        <p:sp>
          <p:nvSpPr>
            <p:cNvPr id="50" name="textruta 49"/>
            <p:cNvSpPr txBox="1"/>
            <p:nvPr/>
          </p:nvSpPr>
          <p:spPr>
            <a:xfrm>
              <a:off x="10836740" y="1915886"/>
              <a:ext cx="1118745" cy="21544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Gymnasial</a:t>
              </a:r>
            </a:p>
          </p:txBody>
        </p:sp>
        <p:pic>
          <p:nvPicPr>
            <p:cNvPr id="51" name="Bildobjekt 50"/>
            <p:cNvPicPr>
              <a:picLocks noChangeAspect="1"/>
            </p:cNvPicPr>
            <p:nvPr/>
          </p:nvPicPr>
          <p:blipFill>
            <a:blip r:embed="rId9"/>
            <a:stretch>
              <a:fillRect/>
            </a:stretch>
          </p:blipFill>
          <p:spPr>
            <a:xfrm>
              <a:off x="10484237" y="2226603"/>
              <a:ext cx="342900" cy="104775"/>
            </a:xfrm>
            <a:prstGeom prst="rect">
              <a:avLst/>
            </a:prstGeom>
          </p:spPr>
        </p:pic>
        <p:sp>
          <p:nvSpPr>
            <p:cNvPr id="52" name="textruta 51"/>
            <p:cNvSpPr txBox="1"/>
            <p:nvPr/>
          </p:nvSpPr>
          <p:spPr>
            <a:xfrm>
              <a:off x="10836740" y="2178273"/>
              <a:ext cx="1118745" cy="21544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Förgymnasial</a:t>
              </a:r>
            </a:p>
          </p:txBody>
        </p:sp>
      </p:grpSp>
    </p:spTree>
    <p:extLst>
      <p:ext uri="{BB962C8B-B14F-4D97-AF65-F5344CB8AC3E}">
        <p14:creationId xmlns:p14="http://schemas.microsoft.com/office/powerpoint/2010/main" val="3006218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p:cNvPicPr/>
          <p:nvPr/>
        </p:nvPicPr>
        <p:blipFill rotWithShape="1">
          <a:blip r:embed="rId3"/>
          <a:srcRect l="33896" t="11905" r="41964" b="59126"/>
          <a:stretch/>
        </p:blipFill>
        <p:spPr bwMode="auto">
          <a:xfrm>
            <a:off x="6374674" y="3312385"/>
            <a:ext cx="4209691" cy="3303917"/>
          </a:xfrm>
          <a:prstGeom prst="rect">
            <a:avLst/>
          </a:prstGeom>
          <a:ln>
            <a:noFill/>
          </a:ln>
          <a:extLst>
            <a:ext uri="{53640926-AAD7-44D8-BBD7-CCE9431645EC}">
              <a14:shadowObscured xmlns:a14="http://schemas.microsoft.com/office/drawing/2010/main"/>
            </a:ext>
          </a:extLst>
        </p:spPr>
      </p:pic>
      <p:sp>
        <p:nvSpPr>
          <p:cNvPr id="2" name="Platshållare för innehåll 1"/>
          <p:cNvSpPr>
            <a:spLocks noGrp="1"/>
          </p:cNvSpPr>
          <p:nvPr>
            <p:ph idx="1"/>
          </p:nvPr>
        </p:nvSpPr>
        <p:spPr>
          <a:xfrm>
            <a:off x="1523906" y="1942691"/>
            <a:ext cx="9181483" cy="3600000"/>
          </a:xfrm>
        </p:spPr>
        <p:txBody>
          <a:bodyPr>
            <a:normAutofit/>
          </a:bodyPr>
          <a:lstStyle/>
          <a:p>
            <a:r>
              <a:rPr lang="sv-SE" sz="2400" dirty="0"/>
              <a:t>Dödlighet</a:t>
            </a:r>
          </a:p>
          <a:p>
            <a:r>
              <a:rPr lang="sv-SE" sz="2400" dirty="0"/>
              <a:t>Sjuklighet– de flesta sjukdomar, t ex hjärt-kärlsjukdom, fetma, lungcancer, KOL, karies, covid-19, depression</a:t>
            </a:r>
          </a:p>
          <a:p>
            <a:r>
              <a:rPr lang="sv-SE" sz="2400" dirty="0"/>
              <a:t>Självskattad hälsa</a:t>
            </a:r>
          </a:p>
          <a:p>
            <a:r>
              <a:rPr lang="sv-SE" sz="2400" dirty="0"/>
              <a:t>Levnadsvanor</a:t>
            </a:r>
          </a:p>
          <a:p>
            <a:pPr marL="90488" indent="0">
              <a:buNone/>
            </a:pPr>
            <a:endParaRPr lang="sv-SE" sz="2400" dirty="0"/>
          </a:p>
        </p:txBody>
      </p:sp>
      <p:sp>
        <p:nvSpPr>
          <p:cNvPr id="3" name="Rubrik 2"/>
          <p:cNvSpPr>
            <a:spLocks noGrp="1"/>
          </p:cNvSpPr>
          <p:nvPr>
            <p:ph type="title"/>
          </p:nvPr>
        </p:nvSpPr>
        <p:spPr>
          <a:xfrm>
            <a:off x="780103" y="656452"/>
            <a:ext cx="10400145" cy="1202785"/>
          </a:xfrm>
        </p:spPr>
        <p:txBody>
          <a:bodyPr/>
          <a:lstStyle/>
          <a:p>
            <a:pPr algn="ctr"/>
            <a:r>
              <a:rPr lang="sv-SE" sz="3200" dirty="0"/>
              <a:t>Socioekonomiska skillnader i hälsa finns för de flesta mått på ohälsa och sjukdom:</a:t>
            </a:r>
            <a:br>
              <a:rPr lang="sv-SE" sz="3200" dirty="0"/>
            </a:br>
            <a:endParaRPr lang="sv-SE" sz="3200" dirty="0"/>
          </a:p>
        </p:txBody>
      </p:sp>
    </p:spTree>
    <p:extLst>
      <p:ext uri="{BB962C8B-B14F-4D97-AF65-F5344CB8AC3E}">
        <p14:creationId xmlns:p14="http://schemas.microsoft.com/office/powerpoint/2010/main" val="52271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2">
                                            <p:txEl>
                                              <p:pRg st="0" end="0"/>
                                            </p:txEl>
                                          </p:spTgt>
                                        </p:tgtEl>
                                        <p:attrNameLst>
                                          <p:attrName>style.opacity</p:attrName>
                                        </p:attrNameLst>
                                      </p:cBhvr>
                                      <p:to>
                                        <p:strVal val="0.5"/>
                                      </p:to>
                                    </p:set>
                                    <p:animEffect filter="image" prLst="opacity: 0.5">
                                      <p:cBhvr rctx="IE">
                                        <p:cTn id="14" dur="indefinite"/>
                                        <p:tgtEl>
                                          <p:spTgt spid="2">
                                            <p:txEl>
                                              <p:pRg st="0" end="0"/>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2">
                                            <p:txEl>
                                              <p:pRg st="1" end="1"/>
                                            </p:txEl>
                                          </p:spTgt>
                                        </p:tgtEl>
                                        <p:attrNameLst>
                                          <p:attrName>style.opacity</p:attrName>
                                        </p:attrNameLst>
                                      </p:cBhvr>
                                      <p:to>
                                        <p:strVal val="0.5"/>
                                      </p:to>
                                    </p:set>
                                    <p:animEffect filter="image" prLst="opacity: 0.5">
                                      <p:cBhvr rctx="IE">
                                        <p:cTn id="21" dur="indefinite"/>
                                        <p:tgtEl>
                                          <p:spTgt spid="2">
                                            <p:txEl>
                                              <p:pRg st="1" end="1"/>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childTnLst>
                                </p:cTn>
                              </p:par>
                              <p:par>
                                <p:cTn id="28" presetID="9" presetClass="emph" presetSubtype="0" nodeType="withEffect">
                                  <p:stCondLst>
                                    <p:cond delay="0"/>
                                  </p:stCondLst>
                                  <p:childTnLst>
                                    <p:set>
                                      <p:cBhvr rctx="PPT">
                                        <p:cTn id="29" dur="indefinite"/>
                                        <p:tgtEl>
                                          <p:spTgt spid="2">
                                            <p:txEl>
                                              <p:pRg st="2" end="2"/>
                                            </p:txEl>
                                          </p:spTgt>
                                        </p:tgtEl>
                                        <p:attrNameLst>
                                          <p:attrName>style.opacity</p:attrName>
                                        </p:attrNameLst>
                                      </p:cBhvr>
                                      <p:to>
                                        <p:strVal val="0.5"/>
                                      </p:to>
                                    </p:set>
                                    <p:animEffect filter="image" prLst="opacity: 0.5">
                                      <p:cBhvr rctx="IE">
                                        <p:cTn id="30" dur="indefinite"/>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3053735" y="86430"/>
            <a:ext cx="5463034" cy="492443"/>
          </a:xfrm>
          <a:prstGeom prst="rect">
            <a:avLst/>
          </a:prstGeom>
          <a:noFill/>
        </p:spPr>
        <p:txBody>
          <a:bodyPr wrap="none" lIns="0" tIns="0" rIns="0" bIns="0" rtlCol="0">
            <a:spAutoFit/>
          </a:bodyPr>
          <a:lstStyle/>
          <a:p>
            <a:pPr algn="ctr"/>
            <a:r>
              <a:rPr lang="sv-SE" sz="3200" b="1" dirty="0"/>
              <a:t>Hälsans bestämningsfaktorer</a:t>
            </a:r>
          </a:p>
        </p:txBody>
      </p:sp>
      <p:sp>
        <p:nvSpPr>
          <p:cNvPr id="5" name="textruta 4"/>
          <p:cNvSpPr txBox="1"/>
          <p:nvPr/>
        </p:nvSpPr>
        <p:spPr>
          <a:xfrm>
            <a:off x="7309985" y="6398191"/>
            <a:ext cx="6019800" cy="184666"/>
          </a:xfrm>
          <a:prstGeom prst="rect">
            <a:avLst/>
          </a:prstGeom>
          <a:noFill/>
        </p:spPr>
        <p:txBody>
          <a:bodyPr wrap="square" lIns="0" tIns="0" rIns="0" bIns="0" rtlCol="0">
            <a:spAutoFit/>
          </a:bodyPr>
          <a:lstStyle/>
          <a:p>
            <a:pPr algn="l"/>
            <a:r>
              <a:rPr lang="sv-SE" sz="1200" dirty="0"/>
              <a:t>Källa: Östgötakommissionens slutrapport 2014.</a:t>
            </a:r>
          </a:p>
        </p:txBody>
      </p:sp>
      <p:pic>
        <p:nvPicPr>
          <p:cNvPr id="6" name="Bildobjekt 5"/>
          <p:cNvPicPr>
            <a:picLocks noChangeAspect="1"/>
          </p:cNvPicPr>
          <p:nvPr/>
        </p:nvPicPr>
        <p:blipFill>
          <a:blip r:embed="rId3"/>
          <a:stretch>
            <a:fillRect/>
          </a:stretch>
        </p:blipFill>
        <p:spPr>
          <a:xfrm>
            <a:off x="154933" y="578873"/>
            <a:ext cx="11882134" cy="5700254"/>
          </a:xfrm>
          <a:prstGeom prst="rect">
            <a:avLst/>
          </a:prstGeom>
        </p:spPr>
      </p:pic>
    </p:spTree>
    <p:extLst>
      <p:ext uri="{BB962C8B-B14F-4D97-AF65-F5344CB8AC3E}">
        <p14:creationId xmlns:p14="http://schemas.microsoft.com/office/powerpoint/2010/main" val="330434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Vinklad  27">
            <a:extLst>
              <a:ext uri="{FF2B5EF4-FFF2-40B4-BE49-F238E27FC236}">
                <a16:creationId xmlns:a16="http://schemas.microsoft.com/office/drawing/2014/main" id="{07260DCA-F707-3C52-D423-34CC7C6A4414}"/>
              </a:ext>
            </a:extLst>
          </p:cNvPr>
          <p:cNvCxnSpPr>
            <a:stCxn id="18" idx="1"/>
            <a:endCxn id="5" idx="1"/>
          </p:cNvCxnSpPr>
          <p:nvPr/>
        </p:nvCxnSpPr>
        <p:spPr>
          <a:xfrm rot="10800000">
            <a:off x="1602152" y="2133216"/>
            <a:ext cx="90279" cy="1762073"/>
          </a:xfrm>
          <a:prstGeom prst="bentConnector3">
            <a:avLst>
              <a:gd name="adj1" fmla="val 353215"/>
            </a:avLst>
          </a:prstGeom>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D79918EC-7D72-72DE-1063-D7492A7E6177}"/>
              </a:ext>
            </a:extLst>
          </p:cNvPr>
          <p:cNvCxnSpPr>
            <a:cxnSpLocks/>
          </p:cNvCxnSpPr>
          <p:nvPr/>
        </p:nvCxnSpPr>
        <p:spPr>
          <a:xfrm flipH="1">
            <a:off x="5283425" y="2109602"/>
            <a:ext cx="1530062" cy="10432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D5D0DEC5-2010-65F9-8FAD-1FC1EBB108E8}"/>
              </a:ext>
            </a:extLst>
          </p:cNvPr>
          <p:cNvCxnSpPr>
            <a:cxnSpLocks/>
          </p:cNvCxnSpPr>
          <p:nvPr/>
        </p:nvCxnSpPr>
        <p:spPr>
          <a:xfrm>
            <a:off x="6753853" y="2349855"/>
            <a:ext cx="0" cy="8265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20DDAACD-9A0D-0972-1368-C7069DD5FC80}"/>
              </a:ext>
            </a:extLst>
          </p:cNvPr>
          <p:cNvCxnSpPr>
            <a:cxnSpLocks/>
            <a:stCxn id="14" idx="3"/>
            <a:endCxn id="17" idx="1"/>
          </p:cNvCxnSpPr>
          <p:nvPr/>
        </p:nvCxnSpPr>
        <p:spPr>
          <a:xfrm>
            <a:off x="3426081" y="2133215"/>
            <a:ext cx="24904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Vinklad  38">
            <a:extLst>
              <a:ext uri="{FF2B5EF4-FFF2-40B4-BE49-F238E27FC236}">
                <a16:creationId xmlns:a16="http://schemas.microsoft.com/office/drawing/2014/main" id="{684453BC-C889-0DE0-1049-4A541197A1DF}"/>
              </a:ext>
            </a:extLst>
          </p:cNvPr>
          <p:cNvCxnSpPr>
            <a:cxnSpLocks/>
            <a:stCxn id="17" idx="3"/>
            <a:endCxn id="6" idx="0"/>
          </p:cNvCxnSpPr>
          <p:nvPr/>
        </p:nvCxnSpPr>
        <p:spPr>
          <a:xfrm>
            <a:off x="7611496" y="2133215"/>
            <a:ext cx="2113981" cy="2462629"/>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5" name="Rektangel med rundade hörn 34">
            <a:extLst>
              <a:ext uri="{FF2B5EF4-FFF2-40B4-BE49-F238E27FC236}">
                <a16:creationId xmlns:a16="http://schemas.microsoft.com/office/drawing/2014/main" id="{54AE05B7-3C66-6CB7-F3DA-4B1F043DB765}"/>
              </a:ext>
            </a:extLst>
          </p:cNvPr>
          <p:cNvSpPr/>
          <p:nvPr/>
        </p:nvSpPr>
        <p:spPr>
          <a:xfrm>
            <a:off x="5857860" y="1909084"/>
            <a:ext cx="1797014" cy="478967"/>
          </a:xfrm>
          <a:prstGeom prst="roundRect">
            <a:avLst>
              <a:gd name="adj" fmla="val 50000"/>
            </a:avLst>
          </a:prstGeom>
          <a:solidFill>
            <a:srgbClr val="A0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cxnSp>
        <p:nvCxnSpPr>
          <p:cNvPr id="33" name="Rak 32">
            <a:extLst>
              <a:ext uri="{FF2B5EF4-FFF2-40B4-BE49-F238E27FC236}">
                <a16:creationId xmlns:a16="http://schemas.microsoft.com/office/drawing/2014/main" id="{DC72C2C9-D5A8-AFB9-D39C-BA283F66B849}"/>
              </a:ext>
            </a:extLst>
          </p:cNvPr>
          <p:cNvCxnSpPr>
            <a:cxnSpLocks/>
          </p:cNvCxnSpPr>
          <p:nvPr/>
        </p:nvCxnSpPr>
        <p:spPr>
          <a:xfrm>
            <a:off x="7416799" y="3865166"/>
            <a:ext cx="1537739" cy="1167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Rak 48">
            <a:extLst>
              <a:ext uri="{FF2B5EF4-FFF2-40B4-BE49-F238E27FC236}">
                <a16:creationId xmlns:a16="http://schemas.microsoft.com/office/drawing/2014/main" id="{1B5E3FB8-83E3-FA45-A5D3-E6DDA86EBF94}"/>
              </a:ext>
            </a:extLst>
          </p:cNvPr>
          <p:cNvCxnSpPr/>
          <p:nvPr/>
        </p:nvCxnSpPr>
        <p:spPr>
          <a:xfrm>
            <a:off x="3243943" y="3209812"/>
            <a:ext cx="7474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Rak 50">
            <a:extLst>
              <a:ext uri="{FF2B5EF4-FFF2-40B4-BE49-F238E27FC236}">
                <a16:creationId xmlns:a16="http://schemas.microsoft.com/office/drawing/2014/main" id="{010BECFE-34C2-8A6C-0445-40A15D3DD252}"/>
              </a:ext>
            </a:extLst>
          </p:cNvPr>
          <p:cNvCxnSpPr/>
          <p:nvPr/>
        </p:nvCxnSpPr>
        <p:spPr>
          <a:xfrm>
            <a:off x="2989601" y="3895288"/>
            <a:ext cx="10018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Rak 52">
            <a:extLst>
              <a:ext uri="{FF2B5EF4-FFF2-40B4-BE49-F238E27FC236}">
                <a16:creationId xmlns:a16="http://schemas.microsoft.com/office/drawing/2014/main" id="{D2C52BE0-2261-B2D3-219D-E0F273514144}"/>
              </a:ext>
            </a:extLst>
          </p:cNvPr>
          <p:cNvCxnSpPr/>
          <p:nvPr/>
        </p:nvCxnSpPr>
        <p:spPr>
          <a:xfrm>
            <a:off x="5188857" y="3895288"/>
            <a:ext cx="10305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Rak 54">
            <a:extLst>
              <a:ext uri="{FF2B5EF4-FFF2-40B4-BE49-F238E27FC236}">
                <a16:creationId xmlns:a16="http://schemas.microsoft.com/office/drawing/2014/main" id="{FD5286CF-B81F-FA08-D99D-EF228B3AA227}"/>
              </a:ext>
            </a:extLst>
          </p:cNvPr>
          <p:cNvCxnSpPr/>
          <p:nvPr/>
        </p:nvCxnSpPr>
        <p:spPr>
          <a:xfrm>
            <a:off x="5138057" y="3193795"/>
            <a:ext cx="10813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Rak 77">
            <a:extLst>
              <a:ext uri="{FF2B5EF4-FFF2-40B4-BE49-F238E27FC236}">
                <a16:creationId xmlns:a16="http://schemas.microsoft.com/office/drawing/2014/main" id="{2E44CC94-9910-BB6A-829E-268DAE182AE9}"/>
              </a:ext>
            </a:extLst>
          </p:cNvPr>
          <p:cNvCxnSpPr>
            <a:cxnSpLocks/>
          </p:cNvCxnSpPr>
          <p:nvPr/>
        </p:nvCxnSpPr>
        <p:spPr>
          <a:xfrm>
            <a:off x="5306196" y="3228457"/>
            <a:ext cx="891404" cy="67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Rak 84">
            <a:extLst>
              <a:ext uri="{FF2B5EF4-FFF2-40B4-BE49-F238E27FC236}">
                <a16:creationId xmlns:a16="http://schemas.microsoft.com/office/drawing/2014/main" id="{5716D205-10C2-A9B5-B97D-0CB41136DF81}"/>
              </a:ext>
            </a:extLst>
          </p:cNvPr>
          <p:cNvCxnSpPr>
            <a:cxnSpLocks/>
          </p:cNvCxnSpPr>
          <p:nvPr/>
        </p:nvCxnSpPr>
        <p:spPr>
          <a:xfrm flipH="1">
            <a:off x="4693428" y="3260818"/>
            <a:ext cx="1" cy="554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Rak 46">
            <a:extLst>
              <a:ext uri="{FF2B5EF4-FFF2-40B4-BE49-F238E27FC236}">
                <a16:creationId xmlns:a16="http://schemas.microsoft.com/office/drawing/2014/main" id="{1574A49D-4053-58EF-93D5-EBBD3B253404}"/>
              </a:ext>
            </a:extLst>
          </p:cNvPr>
          <p:cNvCxnSpPr>
            <a:cxnSpLocks/>
            <a:endCxn id="18" idx="2"/>
          </p:cNvCxnSpPr>
          <p:nvPr/>
        </p:nvCxnSpPr>
        <p:spPr>
          <a:xfrm flipH="1">
            <a:off x="2566461" y="2349855"/>
            <a:ext cx="1153" cy="1653155"/>
          </a:xfrm>
          <a:prstGeom prst="line">
            <a:avLst/>
          </a:prstGeom>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D2790874-2B00-56AD-5293-3627C70BCCC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04B58B-0420-4827-A2A8-7A3D043AFDDE}" type="slidenum">
              <a:rPr kumimoji="0" lang="sv-SE" sz="1200" b="0" i="0" u="none" strike="noStrike" kern="1200" cap="none" spc="0" normalizeH="0" baseline="0" noProof="0" smtClean="0">
                <a:ln>
                  <a:noFill/>
                </a:ln>
                <a:solidFill>
                  <a:prstClr val="black"/>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dirty="0">
              <a:ln>
                <a:noFill/>
              </a:ln>
              <a:solidFill>
                <a:prstClr val="black"/>
              </a:solidFill>
              <a:effectLst/>
              <a:uLnTx/>
              <a:uFillTx/>
              <a:latin typeface="Roboto"/>
              <a:ea typeface="+mn-ea"/>
              <a:cs typeface="+mn-cs"/>
            </a:endParaRPr>
          </a:p>
        </p:txBody>
      </p:sp>
      <p:sp>
        <p:nvSpPr>
          <p:cNvPr id="3" name="Rektangel 2">
            <a:extLst>
              <a:ext uri="{FF2B5EF4-FFF2-40B4-BE49-F238E27FC236}">
                <a16:creationId xmlns:a16="http://schemas.microsoft.com/office/drawing/2014/main" id="{19D91073-341A-1209-584B-2FBB399520F9}"/>
              </a:ext>
            </a:extLst>
          </p:cNvPr>
          <p:cNvSpPr/>
          <p:nvPr/>
        </p:nvSpPr>
        <p:spPr>
          <a:xfrm>
            <a:off x="468000" y="6416861"/>
            <a:ext cx="649301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Roboto"/>
                <a:ea typeface="+mn-ea"/>
                <a:cs typeface="+mn-cs"/>
              </a:rPr>
              <a:t>Källa: Östgötakommissionen för folkhälsa – slutrapport, 2014 (efter </a:t>
            </a:r>
            <a:r>
              <a:rPr kumimoji="0" lang="sv-SE" sz="1000" b="0" i="0" u="none" strike="noStrike" kern="1200" cap="none" spc="0" normalizeH="0" baseline="0" noProof="0" dirty="0" err="1">
                <a:ln>
                  <a:noFill/>
                </a:ln>
                <a:solidFill>
                  <a:prstClr val="black"/>
                </a:solidFill>
                <a:effectLst/>
                <a:uLnTx/>
                <a:uFillTx/>
                <a:latin typeface="Roboto"/>
                <a:ea typeface="+mn-ea"/>
                <a:cs typeface="+mn-cs"/>
              </a:rPr>
              <a:t>Marmot</a:t>
            </a:r>
            <a:r>
              <a:rPr kumimoji="0" lang="sv-SE" sz="1000" b="0" i="0" u="none" strike="noStrike" kern="1200" cap="none" spc="0" normalizeH="0" baseline="0" noProof="0" dirty="0">
                <a:ln>
                  <a:noFill/>
                </a:ln>
                <a:solidFill>
                  <a:prstClr val="black"/>
                </a:solidFill>
                <a:effectLst/>
                <a:uLnTx/>
                <a:uFillTx/>
                <a:latin typeface="Roboto"/>
                <a:ea typeface="+mn-ea"/>
                <a:cs typeface="+mn-cs"/>
              </a:rPr>
              <a:t> et al, 2000) </a:t>
            </a:r>
          </a:p>
        </p:txBody>
      </p:sp>
      <p:sp>
        <p:nvSpPr>
          <p:cNvPr id="4" name="Rektangel 3">
            <a:extLst>
              <a:ext uri="{FF2B5EF4-FFF2-40B4-BE49-F238E27FC236}">
                <a16:creationId xmlns:a16="http://schemas.microsoft.com/office/drawing/2014/main" id="{E3FA05BE-3ACE-252E-662D-A8D7D346445E}"/>
              </a:ext>
            </a:extLst>
          </p:cNvPr>
          <p:cNvSpPr/>
          <p:nvPr/>
        </p:nvSpPr>
        <p:spPr>
          <a:xfrm>
            <a:off x="2553203" y="633329"/>
            <a:ext cx="708559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Roboto"/>
                <a:ea typeface="+mn-ea"/>
                <a:cs typeface="+mn-cs"/>
              </a:rPr>
              <a:t>Vad kan ojämlikheter i hälsa bero på?</a:t>
            </a:r>
          </a:p>
        </p:txBody>
      </p:sp>
      <p:sp>
        <p:nvSpPr>
          <p:cNvPr id="5" name="Rektangel med rundade hörn 4">
            <a:extLst>
              <a:ext uri="{FF2B5EF4-FFF2-40B4-BE49-F238E27FC236}">
                <a16:creationId xmlns:a16="http://schemas.microsoft.com/office/drawing/2014/main" id="{C083980D-D422-35ED-5FB0-480347068C9F}"/>
              </a:ext>
            </a:extLst>
          </p:cNvPr>
          <p:cNvSpPr/>
          <p:nvPr/>
        </p:nvSpPr>
        <p:spPr>
          <a:xfrm>
            <a:off x="1602151" y="1794032"/>
            <a:ext cx="1985771" cy="678366"/>
          </a:xfrm>
          <a:prstGeom prst="roundRect">
            <a:avLst>
              <a:gd name="adj" fmla="val 50000"/>
            </a:avLst>
          </a:prstGeom>
          <a:solidFill>
            <a:srgbClr val="286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sp>
        <p:nvSpPr>
          <p:cNvPr id="6" name="Rektangel med rundade hörn 5">
            <a:extLst>
              <a:ext uri="{FF2B5EF4-FFF2-40B4-BE49-F238E27FC236}">
                <a16:creationId xmlns:a16="http://schemas.microsoft.com/office/drawing/2014/main" id="{EEDDD274-C02E-824D-632A-09D7AE759ECA}"/>
              </a:ext>
            </a:extLst>
          </p:cNvPr>
          <p:cNvSpPr/>
          <p:nvPr/>
        </p:nvSpPr>
        <p:spPr>
          <a:xfrm>
            <a:off x="8740620" y="4595844"/>
            <a:ext cx="1969713" cy="874044"/>
          </a:xfrm>
          <a:prstGeom prst="roundRect">
            <a:avLst>
              <a:gd name="adj" fmla="val 50000"/>
            </a:avLst>
          </a:prstGeom>
          <a:solidFill>
            <a:srgbClr val="286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sp>
        <p:nvSpPr>
          <p:cNvPr id="7" name="Rektangel med rundade hörn 6">
            <a:extLst>
              <a:ext uri="{FF2B5EF4-FFF2-40B4-BE49-F238E27FC236}">
                <a16:creationId xmlns:a16="http://schemas.microsoft.com/office/drawing/2014/main" id="{EAA127D2-19C2-AA54-A1FF-8B7AA8D670B4}"/>
              </a:ext>
            </a:extLst>
          </p:cNvPr>
          <p:cNvSpPr/>
          <p:nvPr/>
        </p:nvSpPr>
        <p:spPr>
          <a:xfrm>
            <a:off x="3771609" y="2955103"/>
            <a:ext cx="1797016" cy="478967"/>
          </a:xfrm>
          <a:prstGeom prst="roundRect">
            <a:avLst>
              <a:gd name="adj" fmla="val 50000"/>
            </a:avLst>
          </a:prstGeom>
          <a:solidFill>
            <a:srgbClr val="A0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sp>
        <p:nvSpPr>
          <p:cNvPr id="8" name="Rektangel med rundade hörn 7">
            <a:extLst>
              <a:ext uri="{FF2B5EF4-FFF2-40B4-BE49-F238E27FC236}">
                <a16:creationId xmlns:a16="http://schemas.microsoft.com/office/drawing/2014/main" id="{A4AFF370-B0AD-1D5C-5DBF-989EA495D1EF}"/>
              </a:ext>
            </a:extLst>
          </p:cNvPr>
          <p:cNvSpPr/>
          <p:nvPr/>
        </p:nvSpPr>
        <p:spPr>
          <a:xfrm>
            <a:off x="1673944" y="3656596"/>
            <a:ext cx="1797016" cy="478967"/>
          </a:xfrm>
          <a:prstGeom prst="roundRect">
            <a:avLst>
              <a:gd name="adj" fmla="val 50000"/>
            </a:avLst>
          </a:prstGeom>
          <a:solidFill>
            <a:srgbClr val="A0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sp>
        <p:nvSpPr>
          <p:cNvPr id="9" name="Rektangel med rundade hörn 8">
            <a:extLst>
              <a:ext uri="{FF2B5EF4-FFF2-40B4-BE49-F238E27FC236}">
                <a16:creationId xmlns:a16="http://schemas.microsoft.com/office/drawing/2014/main" id="{894D376D-086A-0E28-41E1-682AA8CFCD7D}"/>
              </a:ext>
            </a:extLst>
          </p:cNvPr>
          <p:cNvSpPr/>
          <p:nvPr/>
        </p:nvSpPr>
        <p:spPr>
          <a:xfrm>
            <a:off x="1673944" y="2955103"/>
            <a:ext cx="1797016" cy="478967"/>
          </a:xfrm>
          <a:prstGeom prst="roundRect">
            <a:avLst>
              <a:gd name="adj" fmla="val 50000"/>
            </a:avLst>
          </a:prstGeom>
          <a:solidFill>
            <a:srgbClr val="A0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sp>
        <p:nvSpPr>
          <p:cNvPr id="10" name="Rektangel med rundade hörn 9">
            <a:extLst>
              <a:ext uri="{FF2B5EF4-FFF2-40B4-BE49-F238E27FC236}">
                <a16:creationId xmlns:a16="http://schemas.microsoft.com/office/drawing/2014/main" id="{D32F897D-D286-EE9C-187D-6EEE2276A154}"/>
              </a:ext>
            </a:extLst>
          </p:cNvPr>
          <p:cNvSpPr/>
          <p:nvPr/>
        </p:nvSpPr>
        <p:spPr>
          <a:xfrm>
            <a:off x="5861666" y="2959215"/>
            <a:ext cx="1797016" cy="478967"/>
          </a:xfrm>
          <a:prstGeom prst="roundRect">
            <a:avLst>
              <a:gd name="adj" fmla="val 50000"/>
            </a:avLst>
          </a:prstGeom>
          <a:solidFill>
            <a:srgbClr val="A0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sp>
        <p:nvSpPr>
          <p:cNvPr id="11" name="Rektangel med rundade hörn 10">
            <a:extLst>
              <a:ext uri="{FF2B5EF4-FFF2-40B4-BE49-F238E27FC236}">
                <a16:creationId xmlns:a16="http://schemas.microsoft.com/office/drawing/2014/main" id="{D9983E50-1E98-7A84-2CD2-286CEBC34DE0}"/>
              </a:ext>
            </a:extLst>
          </p:cNvPr>
          <p:cNvSpPr/>
          <p:nvPr/>
        </p:nvSpPr>
        <p:spPr>
          <a:xfrm>
            <a:off x="5857861" y="3656596"/>
            <a:ext cx="1797016" cy="478967"/>
          </a:xfrm>
          <a:prstGeom prst="roundRect">
            <a:avLst>
              <a:gd name="adj" fmla="val 50000"/>
            </a:avLst>
          </a:prstGeom>
          <a:solidFill>
            <a:srgbClr val="A0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sp>
        <p:nvSpPr>
          <p:cNvPr id="12" name="Rektangel med rundade hörn 11">
            <a:extLst>
              <a:ext uri="{FF2B5EF4-FFF2-40B4-BE49-F238E27FC236}">
                <a16:creationId xmlns:a16="http://schemas.microsoft.com/office/drawing/2014/main" id="{015F9BD1-C18E-BFE1-B49A-A75D5A54F216}"/>
              </a:ext>
            </a:extLst>
          </p:cNvPr>
          <p:cNvSpPr/>
          <p:nvPr/>
        </p:nvSpPr>
        <p:spPr>
          <a:xfrm>
            <a:off x="3767805" y="3659102"/>
            <a:ext cx="1797016" cy="478967"/>
          </a:xfrm>
          <a:prstGeom prst="roundRect">
            <a:avLst>
              <a:gd name="adj" fmla="val 50000"/>
            </a:avLst>
          </a:prstGeom>
          <a:solidFill>
            <a:srgbClr val="A0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sp>
        <p:nvSpPr>
          <p:cNvPr id="14" name="textruta 13">
            <a:extLst>
              <a:ext uri="{FF2B5EF4-FFF2-40B4-BE49-F238E27FC236}">
                <a16:creationId xmlns:a16="http://schemas.microsoft.com/office/drawing/2014/main" id="{A2DD1489-F5D7-ACE9-2E2C-2B046AA1E2D2}"/>
              </a:ext>
            </a:extLst>
          </p:cNvPr>
          <p:cNvSpPr txBox="1"/>
          <p:nvPr/>
        </p:nvSpPr>
        <p:spPr>
          <a:xfrm>
            <a:off x="1678019" y="1917771"/>
            <a:ext cx="174806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Roboto"/>
                <a:ea typeface="+mn-ea"/>
                <a:cs typeface="+mn-cs"/>
              </a:rPr>
              <a:t>Socioekonomisk situation</a:t>
            </a:r>
          </a:p>
        </p:txBody>
      </p:sp>
      <p:sp>
        <p:nvSpPr>
          <p:cNvPr id="15" name="textruta 14">
            <a:extLst>
              <a:ext uri="{FF2B5EF4-FFF2-40B4-BE49-F238E27FC236}">
                <a16:creationId xmlns:a16="http://schemas.microsoft.com/office/drawing/2014/main" id="{74CC3D4D-5949-E5AE-73AE-50856B2B1D7F}"/>
              </a:ext>
            </a:extLst>
          </p:cNvPr>
          <p:cNvSpPr txBox="1"/>
          <p:nvPr/>
        </p:nvSpPr>
        <p:spPr>
          <a:xfrm>
            <a:off x="8846457" y="4722229"/>
            <a:ext cx="1748062"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Roboto"/>
                <a:ea typeface="+mn-ea"/>
                <a:cs typeface="+mn-cs"/>
              </a:rPr>
              <a:t>Självskattad hälsa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Roboto"/>
                <a:ea typeface="+mn-ea"/>
                <a:cs typeface="+mn-cs"/>
              </a:rPr>
              <a:t>Sjukdom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Roboto"/>
                <a:ea typeface="+mn-ea"/>
                <a:cs typeface="+mn-cs"/>
              </a:rPr>
              <a:t>Död</a:t>
            </a:r>
          </a:p>
        </p:txBody>
      </p:sp>
      <p:sp>
        <p:nvSpPr>
          <p:cNvPr id="17" name="textruta 16">
            <a:extLst>
              <a:ext uri="{FF2B5EF4-FFF2-40B4-BE49-F238E27FC236}">
                <a16:creationId xmlns:a16="http://schemas.microsoft.com/office/drawing/2014/main" id="{53A032FE-F1B2-7AC4-0C34-EBA281CCCE2F}"/>
              </a:ext>
            </a:extLst>
          </p:cNvPr>
          <p:cNvSpPr txBox="1"/>
          <p:nvPr/>
        </p:nvSpPr>
        <p:spPr>
          <a:xfrm>
            <a:off x="5916514" y="2025493"/>
            <a:ext cx="169498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Roboto"/>
                <a:ea typeface="+mn-ea"/>
                <a:cs typeface="+mn-cs"/>
              </a:rPr>
              <a:t>Materiella faktorer</a:t>
            </a:r>
          </a:p>
        </p:txBody>
      </p:sp>
      <p:sp>
        <p:nvSpPr>
          <p:cNvPr id="18" name="textruta 17">
            <a:extLst>
              <a:ext uri="{FF2B5EF4-FFF2-40B4-BE49-F238E27FC236}">
                <a16:creationId xmlns:a16="http://schemas.microsoft.com/office/drawing/2014/main" id="{B0E90EAC-EDAE-A6DF-7587-E14CAF7DE859}"/>
              </a:ext>
            </a:extLst>
          </p:cNvPr>
          <p:cNvSpPr txBox="1"/>
          <p:nvPr/>
        </p:nvSpPr>
        <p:spPr>
          <a:xfrm>
            <a:off x="1692430" y="3787566"/>
            <a:ext cx="174806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Roboto"/>
                <a:ea typeface="+mn-ea"/>
                <a:cs typeface="+mn-cs"/>
              </a:rPr>
              <a:t>Social omgivning</a:t>
            </a:r>
          </a:p>
        </p:txBody>
      </p:sp>
      <p:sp>
        <p:nvSpPr>
          <p:cNvPr id="19" name="textruta 18">
            <a:extLst>
              <a:ext uri="{FF2B5EF4-FFF2-40B4-BE49-F238E27FC236}">
                <a16:creationId xmlns:a16="http://schemas.microsoft.com/office/drawing/2014/main" id="{F495DE6B-3F32-E1D3-6917-32F6306B03C5}"/>
              </a:ext>
            </a:extLst>
          </p:cNvPr>
          <p:cNvSpPr txBox="1"/>
          <p:nvPr/>
        </p:nvSpPr>
        <p:spPr>
          <a:xfrm>
            <a:off x="1709325" y="3077862"/>
            <a:ext cx="169498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Roboto"/>
                <a:ea typeface="+mn-ea"/>
                <a:cs typeface="+mn-cs"/>
              </a:rPr>
              <a:t>Arbetsmiljö</a:t>
            </a:r>
          </a:p>
        </p:txBody>
      </p:sp>
      <p:sp>
        <p:nvSpPr>
          <p:cNvPr id="20" name="textruta 19">
            <a:extLst>
              <a:ext uri="{FF2B5EF4-FFF2-40B4-BE49-F238E27FC236}">
                <a16:creationId xmlns:a16="http://schemas.microsoft.com/office/drawing/2014/main" id="{093B82FE-538A-04EC-643E-B184E8A1D049}"/>
              </a:ext>
            </a:extLst>
          </p:cNvPr>
          <p:cNvSpPr txBox="1"/>
          <p:nvPr/>
        </p:nvSpPr>
        <p:spPr>
          <a:xfrm>
            <a:off x="3831356" y="3077862"/>
            <a:ext cx="169498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Roboto"/>
                <a:ea typeface="+mn-ea"/>
                <a:cs typeface="+mn-cs"/>
              </a:rPr>
              <a:t>Psykologi</a:t>
            </a:r>
          </a:p>
        </p:txBody>
      </p:sp>
      <p:sp>
        <p:nvSpPr>
          <p:cNvPr id="21" name="textruta 20">
            <a:extLst>
              <a:ext uri="{FF2B5EF4-FFF2-40B4-BE49-F238E27FC236}">
                <a16:creationId xmlns:a16="http://schemas.microsoft.com/office/drawing/2014/main" id="{3519E42F-1699-7D2F-680F-A9972D62A876}"/>
              </a:ext>
            </a:extLst>
          </p:cNvPr>
          <p:cNvSpPr txBox="1"/>
          <p:nvPr/>
        </p:nvSpPr>
        <p:spPr>
          <a:xfrm>
            <a:off x="3778279" y="3787566"/>
            <a:ext cx="174806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Roboto"/>
                <a:ea typeface="+mn-ea"/>
                <a:cs typeface="+mn-cs"/>
              </a:rPr>
              <a:t>Levnadsvanor</a:t>
            </a:r>
          </a:p>
        </p:txBody>
      </p:sp>
      <p:sp>
        <p:nvSpPr>
          <p:cNvPr id="22" name="textruta 21">
            <a:extLst>
              <a:ext uri="{FF2B5EF4-FFF2-40B4-BE49-F238E27FC236}">
                <a16:creationId xmlns:a16="http://schemas.microsoft.com/office/drawing/2014/main" id="{9EC40147-F103-54DF-CEB9-810E68BA8FDA}"/>
              </a:ext>
            </a:extLst>
          </p:cNvPr>
          <p:cNvSpPr txBox="1"/>
          <p:nvPr/>
        </p:nvSpPr>
        <p:spPr>
          <a:xfrm>
            <a:off x="5895082" y="3787566"/>
            <a:ext cx="169498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Roboto"/>
                <a:ea typeface="+mn-ea"/>
                <a:cs typeface="+mn-cs"/>
              </a:rPr>
              <a:t>Fysiologi</a:t>
            </a:r>
          </a:p>
        </p:txBody>
      </p:sp>
      <p:sp>
        <p:nvSpPr>
          <p:cNvPr id="23" name="textruta 22">
            <a:extLst>
              <a:ext uri="{FF2B5EF4-FFF2-40B4-BE49-F238E27FC236}">
                <a16:creationId xmlns:a16="http://schemas.microsoft.com/office/drawing/2014/main" id="{DA64D614-D9F3-7979-9953-4CBEC34F6B71}"/>
              </a:ext>
            </a:extLst>
          </p:cNvPr>
          <p:cNvSpPr txBox="1"/>
          <p:nvPr/>
        </p:nvSpPr>
        <p:spPr>
          <a:xfrm>
            <a:off x="5915013" y="3077862"/>
            <a:ext cx="169498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Roboto"/>
                <a:ea typeface="+mn-ea"/>
                <a:cs typeface="+mn-cs"/>
              </a:rPr>
              <a:t>Hjärnan</a:t>
            </a:r>
          </a:p>
        </p:txBody>
      </p:sp>
      <p:sp>
        <p:nvSpPr>
          <p:cNvPr id="24" name="Rektangel med rundade hörn 23">
            <a:extLst>
              <a:ext uri="{FF2B5EF4-FFF2-40B4-BE49-F238E27FC236}">
                <a16:creationId xmlns:a16="http://schemas.microsoft.com/office/drawing/2014/main" id="{FD4EBA2B-BAEE-08EC-6702-3A124F4B76AE}"/>
              </a:ext>
            </a:extLst>
          </p:cNvPr>
          <p:cNvSpPr/>
          <p:nvPr/>
        </p:nvSpPr>
        <p:spPr>
          <a:xfrm>
            <a:off x="2755250" y="4990921"/>
            <a:ext cx="1694985" cy="478967"/>
          </a:xfrm>
          <a:prstGeom prst="roundRect">
            <a:avLst>
              <a:gd name="adj" fmla="val 50000"/>
            </a:avLst>
          </a:prstGeom>
          <a:solidFill>
            <a:srgbClr val="A0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sp>
        <p:nvSpPr>
          <p:cNvPr id="25" name="textruta 24">
            <a:extLst>
              <a:ext uri="{FF2B5EF4-FFF2-40B4-BE49-F238E27FC236}">
                <a16:creationId xmlns:a16="http://schemas.microsoft.com/office/drawing/2014/main" id="{88627F1D-B9D3-FEA1-1812-A4957131D0C1}"/>
              </a:ext>
            </a:extLst>
          </p:cNvPr>
          <p:cNvSpPr txBox="1"/>
          <p:nvPr/>
        </p:nvSpPr>
        <p:spPr>
          <a:xfrm>
            <a:off x="2914122" y="5118082"/>
            <a:ext cx="133369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Roboto"/>
                <a:ea typeface="+mn-ea"/>
                <a:cs typeface="+mn-cs"/>
              </a:rPr>
              <a:t>Genetik</a:t>
            </a:r>
          </a:p>
        </p:txBody>
      </p:sp>
      <p:sp>
        <p:nvSpPr>
          <p:cNvPr id="26" name="Rektangel med rundade hörn 25">
            <a:extLst>
              <a:ext uri="{FF2B5EF4-FFF2-40B4-BE49-F238E27FC236}">
                <a16:creationId xmlns:a16="http://schemas.microsoft.com/office/drawing/2014/main" id="{D8B6CC39-2BF2-E705-F918-29FD81595227}"/>
              </a:ext>
            </a:extLst>
          </p:cNvPr>
          <p:cNvSpPr/>
          <p:nvPr/>
        </p:nvSpPr>
        <p:spPr>
          <a:xfrm>
            <a:off x="4869684" y="4983447"/>
            <a:ext cx="1694985" cy="478967"/>
          </a:xfrm>
          <a:prstGeom prst="roundRect">
            <a:avLst>
              <a:gd name="adj" fmla="val 50000"/>
            </a:avLst>
          </a:prstGeom>
          <a:solidFill>
            <a:srgbClr val="A0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solidFill>
                  <a:srgbClr val="4D648A"/>
                </a:solidFill>
              </a:ln>
              <a:solidFill>
                <a:prstClr val="white"/>
              </a:solidFill>
              <a:effectLst/>
              <a:uLnTx/>
              <a:uFillTx/>
              <a:latin typeface="Roboto"/>
              <a:ea typeface="+mn-ea"/>
              <a:cs typeface="+mn-cs"/>
            </a:endParaRPr>
          </a:p>
        </p:txBody>
      </p:sp>
      <p:sp>
        <p:nvSpPr>
          <p:cNvPr id="27" name="textruta 26">
            <a:extLst>
              <a:ext uri="{FF2B5EF4-FFF2-40B4-BE49-F238E27FC236}">
                <a16:creationId xmlns:a16="http://schemas.microsoft.com/office/drawing/2014/main" id="{8D2DCFE5-B48C-53B5-B8C0-60ADB381334E}"/>
              </a:ext>
            </a:extLst>
          </p:cNvPr>
          <p:cNvSpPr txBox="1"/>
          <p:nvPr/>
        </p:nvSpPr>
        <p:spPr>
          <a:xfrm>
            <a:off x="5028556" y="5110608"/>
            <a:ext cx="133369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Roboto"/>
                <a:ea typeface="+mn-ea"/>
                <a:cs typeface="+mn-cs"/>
              </a:rPr>
              <a:t>Barndom</a:t>
            </a:r>
          </a:p>
        </p:txBody>
      </p:sp>
      <p:cxnSp>
        <p:nvCxnSpPr>
          <p:cNvPr id="87" name="Rak pil 86">
            <a:extLst>
              <a:ext uri="{FF2B5EF4-FFF2-40B4-BE49-F238E27FC236}">
                <a16:creationId xmlns:a16="http://schemas.microsoft.com/office/drawing/2014/main" id="{C23EC72F-D247-D0A8-25DE-0327D14D3DDF}"/>
              </a:ext>
            </a:extLst>
          </p:cNvPr>
          <p:cNvCxnSpPr>
            <a:cxnSpLocks/>
          </p:cNvCxnSpPr>
          <p:nvPr/>
        </p:nvCxnSpPr>
        <p:spPr>
          <a:xfrm flipH="1" flipV="1">
            <a:off x="2755250" y="4369985"/>
            <a:ext cx="353574" cy="499565"/>
          </a:xfrm>
          <a:prstGeom prst="straightConnector1">
            <a:avLst/>
          </a:prstGeom>
          <a:ln w="25400">
            <a:solidFill>
              <a:srgbClr val="A0D1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0" name="Rak pil 49">
            <a:extLst>
              <a:ext uri="{FF2B5EF4-FFF2-40B4-BE49-F238E27FC236}">
                <a16:creationId xmlns:a16="http://schemas.microsoft.com/office/drawing/2014/main" id="{2409E240-E6E2-4800-DD44-EA685D6DC412}"/>
              </a:ext>
            </a:extLst>
          </p:cNvPr>
          <p:cNvCxnSpPr>
            <a:cxnSpLocks/>
          </p:cNvCxnSpPr>
          <p:nvPr/>
        </p:nvCxnSpPr>
        <p:spPr>
          <a:xfrm flipV="1">
            <a:off x="3617686" y="4356507"/>
            <a:ext cx="0" cy="513043"/>
          </a:xfrm>
          <a:prstGeom prst="straightConnector1">
            <a:avLst/>
          </a:prstGeom>
          <a:ln w="25400">
            <a:solidFill>
              <a:srgbClr val="A0D1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4" name="Rak pil 53">
            <a:extLst>
              <a:ext uri="{FF2B5EF4-FFF2-40B4-BE49-F238E27FC236}">
                <a16:creationId xmlns:a16="http://schemas.microsoft.com/office/drawing/2014/main" id="{A75D14F5-A926-7682-79E4-FDF218ECE8FD}"/>
              </a:ext>
            </a:extLst>
          </p:cNvPr>
          <p:cNvCxnSpPr>
            <a:cxnSpLocks/>
          </p:cNvCxnSpPr>
          <p:nvPr/>
        </p:nvCxnSpPr>
        <p:spPr>
          <a:xfrm flipV="1">
            <a:off x="5717515" y="4356507"/>
            <a:ext cx="0" cy="513043"/>
          </a:xfrm>
          <a:prstGeom prst="straightConnector1">
            <a:avLst/>
          </a:prstGeom>
          <a:ln w="25400">
            <a:solidFill>
              <a:srgbClr val="A0D1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0" name="Rak pil 69">
            <a:extLst>
              <a:ext uri="{FF2B5EF4-FFF2-40B4-BE49-F238E27FC236}">
                <a16:creationId xmlns:a16="http://schemas.microsoft.com/office/drawing/2014/main" id="{F216FA16-1DE3-7F8C-F689-BECEACC23E31}"/>
              </a:ext>
            </a:extLst>
          </p:cNvPr>
          <p:cNvCxnSpPr>
            <a:cxnSpLocks/>
          </p:cNvCxnSpPr>
          <p:nvPr/>
        </p:nvCxnSpPr>
        <p:spPr>
          <a:xfrm flipV="1">
            <a:off x="6219371" y="4392629"/>
            <a:ext cx="337466" cy="476921"/>
          </a:xfrm>
          <a:prstGeom prst="straightConnector1">
            <a:avLst/>
          </a:prstGeom>
          <a:ln w="25400">
            <a:solidFill>
              <a:srgbClr val="A0D1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3" name="Rak pil 72">
            <a:extLst>
              <a:ext uri="{FF2B5EF4-FFF2-40B4-BE49-F238E27FC236}">
                <a16:creationId xmlns:a16="http://schemas.microsoft.com/office/drawing/2014/main" id="{E93B4A07-74AB-362B-378D-F13CECB74F3D}"/>
              </a:ext>
            </a:extLst>
          </p:cNvPr>
          <p:cNvCxnSpPr>
            <a:cxnSpLocks/>
          </p:cNvCxnSpPr>
          <p:nvPr/>
        </p:nvCxnSpPr>
        <p:spPr>
          <a:xfrm flipV="1">
            <a:off x="4131401" y="4374596"/>
            <a:ext cx="355879" cy="481033"/>
          </a:xfrm>
          <a:prstGeom prst="straightConnector1">
            <a:avLst/>
          </a:prstGeom>
          <a:ln w="25400">
            <a:solidFill>
              <a:srgbClr val="A0D1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5" name="Rak pil 74">
            <a:extLst>
              <a:ext uri="{FF2B5EF4-FFF2-40B4-BE49-F238E27FC236}">
                <a16:creationId xmlns:a16="http://schemas.microsoft.com/office/drawing/2014/main" id="{E755EF28-976E-D864-BAAD-684C6588EAAA}"/>
              </a:ext>
            </a:extLst>
          </p:cNvPr>
          <p:cNvCxnSpPr>
            <a:cxnSpLocks/>
          </p:cNvCxnSpPr>
          <p:nvPr/>
        </p:nvCxnSpPr>
        <p:spPr>
          <a:xfrm flipH="1" flipV="1">
            <a:off x="4826570" y="4376761"/>
            <a:ext cx="362287" cy="478868"/>
          </a:xfrm>
          <a:prstGeom prst="straightConnector1">
            <a:avLst/>
          </a:prstGeom>
          <a:ln w="25400">
            <a:solidFill>
              <a:srgbClr val="A0D1F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340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3B67F05-0228-046A-DE8E-257B136E6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527" y="592113"/>
            <a:ext cx="8434705" cy="5431319"/>
          </a:xfrm>
          <a:prstGeom prst="rect">
            <a:avLst/>
          </a:prstGeom>
        </p:spPr>
      </p:pic>
      <p:sp>
        <p:nvSpPr>
          <p:cNvPr id="15" name="Oval Callout 14">
            <a:extLst>
              <a:ext uri="{FF2B5EF4-FFF2-40B4-BE49-F238E27FC236}">
                <a16:creationId xmlns:a16="http://schemas.microsoft.com/office/drawing/2014/main" id="{F1581B69-5EBA-D655-634E-097F8176DFA3}"/>
              </a:ext>
            </a:extLst>
          </p:cNvPr>
          <p:cNvSpPr/>
          <p:nvPr/>
        </p:nvSpPr>
        <p:spPr>
          <a:xfrm>
            <a:off x="999520" y="3462923"/>
            <a:ext cx="1512495" cy="1013372"/>
          </a:xfrm>
          <a:prstGeom prst="wedgeEllipseCallout">
            <a:avLst>
              <a:gd name="adj1" fmla="val 52304"/>
              <a:gd name="adj2" fmla="val 36383"/>
            </a:avLst>
          </a:prstGeom>
          <a:solidFill>
            <a:schemeClr val="bg1"/>
          </a:solidFill>
          <a:ln>
            <a:noFill/>
          </a:ln>
          <a:effectLst>
            <a:outerShdw blurRad="284995" sx="118000" sy="118000" algn="ctr" rotWithShape="0">
              <a:prstClr val="black">
                <a:alpha val="10497"/>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r>
              <a:rPr lang="en-SE" sz="1200" dirty="0">
                <a:solidFill>
                  <a:schemeClr val="tx1"/>
                </a:solidFill>
                <a:latin typeface="Tahoma" panose="020B0604030504040204" pitchFamily="34" charset="0"/>
                <a:ea typeface="Tahoma" panose="020B0604030504040204" pitchFamily="34" charset="0"/>
                <a:cs typeface="Tahoma" panose="020B0604030504040204" pitchFamily="34" charset="0"/>
              </a:rPr>
              <a:t>Jag vill </a:t>
            </a:r>
            <a:r>
              <a:rPr lang="sv-SE" sz="1200" dirty="0">
                <a:solidFill>
                  <a:schemeClr val="tx1"/>
                </a:solidFill>
                <a:latin typeface="Tahoma" panose="020B0604030504040204" pitchFamily="34" charset="0"/>
                <a:ea typeface="Tahoma" panose="020B0604030504040204" pitchFamily="34" charset="0"/>
                <a:cs typeface="Tahoma" panose="020B0604030504040204" pitchFamily="34" charset="0"/>
              </a:rPr>
              <a:t>ha någon att fika med</a:t>
            </a:r>
            <a:endParaRPr lang="en-SE"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Callout 15">
            <a:extLst>
              <a:ext uri="{FF2B5EF4-FFF2-40B4-BE49-F238E27FC236}">
                <a16:creationId xmlns:a16="http://schemas.microsoft.com/office/drawing/2014/main" id="{30C82B80-7411-CFC9-A349-BCB9F97DD062}"/>
              </a:ext>
            </a:extLst>
          </p:cNvPr>
          <p:cNvSpPr/>
          <p:nvPr/>
        </p:nvSpPr>
        <p:spPr>
          <a:xfrm>
            <a:off x="6268275" y="2449551"/>
            <a:ext cx="1512495" cy="1013372"/>
          </a:xfrm>
          <a:prstGeom prst="wedgeEllipseCallout">
            <a:avLst/>
          </a:prstGeom>
          <a:solidFill>
            <a:schemeClr val="bg1"/>
          </a:solidFill>
          <a:ln>
            <a:noFill/>
          </a:ln>
          <a:effectLst>
            <a:outerShdw blurRad="284995" sx="118000" sy="118000" algn="ctr" rotWithShape="0">
              <a:prstClr val="black">
                <a:alpha val="10497"/>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J</a:t>
            </a:r>
            <a:r>
              <a:rPr lang="en-SE" sz="1200" dirty="0">
                <a:solidFill>
                  <a:schemeClr val="tx1"/>
                </a:solidFill>
                <a:latin typeface="Tahoma" panose="020B0604030504040204" pitchFamily="34" charset="0"/>
                <a:ea typeface="Tahoma" panose="020B0604030504040204" pitchFamily="34" charset="0"/>
                <a:cs typeface="Tahoma" panose="020B0604030504040204" pitchFamily="34" charset="0"/>
              </a:rPr>
              <a:t>ag vill ha ett jobb</a:t>
            </a:r>
          </a:p>
        </p:txBody>
      </p:sp>
      <p:sp>
        <p:nvSpPr>
          <p:cNvPr id="17" name="Oval Callout 16">
            <a:extLst>
              <a:ext uri="{FF2B5EF4-FFF2-40B4-BE49-F238E27FC236}">
                <a16:creationId xmlns:a16="http://schemas.microsoft.com/office/drawing/2014/main" id="{A47DDEE7-D571-E430-4B30-C7E77E4FA548}"/>
              </a:ext>
            </a:extLst>
          </p:cNvPr>
          <p:cNvSpPr/>
          <p:nvPr/>
        </p:nvSpPr>
        <p:spPr>
          <a:xfrm>
            <a:off x="7864963" y="2618329"/>
            <a:ext cx="1512495" cy="1013372"/>
          </a:xfrm>
          <a:prstGeom prst="wedgeEllipseCallout">
            <a:avLst/>
          </a:prstGeom>
          <a:solidFill>
            <a:schemeClr val="bg1"/>
          </a:solidFill>
          <a:ln>
            <a:noFill/>
          </a:ln>
          <a:effectLst>
            <a:outerShdw blurRad="284995" sx="118000" sy="118000" algn="ctr" rotWithShape="0">
              <a:prstClr val="black">
                <a:alpha val="10497"/>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r>
              <a:rPr lang="sv-SE" sz="1200" dirty="0">
                <a:solidFill>
                  <a:schemeClr val="tx1"/>
                </a:solidFill>
                <a:latin typeface="Tahoma" panose="020B0604030504040204" pitchFamily="34" charset="0"/>
                <a:ea typeface="Tahoma" panose="020B0604030504040204" pitchFamily="34" charset="0"/>
                <a:cs typeface="Tahoma" panose="020B0604030504040204" pitchFamily="34" charset="0"/>
              </a:rPr>
              <a:t>Jag önskar att min hörsel var bättre</a:t>
            </a:r>
            <a:endParaRPr lang="en-SE"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Callout 17">
            <a:extLst>
              <a:ext uri="{FF2B5EF4-FFF2-40B4-BE49-F238E27FC236}">
                <a16:creationId xmlns:a16="http://schemas.microsoft.com/office/drawing/2014/main" id="{652124CC-B984-3A67-9030-8B44191A10BE}"/>
              </a:ext>
            </a:extLst>
          </p:cNvPr>
          <p:cNvSpPr/>
          <p:nvPr/>
        </p:nvSpPr>
        <p:spPr>
          <a:xfrm flipH="1">
            <a:off x="4652121" y="2411268"/>
            <a:ext cx="1771408" cy="1186843"/>
          </a:xfrm>
          <a:prstGeom prst="wedgeEllipseCallout">
            <a:avLst/>
          </a:prstGeom>
          <a:solidFill>
            <a:schemeClr val="bg1"/>
          </a:solidFill>
          <a:ln>
            <a:noFill/>
          </a:ln>
          <a:effectLst>
            <a:outerShdw blurRad="284995" sx="118000" sy="118000" algn="ctr" rotWithShape="0">
              <a:prstClr val="black">
                <a:alpha val="10497"/>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Jag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vill</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bli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fri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från</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b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stress och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ångest</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Callout 18">
            <a:extLst>
              <a:ext uri="{FF2B5EF4-FFF2-40B4-BE49-F238E27FC236}">
                <a16:creationId xmlns:a16="http://schemas.microsoft.com/office/drawing/2014/main" id="{2EC03255-9665-C3F6-E202-D8595372B607}"/>
              </a:ext>
            </a:extLst>
          </p:cNvPr>
          <p:cNvSpPr/>
          <p:nvPr/>
        </p:nvSpPr>
        <p:spPr>
          <a:xfrm>
            <a:off x="3049661" y="1437933"/>
            <a:ext cx="1509878" cy="1011618"/>
          </a:xfrm>
          <a:prstGeom prst="wedgeEllipseCallout">
            <a:avLst/>
          </a:prstGeom>
          <a:solidFill>
            <a:schemeClr val="bg1"/>
          </a:solidFill>
          <a:ln>
            <a:noFill/>
          </a:ln>
          <a:effectLst>
            <a:outerShdw blurRad="284995" sx="118000" sy="118000" algn="ctr" rotWithShape="0">
              <a:prstClr val="black">
                <a:alpha val="10497"/>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Jag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vill</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bli</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frisk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från</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cancern</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Callout 19">
            <a:extLst>
              <a:ext uri="{FF2B5EF4-FFF2-40B4-BE49-F238E27FC236}">
                <a16:creationId xmlns:a16="http://schemas.microsoft.com/office/drawing/2014/main" id="{84BC59FC-3BDD-836D-80FF-0F74A26E6C92}"/>
              </a:ext>
            </a:extLst>
          </p:cNvPr>
          <p:cNvSpPr/>
          <p:nvPr/>
        </p:nvSpPr>
        <p:spPr>
          <a:xfrm flipH="1">
            <a:off x="1240971" y="1497804"/>
            <a:ext cx="1420519" cy="951747"/>
          </a:xfrm>
          <a:prstGeom prst="wedgeEllipseCallout">
            <a:avLst/>
          </a:prstGeom>
          <a:solidFill>
            <a:schemeClr val="bg1"/>
          </a:solidFill>
          <a:ln>
            <a:noFill/>
          </a:ln>
          <a:effectLst>
            <a:outerShdw blurRad="284995" sx="118000" sy="118000" algn="ctr" rotWithShape="0">
              <a:prstClr val="black">
                <a:alpha val="10497"/>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Jag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vill</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sluta</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tx1"/>
                </a:solidFill>
                <a:latin typeface="Tahoma" panose="020B0604030504040204" pitchFamily="34" charset="0"/>
                <a:ea typeface="Tahoma" panose="020B0604030504040204" pitchFamily="34" charset="0"/>
                <a:cs typeface="Tahoma" panose="020B0604030504040204" pitchFamily="34" charset="0"/>
              </a:rPr>
              <a:t>röka</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Oval Callout 20">
            <a:extLst>
              <a:ext uri="{FF2B5EF4-FFF2-40B4-BE49-F238E27FC236}">
                <a16:creationId xmlns:a16="http://schemas.microsoft.com/office/drawing/2014/main" id="{BA0DE694-27CD-8CB3-4DDE-524F290C3743}"/>
              </a:ext>
            </a:extLst>
          </p:cNvPr>
          <p:cNvSpPr/>
          <p:nvPr/>
        </p:nvSpPr>
        <p:spPr>
          <a:xfrm>
            <a:off x="9475549" y="3857902"/>
            <a:ext cx="1596690" cy="1069781"/>
          </a:xfrm>
          <a:prstGeom prst="wedgeEllipseCallout">
            <a:avLst>
              <a:gd name="adj1" fmla="val -70768"/>
              <a:gd name="adj2" fmla="val 38873"/>
            </a:avLst>
          </a:prstGeom>
          <a:solidFill>
            <a:schemeClr val="bg1"/>
          </a:solidFill>
          <a:ln>
            <a:noFill/>
          </a:ln>
          <a:effectLst>
            <a:outerShdw blurRad="284995" sx="118000" sy="118000" algn="ctr" rotWithShape="0">
              <a:prstClr val="black">
                <a:alpha val="10497"/>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r>
              <a:rPr lang="en-US" sz="1200" dirty="0">
                <a:solidFill>
                  <a:schemeClr val="tx1"/>
                </a:solidFill>
              </a:rPr>
              <a:t>Jag </a:t>
            </a:r>
            <a:r>
              <a:rPr lang="en-US" sz="1200" dirty="0" err="1">
                <a:solidFill>
                  <a:schemeClr val="tx1"/>
                </a:solidFill>
              </a:rPr>
              <a:t>vill</a:t>
            </a:r>
            <a:r>
              <a:rPr lang="en-US" sz="1200" dirty="0">
                <a:solidFill>
                  <a:schemeClr val="tx1"/>
                </a:solidFill>
              </a:rPr>
              <a:t> ha </a:t>
            </a:r>
            <a:r>
              <a:rPr lang="en-US" sz="1200" dirty="0" err="1">
                <a:solidFill>
                  <a:schemeClr val="tx1"/>
                </a:solidFill>
              </a:rPr>
              <a:t>tillgång</a:t>
            </a:r>
            <a:r>
              <a:rPr lang="en-US" sz="1200" dirty="0">
                <a:solidFill>
                  <a:schemeClr val="tx1"/>
                </a:solidFill>
              </a:rPr>
              <a:t> till </a:t>
            </a:r>
            <a:r>
              <a:rPr lang="en-US" sz="1200" dirty="0" err="1">
                <a:solidFill>
                  <a:schemeClr val="tx1"/>
                </a:solidFill>
              </a:rPr>
              <a:t>en</a:t>
            </a:r>
            <a:r>
              <a:rPr lang="en-US" sz="1200" dirty="0">
                <a:solidFill>
                  <a:schemeClr val="tx1"/>
                </a:solidFill>
              </a:rPr>
              <a:t> </a:t>
            </a:r>
            <a:r>
              <a:rPr lang="en-US" sz="1200" dirty="0" err="1">
                <a:solidFill>
                  <a:schemeClr val="tx1"/>
                </a:solidFill>
              </a:rPr>
              <a:t>vård</a:t>
            </a:r>
            <a:r>
              <a:rPr lang="en-US" sz="1200" dirty="0">
                <a:solidFill>
                  <a:schemeClr val="tx1"/>
                </a:solidFill>
              </a:rPr>
              <a:t> </a:t>
            </a:r>
            <a:r>
              <a:rPr lang="en-US" sz="1200" dirty="0" err="1">
                <a:solidFill>
                  <a:schemeClr val="tx1"/>
                </a:solidFill>
              </a:rPr>
              <a:t>utifrån</a:t>
            </a:r>
            <a:r>
              <a:rPr lang="en-US" sz="1200" dirty="0">
                <a:solidFill>
                  <a:schemeClr val="tx1"/>
                </a:solidFill>
              </a:rPr>
              <a:t> mina </a:t>
            </a:r>
            <a:r>
              <a:rPr lang="en-US" sz="1200" dirty="0" err="1">
                <a:solidFill>
                  <a:schemeClr val="tx1"/>
                </a:solidFill>
              </a:rPr>
              <a:t>behov</a:t>
            </a:r>
            <a:endParaRPr lang="en-US" sz="1200" dirty="0">
              <a:solidFill>
                <a:schemeClr val="tx1"/>
              </a:solidFill>
            </a:endParaRPr>
          </a:p>
        </p:txBody>
      </p:sp>
      <p:sp>
        <p:nvSpPr>
          <p:cNvPr id="10" name="Oval Callout 20">
            <a:extLst>
              <a:ext uri="{FF2B5EF4-FFF2-40B4-BE49-F238E27FC236}">
                <a16:creationId xmlns:a16="http://schemas.microsoft.com/office/drawing/2014/main" id="{BA0DE694-27CD-8CB3-4DDE-524F290C3743}"/>
              </a:ext>
            </a:extLst>
          </p:cNvPr>
          <p:cNvSpPr/>
          <p:nvPr/>
        </p:nvSpPr>
        <p:spPr>
          <a:xfrm>
            <a:off x="3393915" y="3323012"/>
            <a:ext cx="1596690" cy="1069781"/>
          </a:xfrm>
          <a:prstGeom prst="wedgeEllipseCallout">
            <a:avLst>
              <a:gd name="adj1" fmla="val -53285"/>
              <a:gd name="adj2" fmla="val 42556"/>
            </a:avLst>
          </a:prstGeom>
          <a:solidFill>
            <a:schemeClr val="bg1"/>
          </a:solidFill>
          <a:ln>
            <a:noFill/>
          </a:ln>
          <a:effectLst>
            <a:outerShdw blurRad="284995" sx="118000" sy="118000" algn="ctr" rotWithShape="0">
              <a:prstClr val="black">
                <a:alpha val="10497"/>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p>
            <a:pPr algn="ctr"/>
            <a:r>
              <a:rPr lang="en-US" sz="1200" dirty="0">
                <a:solidFill>
                  <a:schemeClr val="tx1"/>
                </a:solidFill>
              </a:rPr>
              <a:t>Jag </a:t>
            </a:r>
            <a:r>
              <a:rPr lang="en-US" sz="1200" dirty="0" err="1">
                <a:solidFill>
                  <a:schemeClr val="tx1"/>
                </a:solidFill>
              </a:rPr>
              <a:t>önskar</a:t>
            </a:r>
            <a:r>
              <a:rPr lang="en-US" sz="1200" dirty="0">
                <a:solidFill>
                  <a:schemeClr val="tx1"/>
                </a:solidFill>
              </a:rPr>
              <a:t> jag hade </a:t>
            </a:r>
            <a:r>
              <a:rPr lang="en-US" sz="1200" dirty="0" err="1">
                <a:solidFill>
                  <a:schemeClr val="tx1"/>
                </a:solidFill>
              </a:rPr>
              <a:t>råd</a:t>
            </a:r>
            <a:r>
              <a:rPr lang="en-US" sz="1200" dirty="0">
                <a:solidFill>
                  <a:schemeClr val="tx1"/>
                </a:solidFill>
              </a:rPr>
              <a:t> </a:t>
            </a:r>
            <a:r>
              <a:rPr lang="en-US" sz="1200" dirty="0" err="1">
                <a:solidFill>
                  <a:schemeClr val="tx1"/>
                </a:solidFill>
              </a:rPr>
              <a:t>att</a:t>
            </a:r>
            <a:r>
              <a:rPr lang="en-US" sz="1200" dirty="0">
                <a:solidFill>
                  <a:schemeClr val="tx1"/>
                </a:solidFill>
              </a:rPr>
              <a:t> </a:t>
            </a:r>
            <a:r>
              <a:rPr lang="en-US" sz="1200" dirty="0" err="1">
                <a:solidFill>
                  <a:schemeClr val="tx1"/>
                </a:solidFill>
              </a:rPr>
              <a:t>idrotta</a:t>
            </a:r>
            <a:endParaRPr lang="en-US" sz="1200" dirty="0">
              <a:solidFill>
                <a:schemeClr val="tx1"/>
              </a:solidFill>
            </a:endParaRPr>
          </a:p>
        </p:txBody>
      </p:sp>
    </p:spTree>
    <p:extLst>
      <p:ext uri="{BB962C8B-B14F-4D97-AF65-F5344CB8AC3E}">
        <p14:creationId xmlns:p14="http://schemas.microsoft.com/office/powerpoint/2010/main" val="154570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ak pilkoppling 5">
            <a:extLst>
              <a:ext uri="{FF2B5EF4-FFF2-40B4-BE49-F238E27FC236}">
                <a16:creationId xmlns:a16="http://schemas.microsoft.com/office/drawing/2014/main" id="{07F47A12-989D-45D4-B807-260D283FF240}"/>
              </a:ext>
            </a:extLst>
          </p:cNvPr>
          <p:cNvCxnSpPr/>
          <p:nvPr/>
        </p:nvCxnSpPr>
        <p:spPr>
          <a:xfrm flipV="1">
            <a:off x="2256503" y="3697644"/>
            <a:ext cx="7521678" cy="255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2" name="Bildobjekt 11">
            <a:extLst>
              <a:ext uri="{FF2B5EF4-FFF2-40B4-BE49-F238E27FC236}">
                <a16:creationId xmlns:a16="http://schemas.microsoft.com/office/drawing/2014/main" id="{3F4FD5B8-BF3B-4153-9F5D-F1514501FDC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42024" y="3036849"/>
            <a:ext cx="588865" cy="1177730"/>
          </a:xfrm>
          <a:prstGeom prst="rect">
            <a:avLst/>
          </a:prstGeom>
        </p:spPr>
      </p:pic>
      <p:pic>
        <p:nvPicPr>
          <p:cNvPr id="14" name="Bildobjekt 13">
            <a:extLst>
              <a:ext uri="{FF2B5EF4-FFF2-40B4-BE49-F238E27FC236}">
                <a16:creationId xmlns:a16="http://schemas.microsoft.com/office/drawing/2014/main" id="{1426BF1D-794A-49DA-A111-74C3C90317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419" y="3134290"/>
            <a:ext cx="660633" cy="1177730"/>
          </a:xfrm>
          <a:prstGeom prst="rect">
            <a:avLst/>
          </a:prstGeom>
        </p:spPr>
      </p:pic>
      <p:sp>
        <p:nvSpPr>
          <p:cNvPr id="15" name="textruta 14">
            <a:extLst>
              <a:ext uri="{FF2B5EF4-FFF2-40B4-BE49-F238E27FC236}">
                <a16:creationId xmlns:a16="http://schemas.microsoft.com/office/drawing/2014/main" id="{D33B9933-C019-4124-A279-00C2AC3954AF}"/>
              </a:ext>
            </a:extLst>
          </p:cNvPr>
          <p:cNvSpPr txBox="1"/>
          <p:nvPr/>
        </p:nvSpPr>
        <p:spPr>
          <a:xfrm>
            <a:off x="2860109" y="4213014"/>
            <a:ext cx="2295468"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i="0" u="none" strike="noStrike" kern="1200" cap="none" spc="0" normalizeH="0" baseline="0" noProof="0" dirty="0">
                <a:ln>
                  <a:noFill/>
                </a:ln>
                <a:solidFill>
                  <a:prstClr val="black"/>
                </a:solidFill>
                <a:effectLst/>
                <a:uLnTx/>
                <a:uFillTx/>
                <a:latin typeface="Roboto"/>
                <a:ea typeface="+mn-ea"/>
                <a:cs typeface="+mn-cs"/>
              </a:rPr>
              <a:t>Närvarande vuxna</a:t>
            </a:r>
          </a:p>
        </p:txBody>
      </p:sp>
      <p:sp>
        <p:nvSpPr>
          <p:cNvPr id="16" name="textruta 15">
            <a:extLst>
              <a:ext uri="{FF2B5EF4-FFF2-40B4-BE49-F238E27FC236}">
                <a16:creationId xmlns:a16="http://schemas.microsoft.com/office/drawing/2014/main" id="{A55C933B-AAC3-4526-9D9E-0341FD167D2E}"/>
              </a:ext>
            </a:extLst>
          </p:cNvPr>
          <p:cNvSpPr txBox="1"/>
          <p:nvPr/>
        </p:nvSpPr>
        <p:spPr>
          <a:xfrm>
            <a:off x="7339801" y="4307415"/>
            <a:ext cx="135486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i="0" u="none" strike="noStrike" kern="1200" cap="none" spc="0" normalizeH="0" baseline="0" noProof="0" dirty="0">
                <a:ln>
                  <a:noFill/>
                </a:ln>
                <a:solidFill>
                  <a:prstClr val="black"/>
                </a:solidFill>
                <a:effectLst/>
                <a:uLnTx/>
                <a:uFillTx/>
                <a:latin typeface="Roboto"/>
                <a:ea typeface="+mn-ea"/>
                <a:cs typeface="+mn-cs"/>
              </a:rPr>
              <a:t>Socialt nätverk och stöd</a:t>
            </a:r>
          </a:p>
        </p:txBody>
      </p:sp>
      <p:sp>
        <p:nvSpPr>
          <p:cNvPr id="17" name="textruta 16">
            <a:extLst>
              <a:ext uri="{FF2B5EF4-FFF2-40B4-BE49-F238E27FC236}">
                <a16:creationId xmlns:a16="http://schemas.microsoft.com/office/drawing/2014/main" id="{5B28432D-78E5-40A8-9C9E-6AE2A8CABBD1}"/>
              </a:ext>
            </a:extLst>
          </p:cNvPr>
          <p:cNvSpPr txBox="1"/>
          <p:nvPr/>
        </p:nvSpPr>
        <p:spPr>
          <a:xfrm>
            <a:off x="5623539" y="5137141"/>
            <a:ext cx="139776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Välfungerande skolgång</a:t>
            </a:r>
          </a:p>
        </p:txBody>
      </p:sp>
      <p:sp>
        <p:nvSpPr>
          <p:cNvPr id="20" name="textruta 19">
            <a:extLst>
              <a:ext uri="{FF2B5EF4-FFF2-40B4-BE49-F238E27FC236}">
                <a16:creationId xmlns:a16="http://schemas.microsoft.com/office/drawing/2014/main" id="{30D9D2A7-27C0-4C32-BC6D-F9BD334285C8}"/>
              </a:ext>
            </a:extLst>
          </p:cNvPr>
          <p:cNvSpPr txBox="1"/>
          <p:nvPr/>
        </p:nvSpPr>
        <p:spPr>
          <a:xfrm>
            <a:off x="6250354" y="2267349"/>
            <a:ext cx="1546957"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Våldsutsatthet</a:t>
            </a:r>
          </a:p>
        </p:txBody>
      </p:sp>
      <p:sp>
        <p:nvSpPr>
          <p:cNvPr id="21" name="textruta 20">
            <a:extLst>
              <a:ext uri="{FF2B5EF4-FFF2-40B4-BE49-F238E27FC236}">
                <a16:creationId xmlns:a16="http://schemas.microsoft.com/office/drawing/2014/main" id="{88622FF1-89EA-4F29-86D0-FA8977014D1A}"/>
              </a:ext>
            </a:extLst>
          </p:cNvPr>
          <p:cNvSpPr txBox="1"/>
          <p:nvPr/>
        </p:nvSpPr>
        <p:spPr>
          <a:xfrm>
            <a:off x="5090533" y="4464053"/>
            <a:ext cx="170628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i="0" u="none" strike="noStrike" kern="1200" cap="none" spc="0" normalizeH="0" baseline="0" noProof="0" dirty="0">
                <a:ln>
                  <a:noFill/>
                </a:ln>
                <a:solidFill>
                  <a:prstClr val="black"/>
                </a:solidFill>
                <a:effectLst/>
                <a:uLnTx/>
                <a:uFillTx/>
                <a:latin typeface="Roboto"/>
                <a:ea typeface="+mn-ea"/>
                <a:cs typeface="+mn-cs"/>
              </a:rPr>
              <a:t>Förmåga att hantera utmaningar</a:t>
            </a:r>
          </a:p>
        </p:txBody>
      </p:sp>
      <p:sp>
        <p:nvSpPr>
          <p:cNvPr id="26" name="textruta 25">
            <a:extLst>
              <a:ext uri="{FF2B5EF4-FFF2-40B4-BE49-F238E27FC236}">
                <a16:creationId xmlns:a16="http://schemas.microsoft.com/office/drawing/2014/main" id="{B19D58AA-B3F1-4CB2-8472-2E840A2DAB47}"/>
              </a:ext>
            </a:extLst>
          </p:cNvPr>
          <p:cNvSpPr txBox="1"/>
          <p:nvPr/>
        </p:nvSpPr>
        <p:spPr>
          <a:xfrm>
            <a:off x="5052283" y="2587507"/>
            <a:ext cx="138773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Ärftlighet för psykisk ohälsa</a:t>
            </a:r>
          </a:p>
        </p:txBody>
      </p:sp>
      <p:sp>
        <p:nvSpPr>
          <p:cNvPr id="32" name="textruta 31">
            <a:extLst>
              <a:ext uri="{FF2B5EF4-FFF2-40B4-BE49-F238E27FC236}">
                <a16:creationId xmlns:a16="http://schemas.microsoft.com/office/drawing/2014/main" id="{7B474B4B-713D-448A-BE57-08BAC9B15A84}"/>
              </a:ext>
            </a:extLst>
          </p:cNvPr>
          <p:cNvSpPr txBox="1"/>
          <p:nvPr/>
        </p:nvSpPr>
        <p:spPr>
          <a:xfrm>
            <a:off x="5705273" y="1452897"/>
            <a:ext cx="181377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Upprepade</a:t>
            </a:r>
            <a:r>
              <a:rPr kumimoji="0" lang="sv-SE" sz="1350" b="0" i="0" u="none" strike="noStrike" kern="1200" cap="none" spc="0" normalizeH="0" noProof="0" dirty="0">
                <a:ln>
                  <a:noFill/>
                </a:ln>
                <a:solidFill>
                  <a:prstClr val="black"/>
                </a:solidFill>
                <a:effectLst/>
                <a:uLnTx/>
                <a:uFillTx/>
                <a:latin typeface="Roboto"/>
                <a:ea typeface="+mn-ea"/>
                <a:cs typeface="+mn-cs"/>
              </a:rPr>
              <a:t> misslyckanden</a:t>
            </a:r>
            <a:endParaRPr kumimoji="0" lang="sv-SE" sz="1350" b="0" i="0" u="none" strike="noStrike" kern="1200" cap="none" spc="0" normalizeH="0" baseline="0" noProof="0" dirty="0">
              <a:ln>
                <a:noFill/>
              </a:ln>
              <a:solidFill>
                <a:prstClr val="black"/>
              </a:solidFill>
              <a:effectLst/>
              <a:uLnTx/>
              <a:uFillTx/>
              <a:latin typeface="Roboto"/>
              <a:ea typeface="+mn-ea"/>
              <a:cs typeface="+mn-cs"/>
            </a:endParaRPr>
          </a:p>
        </p:txBody>
      </p:sp>
      <p:sp>
        <p:nvSpPr>
          <p:cNvPr id="33" name="textruta 32">
            <a:extLst>
              <a:ext uri="{FF2B5EF4-FFF2-40B4-BE49-F238E27FC236}">
                <a16:creationId xmlns:a16="http://schemas.microsoft.com/office/drawing/2014/main" id="{7FC86E4B-D02C-4969-AFD6-035692829A46}"/>
              </a:ext>
            </a:extLst>
          </p:cNvPr>
          <p:cNvSpPr txBox="1"/>
          <p:nvPr/>
        </p:nvSpPr>
        <p:spPr>
          <a:xfrm>
            <a:off x="2627890" y="5295154"/>
            <a:ext cx="2688128"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Tilltro, tillit, hopp och framtidstro</a:t>
            </a:r>
          </a:p>
        </p:txBody>
      </p:sp>
      <p:sp>
        <p:nvSpPr>
          <p:cNvPr id="2" name="textruta 1">
            <a:extLst>
              <a:ext uri="{FF2B5EF4-FFF2-40B4-BE49-F238E27FC236}">
                <a16:creationId xmlns:a16="http://schemas.microsoft.com/office/drawing/2014/main" id="{E7AADD7D-2CF5-4CBF-A02D-78B1854CC9BC}"/>
              </a:ext>
            </a:extLst>
          </p:cNvPr>
          <p:cNvSpPr txBox="1"/>
          <p:nvPr/>
        </p:nvSpPr>
        <p:spPr>
          <a:xfrm>
            <a:off x="5155577" y="3329863"/>
            <a:ext cx="1546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0000"/>
                </a:solidFill>
                <a:effectLst/>
                <a:uLnTx/>
                <a:uFillTx/>
                <a:latin typeface="Roboto"/>
                <a:ea typeface="+mn-ea"/>
                <a:cs typeface="+mn-cs"/>
              </a:rPr>
              <a:t>Riskfaktorer</a:t>
            </a:r>
          </a:p>
        </p:txBody>
      </p:sp>
      <p:sp>
        <p:nvSpPr>
          <p:cNvPr id="18" name="textruta 17">
            <a:extLst>
              <a:ext uri="{FF2B5EF4-FFF2-40B4-BE49-F238E27FC236}">
                <a16:creationId xmlns:a16="http://schemas.microsoft.com/office/drawing/2014/main" id="{8EFE472E-E213-4D10-820C-46D57E2A933F}"/>
              </a:ext>
            </a:extLst>
          </p:cNvPr>
          <p:cNvSpPr txBox="1"/>
          <p:nvPr/>
        </p:nvSpPr>
        <p:spPr>
          <a:xfrm>
            <a:off x="5017598" y="3817791"/>
            <a:ext cx="18225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B050"/>
                </a:solidFill>
                <a:effectLst/>
                <a:uLnTx/>
                <a:uFillTx/>
                <a:latin typeface="Roboto"/>
                <a:ea typeface="+mn-ea"/>
                <a:cs typeface="+mn-cs"/>
              </a:rPr>
              <a:t>Skyddsfaktorer</a:t>
            </a:r>
          </a:p>
        </p:txBody>
      </p:sp>
      <p:sp>
        <p:nvSpPr>
          <p:cNvPr id="19" name="textruta 18">
            <a:extLst>
              <a:ext uri="{FF2B5EF4-FFF2-40B4-BE49-F238E27FC236}">
                <a16:creationId xmlns:a16="http://schemas.microsoft.com/office/drawing/2014/main" id="{F1D50518-2DA1-4F26-920B-4CA8D32FF8F2}"/>
              </a:ext>
            </a:extLst>
          </p:cNvPr>
          <p:cNvSpPr txBox="1"/>
          <p:nvPr/>
        </p:nvSpPr>
        <p:spPr>
          <a:xfrm>
            <a:off x="2572038" y="2351637"/>
            <a:ext cx="204225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Anhörig med allvarlig psykisk ohälsa </a:t>
            </a:r>
          </a:p>
        </p:txBody>
      </p:sp>
      <p:sp>
        <p:nvSpPr>
          <p:cNvPr id="22" name="textruta 21">
            <a:extLst>
              <a:ext uri="{FF2B5EF4-FFF2-40B4-BE49-F238E27FC236}">
                <a16:creationId xmlns:a16="http://schemas.microsoft.com/office/drawing/2014/main" id="{014D5A91-EB7C-4104-A16D-7B30B4334485}"/>
              </a:ext>
            </a:extLst>
          </p:cNvPr>
          <p:cNvSpPr txBox="1"/>
          <p:nvPr/>
        </p:nvSpPr>
        <p:spPr>
          <a:xfrm>
            <a:off x="2450774" y="1516188"/>
            <a:ext cx="2042252"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Flykt/Migration</a:t>
            </a:r>
          </a:p>
        </p:txBody>
      </p:sp>
      <p:sp>
        <p:nvSpPr>
          <p:cNvPr id="23" name="textruta 22">
            <a:extLst>
              <a:ext uri="{FF2B5EF4-FFF2-40B4-BE49-F238E27FC236}">
                <a16:creationId xmlns:a16="http://schemas.microsoft.com/office/drawing/2014/main" id="{7B485131-477D-44D1-90E4-E399D2542FBC}"/>
              </a:ext>
            </a:extLst>
          </p:cNvPr>
          <p:cNvSpPr txBox="1"/>
          <p:nvPr/>
        </p:nvSpPr>
        <p:spPr>
          <a:xfrm>
            <a:off x="4134451" y="1967382"/>
            <a:ext cx="2042252"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Missbruk/beroende</a:t>
            </a:r>
          </a:p>
        </p:txBody>
      </p:sp>
      <p:sp>
        <p:nvSpPr>
          <p:cNvPr id="24" name="textruta 23">
            <a:extLst>
              <a:ext uri="{FF2B5EF4-FFF2-40B4-BE49-F238E27FC236}">
                <a16:creationId xmlns:a16="http://schemas.microsoft.com/office/drawing/2014/main" id="{DEC22EAB-4B82-45F6-8AE1-CCEA10656A14}"/>
              </a:ext>
            </a:extLst>
          </p:cNvPr>
          <p:cNvSpPr txBox="1"/>
          <p:nvPr/>
        </p:nvSpPr>
        <p:spPr>
          <a:xfrm>
            <a:off x="3593164" y="1123380"/>
            <a:ext cx="233461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Ansträngd arbetssituation</a:t>
            </a:r>
          </a:p>
        </p:txBody>
      </p:sp>
      <p:sp>
        <p:nvSpPr>
          <p:cNvPr id="27" name="textruta 26">
            <a:extLst>
              <a:ext uri="{FF2B5EF4-FFF2-40B4-BE49-F238E27FC236}">
                <a16:creationId xmlns:a16="http://schemas.microsoft.com/office/drawing/2014/main" id="{1D2D56A9-5BD9-43ED-96F9-5088462AE5DC}"/>
              </a:ext>
            </a:extLst>
          </p:cNvPr>
          <p:cNvSpPr txBox="1"/>
          <p:nvPr/>
        </p:nvSpPr>
        <p:spPr>
          <a:xfrm>
            <a:off x="7021304" y="1192356"/>
            <a:ext cx="227527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Rasism, Ålderism, Sexism </a:t>
            </a:r>
          </a:p>
        </p:txBody>
      </p:sp>
      <p:sp>
        <p:nvSpPr>
          <p:cNvPr id="34" name="textruta 33">
            <a:extLst>
              <a:ext uri="{FF2B5EF4-FFF2-40B4-BE49-F238E27FC236}">
                <a16:creationId xmlns:a16="http://schemas.microsoft.com/office/drawing/2014/main" id="{65C69501-60AB-44B2-9B0A-39A9EEA4D522}"/>
              </a:ext>
            </a:extLst>
          </p:cNvPr>
          <p:cNvSpPr txBox="1"/>
          <p:nvPr/>
        </p:nvSpPr>
        <p:spPr>
          <a:xfrm>
            <a:off x="2329511" y="5878074"/>
            <a:ext cx="228477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Fungerande närmiljö</a:t>
            </a:r>
          </a:p>
        </p:txBody>
      </p:sp>
      <p:sp>
        <p:nvSpPr>
          <p:cNvPr id="35" name="textruta 34">
            <a:extLst>
              <a:ext uri="{FF2B5EF4-FFF2-40B4-BE49-F238E27FC236}">
                <a16:creationId xmlns:a16="http://schemas.microsoft.com/office/drawing/2014/main" id="{16D01BC9-5DDE-4871-B6F0-10189C243D56}"/>
              </a:ext>
            </a:extLst>
          </p:cNvPr>
          <p:cNvSpPr txBox="1"/>
          <p:nvPr/>
        </p:nvSpPr>
        <p:spPr>
          <a:xfrm>
            <a:off x="5060888" y="5959768"/>
            <a:ext cx="1735931"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Finansiell trygghet</a:t>
            </a:r>
          </a:p>
        </p:txBody>
      </p:sp>
      <p:sp>
        <p:nvSpPr>
          <p:cNvPr id="36" name="textruta 35">
            <a:extLst>
              <a:ext uri="{FF2B5EF4-FFF2-40B4-BE49-F238E27FC236}">
                <a16:creationId xmlns:a16="http://schemas.microsoft.com/office/drawing/2014/main" id="{457CF60B-4232-4870-B5B8-437617AB4EF9}"/>
              </a:ext>
            </a:extLst>
          </p:cNvPr>
          <p:cNvSpPr txBox="1"/>
          <p:nvPr/>
        </p:nvSpPr>
        <p:spPr>
          <a:xfrm>
            <a:off x="6989242" y="5911907"/>
            <a:ext cx="2289952"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Stabilt arbete och boende</a:t>
            </a:r>
          </a:p>
        </p:txBody>
      </p:sp>
      <p:sp>
        <p:nvSpPr>
          <p:cNvPr id="37" name="textruta 36">
            <a:extLst>
              <a:ext uri="{FF2B5EF4-FFF2-40B4-BE49-F238E27FC236}">
                <a16:creationId xmlns:a16="http://schemas.microsoft.com/office/drawing/2014/main" id="{A29EC465-94FF-4FBD-A7AF-DFB0C9FB6AE9}"/>
              </a:ext>
            </a:extLst>
          </p:cNvPr>
          <p:cNvSpPr txBox="1"/>
          <p:nvPr/>
        </p:nvSpPr>
        <p:spPr>
          <a:xfrm>
            <a:off x="7826701" y="5137141"/>
            <a:ext cx="1735931"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God </a:t>
            </a:r>
            <a:r>
              <a:rPr lang="sv-SE" sz="1350" dirty="0">
                <a:solidFill>
                  <a:prstClr val="black"/>
                </a:solidFill>
                <a:latin typeface="Roboto"/>
              </a:rPr>
              <a:t>kondition</a:t>
            </a:r>
            <a:r>
              <a:rPr kumimoji="0" lang="sv-SE" sz="1350" b="0" i="0" u="none" strike="noStrike" kern="1200" cap="none" spc="0" normalizeH="0" baseline="0" noProof="0" dirty="0">
                <a:ln>
                  <a:noFill/>
                </a:ln>
                <a:solidFill>
                  <a:prstClr val="black"/>
                </a:solidFill>
                <a:effectLst/>
                <a:uLnTx/>
                <a:uFillTx/>
                <a:latin typeface="Roboto"/>
                <a:ea typeface="+mn-ea"/>
                <a:cs typeface="+mn-cs"/>
              </a:rPr>
              <a:t> </a:t>
            </a:r>
          </a:p>
        </p:txBody>
      </p:sp>
      <p:sp>
        <p:nvSpPr>
          <p:cNvPr id="38" name="textruta 37">
            <a:extLst>
              <a:ext uri="{FF2B5EF4-FFF2-40B4-BE49-F238E27FC236}">
                <a16:creationId xmlns:a16="http://schemas.microsoft.com/office/drawing/2014/main" id="{1EBC4B64-C64A-4DB0-81C6-335E58D8FCC1}"/>
              </a:ext>
            </a:extLst>
          </p:cNvPr>
          <p:cNvSpPr txBox="1"/>
          <p:nvPr/>
        </p:nvSpPr>
        <p:spPr>
          <a:xfrm>
            <a:off x="7712065" y="2604526"/>
            <a:ext cx="1735931"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Roboto"/>
                <a:ea typeface="+mn-ea"/>
                <a:cs typeface="+mn-cs"/>
              </a:rPr>
              <a:t>Fattigdom</a:t>
            </a:r>
          </a:p>
        </p:txBody>
      </p:sp>
      <p:sp>
        <p:nvSpPr>
          <p:cNvPr id="3" name="textruta 2"/>
          <p:cNvSpPr txBox="1"/>
          <p:nvPr/>
        </p:nvSpPr>
        <p:spPr>
          <a:xfrm>
            <a:off x="0" y="36554"/>
            <a:ext cx="12192000" cy="492443"/>
          </a:xfrm>
          <a:prstGeom prst="rect">
            <a:avLst/>
          </a:prstGeom>
          <a:noFill/>
        </p:spPr>
        <p:txBody>
          <a:bodyPr wrap="square" lIns="0" tIns="0" rIns="0" bIns="0" rtlCol="0">
            <a:spAutoFit/>
          </a:bodyPr>
          <a:lstStyle/>
          <a:p>
            <a:pPr algn="ctr"/>
            <a:r>
              <a:rPr lang="sv-SE" sz="3200" b="1" dirty="0"/>
              <a:t>Faktorer som påverkar hälsan genom livet</a:t>
            </a:r>
          </a:p>
        </p:txBody>
      </p:sp>
      <p:sp>
        <p:nvSpPr>
          <p:cNvPr id="4" name="textruta 3"/>
          <p:cNvSpPr txBox="1"/>
          <p:nvPr/>
        </p:nvSpPr>
        <p:spPr>
          <a:xfrm>
            <a:off x="8164047" y="1963562"/>
            <a:ext cx="1744668" cy="207749"/>
          </a:xfrm>
          <a:prstGeom prst="rect">
            <a:avLst/>
          </a:prstGeom>
          <a:noFill/>
        </p:spPr>
        <p:txBody>
          <a:bodyPr wrap="square" lIns="0" tIns="0" rIns="0" bIns="0" rtlCol="0">
            <a:spAutoFit/>
          </a:bodyPr>
          <a:lstStyle/>
          <a:p>
            <a:pPr algn="l"/>
            <a:r>
              <a:rPr lang="sv-SE" sz="1350" dirty="0"/>
              <a:t>Ofrivillig ensamhet</a:t>
            </a:r>
          </a:p>
        </p:txBody>
      </p:sp>
      <p:sp>
        <p:nvSpPr>
          <p:cNvPr id="29" name="textruta 28">
            <a:extLst>
              <a:ext uri="{FF2B5EF4-FFF2-40B4-BE49-F238E27FC236}">
                <a16:creationId xmlns:a16="http://schemas.microsoft.com/office/drawing/2014/main" id="{D33B9933-C019-4124-A279-00C2AC3954AF}"/>
              </a:ext>
            </a:extLst>
          </p:cNvPr>
          <p:cNvSpPr txBox="1"/>
          <p:nvPr/>
        </p:nvSpPr>
        <p:spPr>
          <a:xfrm>
            <a:off x="1992143" y="4717968"/>
            <a:ext cx="1735931"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i="0" u="none" strike="noStrike" kern="1200" cap="none" spc="0" normalizeH="0" baseline="0" noProof="0" dirty="0">
                <a:ln>
                  <a:noFill/>
                </a:ln>
                <a:solidFill>
                  <a:prstClr val="black"/>
                </a:solidFill>
                <a:effectLst/>
                <a:uLnTx/>
                <a:uFillTx/>
                <a:latin typeface="Roboto"/>
                <a:ea typeface="+mn-ea"/>
                <a:cs typeface="+mn-cs"/>
              </a:rPr>
              <a:t>Partnerskap/familj</a:t>
            </a:r>
          </a:p>
        </p:txBody>
      </p:sp>
    </p:spTree>
    <p:extLst>
      <p:ext uri="{BB962C8B-B14F-4D97-AF65-F5344CB8AC3E}">
        <p14:creationId xmlns:p14="http://schemas.microsoft.com/office/powerpoint/2010/main" val="333719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21" grpId="0"/>
      <p:bldP spid="26" grpId="0"/>
      <p:bldP spid="32" grpId="0"/>
      <p:bldP spid="33" grpId="0"/>
      <p:bldP spid="2" grpId="0"/>
      <p:bldP spid="18" grpId="0"/>
      <p:bldP spid="19" grpId="0"/>
      <p:bldP spid="22" grpId="0"/>
      <p:bldP spid="23" grpId="0"/>
      <p:bldP spid="24" grpId="0"/>
      <p:bldP spid="27" grpId="0"/>
      <p:bldP spid="34" grpId="0"/>
      <p:bldP spid="35" grpId="0"/>
      <p:bldP spid="36" grpId="0"/>
      <p:bldP spid="37" grpId="0"/>
      <p:bldP spid="38" grpId="0"/>
      <p:bldP spid="4"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0D94E8D-A467-C714-8ACB-BF5C64667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4785" y="152394"/>
            <a:ext cx="7351331" cy="6705606"/>
          </a:xfrm>
          <a:prstGeom prst="rect">
            <a:avLst/>
          </a:prstGeom>
        </p:spPr>
      </p:pic>
      <p:sp>
        <p:nvSpPr>
          <p:cNvPr id="4" name="Rektangel 3">
            <a:extLst>
              <a:ext uri="{FF2B5EF4-FFF2-40B4-BE49-F238E27FC236}">
                <a16:creationId xmlns:a16="http://schemas.microsoft.com/office/drawing/2014/main" id="{0B069F3B-FEC0-77C1-ECDA-A4ABC5EE6F50}"/>
              </a:ext>
            </a:extLst>
          </p:cNvPr>
          <p:cNvSpPr/>
          <p:nvPr/>
        </p:nvSpPr>
        <p:spPr>
          <a:xfrm>
            <a:off x="7427272" y="398729"/>
            <a:ext cx="899737" cy="370231"/>
          </a:xfrm>
          <a:prstGeom prst="rect">
            <a:avLst/>
          </a:prstGeom>
          <a:solidFill>
            <a:srgbClr val="286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 name="Grupp 1"/>
          <p:cNvGrpSpPr/>
          <p:nvPr/>
        </p:nvGrpSpPr>
        <p:grpSpPr>
          <a:xfrm>
            <a:off x="7454840" y="460733"/>
            <a:ext cx="844599" cy="1017745"/>
            <a:chOff x="7454840" y="460733"/>
            <a:chExt cx="844599" cy="1017745"/>
          </a:xfrm>
        </p:grpSpPr>
        <p:sp>
          <p:nvSpPr>
            <p:cNvPr id="6" name="Rektangel 5">
              <a:extLst>
                <a:ext uri="{FF2B5EF4-FFF2-40B4-BE49-F238E27FC236}">
                  <a16:creationId xmlns:a16="http://schemas.microsoft.com/office/drawing/2014/main" id="{B473CCCF-5E5E-3019-55DF-9810E726F194}"/>
                </a:ext>
              </a:extLst>
            </p:cNvPr>
            <p:cNvSpPr/>
            <p:nvPr/>
          </p:nvSpPr>
          <p:spPr>
            <a:xfrm>
              <a:off x="7831422" y="742726"/>
              <a:ext cx="45719" cy="735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ruta 6">
              <a:extLst>
                <a:ext uri="{FF2B5EF4-FFF2-40B4-BE49-F238E27FC236}">
                  <a16:creationId xmlns:a16="http://schemas.microsoft.com/office/drawing/2014/main" id="{0D494B8C-670D-E150-4723-DB0B6658A5DA}"/>
                </a:ext>
              </a:extLst>
            </p:cNvPr>
            <p:cNvSpPr txBox="1"/>
            <p:nvPr/>
          </p:nvSpPr>
          <p:spPr>
            <a:xfrm>
              <a:off x="7454840" y="460733"/>
              <a:ext cx="8445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FRÄMJA</a:t>
              </a:r>
            </a:p>
          </p:txBody>
        </p:sp>
      </p:grpSp>
      <p:sp>
        <p:nvSpPr>
          <p:cNvPr id="8" name="Rektangel 7">
            <a:extLst>
              <a:ext uri="{FF2B5EF4-FFF2-40B4-BE49-F238E27FC236}">
                <a16:creationId xmlns:a16="http://schemas.microsoft.com/office/drawing/2014/main" id="{83F020BD-F8D6-F01C-9A9F-4DB7C602C949}"/>
              </a:ext>
            </a:extLst>
          </p:cNvPr>
          <p:cNvSpPr/>
          <p:nvPr/>
        </p:nvSpPr>
        <p:spPr>
          <a:xfrm>
            <a:off x="8064805" y="3758215"/>
            <a:ext cx="941598" cy="287676"/>
          </a:xfrm>
          <a:prstGeom prst="rect">
            <a:avLst/>
          </a:prstGeom>
          <a:solidFill>
            <a:srgbClr val="286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ktangel 8">
            <a:extLst>
              <a:ext uri="{FF2B5EF4-FFF2-40B4-BE49-F238E27FC236}">
                <a16:creationId xmlns:a16="http://schemas.microsoft.com/office/drawing/2014/main" id="{01A963BA-6F10-D42C-F93C-AADB41637576}"/>
              </a:ext>
            </a:extLst>
          </p:cNvPr>
          <p:cNvSpPr/>
          <p:nvPr/>
        </p:nvSpPr>
        <p:spPr>
          <a:xfrm>
            <a:off x="8512745" y="4048460"/>
            <a:ext cx="45719" cy="735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ruta 9">
            <a:extLst>
              <a:ext uri="{FF2B5EF4-FFF2-40B4-BE49-F238E27FC236}">
                <a16:creationId xmlns:a16="http://schemas.microsoft.com/office/drawing/2014/main" id="{C1974575-B47D-7FD4-BDC0-9C054C93979C}"/>
              </a:ext>
            </a:extLst>
          </p:cNvPr>
          <p:cNvSpPr txBox="1"/>
          <p:nvPr/>
        </p:nvSpPr>
        <p:spPr>
          <a:xfrm>
            <a:off x="7959620" y="3770176"/>
            <a:ext cx="119768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ÅTGÄRDA</a:t>
            </a:r>
          </a:p>
        </p:txBody>
      </p:sp>
      <p:sp>
        <p:nvSpPr>
          <p:cNvPr id="11" name="Rektangel 10">
            <a:extLst>
              <a:ext uri="{FF2B5EF4-FFF2-40B4-BE49-F238E27FC236}">
                <a16:creationId xmlns:a16="http://schemas.microsoft.com/office/drawing/2014/main" id="{4387B14F-31D3-E870-06EF-2E36A1E37555}"/>
              </a:ext>
            </a:extLst>
          </p:cNvPr>
          <p:cNvSpPr/>
          <p:nvPr/>
        </p:nvSpPr>
        <p:spPr>
          <a:xfrm>
            <a:off x="4620608" y="1526782"/>
            <a:ext cx="1028753" cy="437820"/>
          </a:xfrm>
          <a:prstGeom prst="rect">
            <a:avLst/>
          </a:prstGeom>
          <a:solidFill>
            <a:srgbClr val="286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ktangel 11">
            <a:extLst>
              <a:ext uri="{FF2B5EF4-FFF2-40B4-BE49-F238E27FC236}">
                <a16:creationId xmlns:a16="http://schemas.microsoft.com/office/drawing/2014/main" id="{0E2DEFD5-6549-D69C-003C-A8E8C3E5FBB3}"/>
              </a:ext>
            </a:extLst>
          </p:cNvPr>
          <p:cNvSpPr/>
          <p:nvPr/>
        </p:nvSpPr>
        <p:spPr>
          <a:xfrm>
            <a:off x="5109160" y="1809878"/>
            <a:ext cx="45719" cy="735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ruta 12">
            <a:extLst>
              <a:ext uri="{FF2B5EF4-FFF2-40B4-BE49-F238E27FC236}">
                <a16:creationId xmlns:a16="http://schemas.microsoft.com/office/drawing/2014/main" id="{0E81F2E2-A710-8D69-42DF-70EC8322C811}"/>
              </a:ext>
            </a:extLst>
          </p:cNvPr>
          <p:cNvSpPr txBox="1"/>
          <p:nvPr/>
        </p:nvSpPr>
        <p:spPr>
          <a:xfrm>
            <a:off x="4524984" y="1600218"/>
            <a:ext cx="11968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FÖREBYGGA</a:t>
            </a:r>
          </a:p>
        </p:txBody>
      </p:sp>
      <p:sp>
        <p:nvSpPr>
          <p:cNvPr id="14" name="textruta 13"/>
          <p:cNvSpPr txBox="1"/>
          <p:nvPr/>
        </p:nvSpPr>
        <p:spPr>
          <a:xfrm>
            <a:off x="331420" y="242362"/>
            <a:ext cx="4800600" cy="984885"/>
          </a:xfrm>
          <a:prstGeom prst="rect">
            <a:avLst/>
          </a:prstGeom>
          <a:noFill/>
        </p:spPr>
        <p:txBody>
          <a:bodyPr wrap="square" lIns="0" tIns="0" rIns="0" bIns="0" rtlCol="0">
            <a:spAutoFit/>
          </a:bodyPr>
          <a:lstStyle/>
          <a:p>
            <a:r>
              <a:rPr lang="sv-SE" sz="3200" b="1" dirty="0">
                <a:solidFill>
                  <a:prstClr val="black"/>
                </a:solidFill>
                <a:latin typeface="Roboto"/>
              </a:rPr>
              <a:t>Hälsofrämjande och sjukdomsförebyggande</a:t>
            </a:r>
          </a:p>
        </p:txBody>
      </p:sp>
    </p:spTree>
    <p:extLst>
      <p:ext uri="{BB962C8B-B14F-4D97-AF65-F5344CB8AC3E}">
        <p14:creationId xmlns:p14="http://schemas.microsoft.com/office/powerpoint/2010/main" val="3235639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5782" y="170412"/>
            <a:ext cx="681781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rPr>
              <a:t>Folkhälsoarbete</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 </a:t>
            </a: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rPr>
              <a:t>på</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 </a:t>
            </a: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rPr>
              <a:t>olika</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 </a:t>
            </a: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rPr>
              <a:t>nivåer</a:t>
            </a:r>
            <a:endParaRPr kumimoji="0" lang="en-US" sz="32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4274640" y="6456470"/>
            <a:ext cx="791736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Tahoma" panose="020B0604030504040204" pitchFamily="34" charset="0"/>
              </a:rPr>
              <a:t>Frieden</a:t>
            </a:r>
            <a:r>
              <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ahoma" panose="020B0604030504040204" pitchFamily="34" charset="0"/>
              </a:rPr>
              <a:t> TR. A framework for public health action: the health impact pyramid. Am J Public Health 2010;100:590-5.</a:t>
            </a:r>
          </a:p>
        </p:txBody>
      </p:sp>
      <p:grpSp>
        <p:nvGrpSpPr>
          <p:cNvPr id="6" name="Grupp 144">
            <a:extLst>
              <a:ext uri="{FF2B5EF4-FFF2-40B4-BE49-F238E27FC236}">
                <a16:creationId xmlns:a16="http://schemas.microsoft.com/office/drawing/2014/main" id="{22087CF7-C07A-0AE3-0343-19B18AEBC5CF}"/>
              </a:ext>
            </a:extLst>
          </p:cNvPr>
          <p:cNvGrpSpPr/>
          <p:nvPr/>
        </p:nvGrpSpPr>
        <p:grpSpPr>
          <a:xfrm>
            <a:off x="369825" y="7826064"/>
            <a:ext cx="1432366" cy="2963251"/>
            <a:chOff x="530122" y="1716768"/>
            <a:chExt cx="1432366" cy="3953386"/>
          </a:xfrm>
        </p:grpSpPr>
        <p:sp>
          <p:nvSpPr>
            <p:cNvPr id="19" name="Rektangel: rundade hörn 7">
              <a:extLst>
                <a:ext uri="{FF2B5EF4-FFF2-40B4-BE49-F238E27FC236}">
                  <a16:creationId xmlns:a16="http://schemas.microsoft.com/office/drawing/2014/main" id="{DFF1BDF1-ADD8-CE11-B725-046DE8CFE9E4}"/>
                </a:ext>
              </a:extLst>
            </p:cNvPr>
            <p:cNvSpPr/>
            <p:nvPr/>
          </p:nvSpPr>
          <p:spPr>
            <a:xfrm>
              <a:off x="530122" y="1716768"/>
              <a:ext cx="1432366" cy="903360"/>
            </a:xfrm>
            <a:prstGeom prst="roundRect">
              <a:avLst>
                <a:gd name="adj" fmla="val 0"/>
              </a:avLst>
            </a:prstGeom>
            <a:solidFill>
              <a:srgbClr val="182745"/>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Text</a:t>
              </a:r>
            </a:p>
          </p:txBody>
        </p:sp>
        <p:sp>
          <p:nvSpPr>
            <p:cNvPr id="20" name="Rektangel: rundade hörn 8">
              <a:extLst>
                <a:ext uri="{FF2B5EF4-FFF2-40B4-BE49-F238E27FC236}">
                  <a16:creationId xmlns:a16="http://schemas.microsoft.com/office/drawing/2014/main" id="{8B15D56D-B14D-93EA-C277-95BC94E80564}"/>
                </a:ext>
              </a:extLst>
            </p:cNvPr>
            <p:cNvSpPr/>
            <p:nvPr/>
          </p:nvSpPr>
          <p:spPr>
            <a:xfrm>
              <a:off x="530122" y="2733331"/>
              <a:ext cx="1432366" cy="903360"/>
            </a:xfrm>
            <a:prstGeom prst="roundRect">
              <a:avLst>
                <a:gd name="adj" fmla="val 0"/>
              </a:avLst>
            </a:prstGeom>
            <a:solidFill>
              <a:srgbClr val="4D648A"/>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Text</a:t>
              </a:r>
            </a:p>
          </p:txBody>
        </p:sp>
        <p:sp>
          <p:nvSpPr>
            <p:cNvPr id="21" name="Rektangel: rundade hörn 5">
              <a:extLst>
                <a:ext uri="{FF2B5EF4-FFF2-40B4-BE49-F238E27FC236}">
                  <a16:creationId xmlns:a16="http://schemas.microsoft.com/office/drawing/2014/main" id="{D4A36882-8ABC-B5B9-3735-3BB3A936BEF0}"/>
                </a:ext>
              </a:extLst>
            </p:cNvPr>
            <p:cNvSpPr/>
            <p:nvPr/>
          </p:nvSpPr>
          <p:spPr>
            <a:xfrm>
              <a:off x="530122" y="3749894"/>
              <a:ext cx="1432366" cy="903697"/>
            </a:xfrm>
            <a:prstGeom prst="roundRect">
              <a:avLst>
                <a:gd name="adj" fmla="val 0"/>
              </a:avLst>
            </a:prstGeom>
            <a:solidFill>
              <a:srgbClr val="FB575C"/>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Text</a:t>
              </a:r>
            </a:p>
          </p:txBody>
        </p:sp>
        <p:sp>
          <p:nvSpPr>
            <p:cNvPr id="22" name="Rektangel: rundade hörn 8">
              <a:extLst>
                <a:ext uri="{FF2B5EF4-FFF2-40B4-BE49-F238E27FC236}">
                  <a16:creationId xmlns:a16="http://schemas.microsoft.com/office/drawing/2014/main" id="{5F62B4D0-0C76-3920-D4BA-39D5B1548761}"/>
                </a:ext>
              </a:extLst>
            </p:cNvPr>
            <p:cNvSpPr/>
            <p:nvPr/>
          </p:nvSpPr>
          <p:spPr>
            <a:xfrm>
              <a:off x="530122" y="4766794"/>
              <a:ext cx="1432366" cy="903360"/>
            </a:xfrm>
            <a:prstGeom prst="roundRect">
              <a:avLst>
                <a:gd name="adj" fmla="val 0"/>
              </a:avLst>
            </a:prstGeom>
            <a:solidFill>
              <a:srgbClr val="24283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Text</a:t>
              </a:r>
            </a:p>
          </p:txBody>
        </p:sp>
      </p:grpSp>
      <p:grpSp>
        <p:nvGrpSpPr>
          <p:cNvPr id="23" name="Grupp 149">
            <a:extLst>
              <a:ext uri="{FF2B5EF4-FFF2-40B4-BE49-F238E27FC236}">
                <a16:creationId xmlns:a16="http://schemas.microsoft.com/office/drawing/2014/main" id="{825AC87D-E7BF-073C-49D4-D9B20606D137}"/>
              </a:ext>
            </a:extLst>
          </p:cNvPr>
          <p:cNvGrpSpPr/>
          <p:nvPr/>
        </p:nvGrpSpPr>
        <p:grpSpPr>
          <a:xfrm>
            <a:off x="1899599" y="7827846"/>
            <a:ext cx="1432366" cy="2968583"/>
            <a:chOff x="2059896" y="1716768"/>
            <a:chExt cx="1432366" cy="3960500"/>
          </a:xfrm>
        </p:grpSpPr>
        <p:sp>
          <p:nvSpPr>
            <p:cNvPr id="24" name="Rektangel: rundade hörn 7">
              <a:extLst>
                <a:ext uri="{FF2B5EF4-FFF2-40B4-BE49-F238E27FC236}">
                  <a16:creationId xmlns:a16="http://schemas.microsoft.com/office/drawing/2014/main" id="{1E90AE03-87BE-E12D-DE59-29B8F8238E3F}"/>
                </a:ext>
              </a:extLst>
            </p:cNvPr>
            <p:cNvSpPr/>
            <p:nvPr/>
          </p:nvSpPr>
          <p:spPr>
            <a:xfrm>
              <a:off x="2059896" y="1716768"/>
              <a:ext cx="1432366" cy="903360"/>
            </a:xfrm>
            <a:prstGeom prst="roundRect">
              <a:avLst>
                <a:gd name="adj" fmla="val 0"/>
              </a:avLst>
            </a:prstGeom>
            <a:solidFill>
              <a:srgbClr val="0861CE"/>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Text</a:t>
              </a:r>
            </a:p>
          </p:txBody>
        </p:sp>
        <p:sp>
          <p:nvSpPr>
            <p:cNvPr id="25" name="Rektangel: rundade hörn 8">
              <a:extLst>
                <a:ext uri="{FF2B5EF4-FFF2-40B4-BE49-F238E27FC236}">
                  <a16:creationId xmlns:a16="http://schemas.microsoft.com/office/drawing/2014/main" id="{43910B18-E1F5-5667-59A5-1F321D45FFE6}"/>
                </a:ext>
              </a:extLst>
            </p:cNvPr>
            <p:cNvSpPr/>
            <p:nvPr/>
          </p:nvSpPr>
          <p:spPr>
            <a:xfrm>
              <a:off x="2059896" y="2733331"/>
              <a:ext cx="1432366" cy="903360"/>
            </a:xfrm>
            <a:prstGeom prst="roundRect">
              <a:avLst>
                <a:gd name="adj" fmla="val 0"/>
              </a:avLst>
            </a:prstGeom>
            <a:solidFill>
              <a:srgbClr val="95A9C4"/>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26" name="Rektangel: rundade hörn 8">
              <a:extLst>
                <a:ext uri="{FF2B5EF4-FFF2-40B4-BE49-F238E27FC236}">
                  <a16:creationId xmlns:a16="http://schemas.microsoft.com/office/drawing/2014/main" id="{86C34741-19C2-EB9B-87E6-24017B7BFA1B}"/>
                </a:ext>
              </a:extLst>
            </p:cNvPr>
            <p:cNvSpPr/>
            <p:nvPr/>
          </p:nvSpPr>
          <p:spPr>
            <a:xfrm>
              <a:off x="2059896" y="3749894"/>
              <a:ext cx="1432366" cy="903360"/>
            </a:xfrm>
            <a:prstGeom prst="roundRect">
              <a:avLst>
                <a:gd name="adj" fmla="val 0"/>
              </a:avLst>
            </a:prstGeom>
            <a:solidFill>
              <a:srgbClr val="EBEC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27" name="Rektangel: rundade hörn 8">
              <a:extLst>
                <a:ext uri="{FF2B5EF4-FFF2-40B4-BE49-F238E27FC236}">
                  <a16:creationId xmlns:a16="http://schemas.microsoft.com/office/drawing/2014/main" id="{ABCCDB83-0EA0-D6BC-7D35-E3D141C8B457}"/>
                </a:ext>
              </a:extLst>
            </p:cNvPr>
            <p:cNvSpPr/>
            <p:nvPr/>
          </p:nvSpPr>
          <p:spPr>
            <a:xfrm>
              <a:off x="2059896" y="4773908"/>
              <a:ext cx="1432366" cy="903360"/>
            </a:xfrm>
            <a:prstGeom prst="roundRect">
              <a:avLst>
                <a:gd name="adj" fmla="val 0"/>
              </a:avLst>
            </a:prstGeom>
            <a:solidFill>
              <a:srgbClr val="70758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Text</a:t>
              </a:r>
            </a:p>
          </p:txBody>
        </p:sp>
      </p:grpSp>
      <p:grpSp>
        <p:nvGrpSpPr>
          <p:cNvPr id="28" name="Grupp 154">
            <a:extLst>
              <a:ext uri="{FF2B5EF4-FFF2-40B4-BE49-F238E27FC236}">
                <a16:creationId xmlns:a16="http://schemas.microsoft.com/office/drawing/2014/main" id="{140D4646-166B-C036-0AFC-188204990EC7}"/>
              </a:ext>
            </a:extLst>
          </p:cNvPr>
          <p:cNvGrpSpPr/>
          <p:nvPr/>
        </p:nvGrpSpPr>
        <p:grpSpPr>
          <a:xfrm>
            <a:off x="5655282" y="7831882"/>
            <a:ext cx="1432366" cy="2963250"/>
            <a:chOff x="4614928" y="1722585"/>
            <a:chExt cx="1432366" cy="3953385"/>
          </a:xfrm>
        </p:grpSpPr>
        <p:sp>
          <p:nvSpPr>
            <p:cNvPr id="29" name="Rektangel: rundade hörn 5">
              <a:extLst>
                <a:ext uri="{FF2B5EF4-FFF2-40B4-BE49-F238E27FC236}">
                  <a16:creationId xmlns:a16="http://schemas.microsoft.com/office/drawing/2014/main" id="{59D029A0-70F4-4805-17FC-28042CE7AFA3}"/>
                </a:ext>
              </a:extLst>
            </p:cNvPr>
            <p:cNvSpPr/>
            <p:nvPr/>
          </p:nvSpPr>
          <p:spPr>
            <a:xfrm>
              <a:off x="4614928" y="1722585"/>
              <a:ext cx="1432366" cy="903697"/>
            </a:xfrm>
            <a:prstGeom prst="roundRect">
              <a:avLst>
                <a:gd name="adj" fmla="val 0"/>
              </a:avLst>
            </a:prstGeom>
            <a:solidFill>
              <a:srgbClr val="9D1E52"/>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Text</a:t>
              </a:r>
            </a:p>
          </p:txBody>
        </p:sp>
        <p:sp>
          <p:nvSpPr>
            <p:cNvPr id="30" name="Rektangel: rundade hörn 4">
              <a:extLst>
                <a:ext uri="{FF2B5EF4-FFF2-40B4-BE49-F238E27FC236}">
                  <a16:creationId xmlns:a16="http://schemas.microsoft.com/office/drawing/2014/main" id="{2856AEFF-8694-A98C-241E-CEFEFF927FC6}"/>
                </a:ext>
              </a:extLst>
            </p:cNvPr>
            <p:cNvSpPr/>
            <p:nvPr/>
          </p:nvSpPr>
          <p:spPr>
            <a:xfrm>
              <a:off x="4614928" y="3756049"/>
              <a:ext cx="1432366" cy="903360"/>
            </a:xfrm>
            <a:prstGeom prst="roundRect">
              <a:avLst>
                <a:gd name="adj" fmla="val 0"/>
              </a:avLst>
            </a:prstGeom>
            <a:solidFill>
              <a:srgbClr val="817D0F"/>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Text</a:t>
              </a:r>
            </a:p>
          </p:txBody>
        </p:sp>
        <p:sp>
          <p:nvSpPr>
            <p:cNvPr id="31" name="Rektangel: rundade hörn 6">
              <a:extLst>
                <a:ext uri="{FF2B5EF4-FFF2-40B4-BE49-F238E27FC236}">
                  <a16:creationId xmlns:a16="http://schemas.microsoft.com/office/drawing/2014/main" id="{17E56432-5937-CBA1-5CC9-6D78298866F9}"/>
                </a:ext>
              </a:extLst>
            </p:cNvPr>
            <p:cNvSpPr/>
            <p:nvPr/>
          </p:nvSpPr>
          <p:spPr>
            <a:xfrm>
              <a:off x="4614928" y="4772610"/>
              <a:ext cx="1432366" cy="903360"/>
            </a:xfrm>
            <a:prstGeom prst="roundRect">
              <a:avLst>
                <a:gd name="adj" fmla="val 0"/>
              </a:avLst>
            </a:prstGeom>
            <a:solidFill>
              <a:srgbClr val="2A6C8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Text</a:t>
              </a:r>
            </a:p>
          </p:txBody>
        </p:sp>
        <p:sp>
          <p:nvSpPr>
            <p:cNvPr id="32" name="Rektangel: rundade hörn 4">
              <a:extLst>
                <a:ext uri="{FF2B5EF4-FFF2-40B4-BE49-F238E27FC236}">
                  <a16:creationId xmlns:a16="http://schemas.microsoft.com/office/drawing/2014/main" id="{221A06E0-918B-44D7-AA2A-AF32320EC5C6}"/>
                </a:ext>
              </a:extLst>
            </p:cNvPr>
            <p:cNvSpPr/>
            <p:nvPr/>
          </p:nvSpPr>
          <p:spPr>
            <a:xfrm>
              <a:off x="4614928" y="2739486"/>
              <a:ext cx="1432366" cy="903360"/>
            </a:xfrm>
            <a:prstGeom prst="roundRect">
              <a:avLst>
                <a:gd name="adj" fmla="val 0"/>
              </a:avLst>
            </a:prstGeom>
            <a:solidFill>
              <a:srgbClr val="D478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Calibri" panose="020F0502020204030204"/>
                  <a:ea typeface="+mn-ea"/>
                  <a:cs typeface="+mn-cs"/>
                </a:rPr>
                <a:t>Text</a:t>
              </a:r>
            </a:p>
          </p:txBody>
        </p:sp>
      </p:grpSp>
      <p:grpSp>
        <p:nvGrpSpPr>
          <p:cNvPr id="33" name="Grupp 159">
            <a:extLst>
              <a:ext uri="{FF2B5EF4-FFF2-40B4-BE49-F238E27FC236}">
                <a16:creationId xmlns:a16="http://schemas.microsoft.com/office/drawing/2014/main" id="{E888E852-7B5F-FED6-8A7D-B7A78DBF6193}"/>
              </a:ext>
            </a:extLst>
          </p:cNvPr>
          <p:cNvGrpSpPr/>
          <p:nvPr/>
        </p:nvGrpSpPr>
        <p:grpSpPr>
          <a:xfrm>
            <a:off x="7185056" y="7831882"/>
            <a:ext cx="1432366" cy="2963250"/>
            <a:chOff x="6144702" y="1722585"/>
            <a:chExt cx="1432366" cy="3953385"/>
          </a:xfrm>
        </p:grpSpPr>
        <p:sp>
          <p:nvSpPr>
            <p:cNvPr id="34" name="Rektangel: rundade hörn 5">
              <a:extLst>
                <a:ext uri="{FF2B5EF4-FFF2-40B4-BE49-F238E27FC236}">
                  <a16:creationId xmlns:a16="http://schemas.microsoft.com/office/drawing/2014/main" id="{71773C93-AA4B-81ED-4800-CE32188C5FF0}"/>
                </a:ext>
              </a:extLst>
            </p:cNvPr>
            <p:cNvSpPr/>
            <p:nvPr/>
          </p:nvSpPr>
          <p:spPr>
            <a:xfrm>
              <a:off x="6144702" y="1722585"/>
              <a:ext cx="1432366" cy="903697"/>
            </a:xfrm>
            <a:prstGeom prst="roundRect">
              <a:avLst>
                <a:gd name="adj" fmla="val 0"/>
              </a:avLst>
            </a:prstGeom>
            <a:solidFill>
              <a:srgbClr val="FF9E9E"/>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35" name="Rektangel: rundade hörn 4">
              <a:extLst>
                <a:ext uri="{FF2B5EF4-FFF2-40B4-BE49-F238E27FC236}">
                  <a16:creationId xmlns:a16="http://schemas.microsoft.com/office/drawing/2014/main" id="{8CC0AF76-FFBA-3797-F3F4-7FC5A34F5397}"/>
                </a:ext>
              </a:extLst>
            </p:cNvPr>
            <p:cNvSpPr/>
            <p:nvPr/>
          </p:nvSpPr>
          <p:spPr>
            <a:xfrm>
              <a:off x="6144702" y="3756049"/>
              <a:ext cx="1432366" cy="903360"/>
            </a:xfrm>
            <a:prstGeom prst="roundRect">
              <a:avLst>
                <a:gd name="adj" fmla="val 0"/>
              </a:avLst>
            </a:prstGeom>
            <a:solidFill>
              <a:srgbClr val="BCC81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36" name="Rektangel: rundade hörn 6">
              <a:extLst>
                <a:ext uri="{FF2B5EF4-FFF2-40B4-BE49-F238E27FC236}">
                  <a16:creationId xmlns:a16="http://schemas.microsoft.com/office/drawing/2014/main" id="{CF518598-433D-5E84-D185-879433AAA65D}"/>
                </a:ext>
              </a:extLst>
            </p:cNvPr>
            <p:cNvSpPr/>
            <p:nvPr/>
          </p:nvSpPr>
          <p:spPr>
            <a:xfrm>
              <a:off x="6144702" y="4772610"/>
              <a:ext cx="1432366" cy="903360"/>
            </a:xfrm>
            <a:prstGeom prst="roundRect">
              <a:avLst>
                <a:gd name="adj" fmla="val 0"/>
              </a:avLst>
            </a:prstGeom>
            <a:solidFill>
              <a:srgbClr val="9FC7CB"/>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37" name="Rektangel: rundade hörn 4">
              <a:extLst>
                <a:ext uri="{FF2B5EF4-FFF2-40B4-BE49-F238E27FC236}">
                  <a16:creationId xmlns:a16="http://schemas.microsoft.com/office/drawing/2014/main" id="{0E6974D1-0BD8-D152-3399-6812CBA44F14}"/>
                </a:ext>
              </a:extLst>
            </p:cNvPr>
            <p:cNvSpPr/>
            <p:nvPr/>
          </p:nvSpPr>
          <p:spPr>
            <a:xfrm>
              <a:off x="6144702" y="2739486"/>
              <a:ext cx="1432366" cy="903360"/>
            </a:xfrm>
            <a:prstGeom prst="roundRect">
              <a:avLst>
                <a:gd name="adj" fmla="val 0"/>
              </a:avLst>
            </a:prstGeom>
            <a:solidFill>
              <a:srgbClr val="FFB3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grpSp>
      <p:grpSp>
        <p:nvGrpSpPr>
          <p:cNvPr id="38" name="Grupp 164">
            <a:extLst>
              <a:ext uri="{FF2B5EF4-FFF2-40B4-BE49-F238E27FC236}">
                <a16:creationId xmlns:a16="http://schemas.microsoft.com/office/drawing/2014/main" id="{AABCBA5E-6255-8208-2218-581AFF1ED3AD}"/>
              </a:ext>
            </a:extLst>
          </p:cNvPr>
          <p:cNvGrpSpPr/>
          <p:nvPr/>
        </p:nvGrpSpPr>
        <p:grpSpPr>
          <a:xfrm>
            <a:off x="8937541" y="7819694"/>
            <a:ext cx="962215" cy="2963250"/>
            <a:chOff x="8200693" y="1722586"/>
            <a:chExt cx="1432366" cy="3232914"/>
          </a:xfrm>
        </p:grpSpPr>
        <p:sp>
          <p:nvSpPr>
            <p:cNvPr id="39" name="Rektangel: rundade hörn 5">
              <a:extLst>
                <a:ext uri="{FF2B5EF4-FFF2-40B4-BE49-F238E27FC236}">
                  <a16:creationId xmlns:a16="http://schemas.microsoft.com/office/drawing/2014/main" id="{73E8AE09-0FB9-5726-8F0F-DF3E94B1AFF3}"/>
                </a:ext>
              </a:extLst>
            </p:cNvPr>
            <p:cNvSpPr/>
            <p:nvPr/>
          </p:nvSpPr>
          <p:spPr>
            <a:xfrm>
              <a:off x="8200693" y="1722586"/>
              <a:ext cx="1432366" cy="739006"/>
            </a:xfrm>
            <a:prstGeom prst="roundRect">
              <a:avLst>
                <a:gd name="adj" fmla="val 0"/>
              </a:avLst>
            </a:prstGeom>
            <a:solidFill>
              <a:srgbClr val="FF9E9E">
                <a:alpha val="5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40" name="Rektangel: rundade hörn 4">
              <a:extLst>
                <a:ext uri="{FF2B5EF4-FFF2-40B4-BE49-F238E27FC236}">
                  <a16:creationId xmlns:a16="http://schemas.microsoft.com/office/drawing/2014/main" id="{8AEFC20B-A448-36DC-7F42-EB06B095E1F5}"/>
                </a:ext>
              </a:extLst>
            </p:cNvPr>
            <p:cNvSpPr/>
            <p:nvPr/>
          </p:nvSpPr>
          <p:spPr>
            <a:xfrm>
              <a:off x="8200693" y="3385468"/>
              <a:ext cx="1432366" cy="738730"/>
            </a:xfrm>
            <a:prstGeom prst="roundRect">
              <a:avLst>
                <a:gd name="adj" fmla="val 0"/>
              </a:avLst>
            </a:prstGeom>
            <a:solidFill>
              <a:srgbClr val="BCC811">
                <a:alpha val="5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41" name="Rektangel: rundade hörn 6">
              <a:extLst>
                <a:ext uri="{FF2B5EF4-FFF2-40B4-BE49-F238E27FC236}">
                  <a16:creationId xmlns:a16="http://schemas.microsoft.com/office/drawing/2014/main" id="{32F94DCE-F921-7DDC-19CC-5A53779A0119}"/>
                </a:ext>
              </a:extLst>
            </p:cNvPr>
            <p:cNvSpPr/>
            <p:nvPr/>
          </p:nvSpPr>
          <p:spPr>
            <a:xfrm>
              <a:off x="8200693" y="4216770"/>
              <a:ext cx="1432366" cy="738730"/>
            </a:xfrm>
            <a:prstGeom prst="roundRect">
              <a:avLst>
                <a:gd name="adj" fmla="val 0"/>
              </a:avLst>
            </a:prstGeom>
            <a:solidFill>
              <a:srgbClr val="9FC7CB">
                <a:alpha val="5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42" name="Rektangel: rundade hörn 4">
              <a:extLst>
                <a:ext uri="{FF2B5EF4-FFF2-40B4-BE49-F238E27FC236}">
                  <a16:creationId xmlns:a16="http://schemas.microsoft.com/office/drawing/2014/main" id="{23B2B510-F964-D6A4-2152-90F1F04D9AA0}"/>
                </a:ext>
              </a:extLst>
            </p:cNvPr>
            <p:cNvSpPr/>
            <p:nvPr/>
          </p:nvSpPr>
          <p:spPr>
            <a:xfrm>
              <a:off x="8200693" y="2554165"/>
              <a:ext cx="1432366" cy="738730"/>
            </a:xfrm>
            <a:prstGeom prst="roundRect">
              <a:avLst>
                <a:gd name="adj" fmla="val 0"/>
              </a:avLst>
            </a:prstGeom>
            <a:solidFill>
              <a:srgbClr val="FFB300">
                <a:alpha val="5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grpSp>
      <p:grpSp>
        <p:nvGrpSpPr>
          <p:cNvPr id="43" name="Grupp 169">
            <a:extLst>
              <a:ext uri="{FF2B5EF4-FFF2-40B4-BE49-F238E27FC236}">
                <a16:creationId xmlns:a16="http://schemas.microsoft.com/office/drawing/2014/main" id="{643EFB5F-F897-1941-7E40-DBC7C5F2627B}"/>
              </a:ext>
            </a:extLst>
          </p:cNvPr>
          <p:cNvGrpSpPr/>
          <p:nvPr/>
        </p:nvGrpSpPr>
        <p:grpSpPr>
          <a:xfrm>
            <a:off x="9990728" y="7819694"/>
            <a:ext cx="962215" cy="2963250"/>
            <a:chOff x="10655890" y="1710397"/>
            <a:chExt cx="1432366" cy="3953385"/>
          </a:xfrm>
        </p:grpSpPr>
        <p:sp>
          <p:nvSpPr>
            <p:cNvPr id="44" name="Rektangel: rundade hörn 5">
              <a:extLst>
                <a:ext uri="{FF2B5EF4-FFF2-40B4-BE49-F238E27FC236}">
                  <a16:creationId xmlns:a16="http://schemas.microsoft.com/office/drawing/2014/main" id="{92FA0055-CCC8-616F-BF58-94C1ED207895}"/>
                </a:ext>
              </a:extLst>
            </p:cNvPr>
            <p:cNvSpPr/>
            <p:nvPr/>
          </p:nvSpPr>
          <p:spPr>
            <a:xfrm>
              <a:off x="10655890" y="1710397"/>
              <a:ext cx="1432366" cy="903697"/>
            </a:xfrm>
            <a:prstGeom prst="roundRect">
              <a:avLst>
                <a:gd name="adj" fmla="val 0"/>
              </a:avLst>
            </a:prstGeom>
            <a:solidFill>
              <a:srgbClr val="FF9E9E">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45" name="Rektangel: rundade hörn 4">
              <a:extLst>
                <a:ext uri="{FF2B5EF4-FFF2-40B4-BE49-F238E27FC236}">
                  <a16:creationId xmlns:a16="http://schemas.microsoft.com/office/drawing/2014/main" id="{192315AB-BB77-D227-080F-6F228512164F}"/>
                </a:ext>
              </a:extLst>
            </p:cNvPr>
            <p:cNvSpPr/>
            <p:nvPr/>
          </p:nvSpPr>
          <p:spPr>
            <a:xfrm>
              <a:off x="10655890" y="3743861"/>
              <a:ext cx="1432366" cy="903360"/>
            </a:xfrm>
            <a:prstGeom prst="roundRect">
              <a:avLst>
                <a:gd name="adj" fmla="val 0"/>
              </a:avLst>
            </a:prstGeom>
            <a:solidFill>
              <a:srgbClr val="BCC81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46" name="Rektangel: rundade hörn 6">
              <a:extLst>
                <a:ext uri="{FF2B5EF4-FFF2-40B4-BE49-F238E27FC236}">
                  <a16:creationId xmlns:a16="http://schemas.microsoft.com/office/drawing/2014/main" id="{EF3DD2BC-44D9-C56B-0DCC-AB301888AD3A}"/>
                </a:ext>
              </a:extLst>
            </p:cNvPr>
            <p:cNvSpPr/>
            <p:nvPr/>
          </p:nvSpPr>
          <p:spPr>
            <a:xfrm>
              <a:off x="10655890" y="4760422"/>
              <a:ext cx="1432366" cy="903360"/>
            </a:xfrm>
            <a:prstGeom prst="roundRect">
              <a:avLst>
                <a:gd name="adj" fmla="val 0"/>
              </a:avLst>
            </a:prstGeom>
            <a:solidFill>
              <a:srgbClr val="9FC7CB">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sp>
          <p:nvSpPr>
            <p:cNvPr id="47" name="Rektangel: rundade hörn 4">
              <a:extLst>
                <a:ext uri="{FF2B5EF4-FFF2-40B4-BE49-F238E27FC236}">
                  <a16:creationId xmlns:a16="http://schemas.microsoft.com/office/drawing/2014/main" id="{E54ACEF2-E11B-1CF8-B217-CD461A461343}"/>
                </a:ext>
              </a:extLst>
            </p:cNvPr>
            <p:cNvSpPr/>
            <p:nvPr/>
          </p:nvSpPr>
          <p:spPr>
            <a:xfrm>
              <a:off x="10655890" y="2727298"/>
              <a:ext cx="1432366" cy="903360"/>
            </a:xfrm>
            <a:prstGeom prst="roundRect">
              <a:avLst>
                <a:gd name="adj" fmla="val 0"/>
              </a:avLst>
            </a:prstGeom>
            <a:solidFill>
              <a:srgbClr val="FFB300">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42831"/>
                  </a:solidFill>
                  <a:effectLst/>
                  <a:uLnTx/>
                  <a:uFillTx/>
                  <a:latin typeface="Calibri" panose="020F0502020204030204"/>
                  <a:ea typeface="+mn-ea"/>
                  <a:cs typeface="+mn-cs"/>
                </a:rPr>
                <a:t>Text</a:t>
              </a:r>
            </a:p>
          </p:txBody>
        </p:sp>
      </p:grpSp>
      <p:grpSp>
        <p:nvGrpSpPr>
          <p:cNvPr id="105" name="Group 104">
            <a:extLst>
              <a:ext uri="{FF2B5EF4-FFF2-40B4-BE49-F238E27FC236}">
                <a16:creationId xmlns:a16="http://schemas.microsoft.com/office/drawing/2014/main" id="{B851F57E-B0BF-42E7-EB80-A3EA4B012D46}"/>
              </a:ext>
            </a:extLst>
          </p:cNvPr>
          <p:cNvGrpSpPr/>
          <p:nvPr/>
        </p:nvGrpSpPr>
        <p:grpSpPr>
          <a:xfrm>
            <a:off x="3223616" y="985671"/>
            <a:ext cx="5602149" cy="5053105"/>
            <a:chOff x="3655311" y="1751546"/>
            <a:chExt cx="4753058" cy="4287230"/>
          </a:xfrm>
        </p:grpSpPr>
        <p:sp>
          <p:nvSpPr>
            <p:cNvPr id="77" name="Graphic 72">
              <a:extLst>
                <a:ext uri="{FF2B5EF4-FFF2-40B4-BE49-F238E27FC236}">
                  <a16:creationId xmlns:a16="http://schemas.microsoft.com/office/drawing/2014/main" id="{E6245176-4C56-09ED-232A-1BBDCB4C287B}"/>
                </a:ext>
              </a:extLst>
            </p:cNvPr>
            <p:cNvSpPr/>
            <p:nvPr/>
          </p:nvSpPr>
          <p:spPr>
            <a:xfrm>
              <a:off x="5589292" y="1751546"/>
              <a:ext cx="885096" cy="796383"/>
            </a:xfrm>
            <a:custGeom>
              <a:avLst/>
              <a:gdLst>
                <a:gd name="connsiteX0" fmla="*/ 885096 w 885096"/>
                <a:gd name="connsiteY0" fmla="*/ 796384 h 796383"/>
                <a:gd name="connsiteX1" fmla="*/ 0 w 885096"/>
                <a:gd name="connsiteY1" fmla="*/ 796384 h 796383"/>
                <a:gd name="connsiteX2" fmla="*/ 442548 w 885096"/>
                <a:gd name="connsiteY2" fmla="*/ 0 h 796383"/>
                <a:gd name="connsiteX3" fmla="*/ 885096 w 885096"/>
                <a:gd name="connsiteY3" fmla="*/ 796384 h 796383"/>
              </a:gdLst>
              <a:ahLst/>
              <a:cxnLst>
                <a:cxn ang="0">
                  <a:pos x="connsiteX0" y="connsiteY0"/>
                </a:cxn>
                <a:cxn ang="0">
                  <a:pos x="connsiteX1" y="connsiteY1"/>
                </a:cxn>
                <a:cxn ang="0">
                  <a:pos x="connsiteX2" y="connsiteY2"/>
                </a:cxn>
                <a:cxn ang="0">
                  <a:pos x="connsiteX3" y="connsiteY3"/>
                </a:cxn>
              </a:cxnLst>
              <a:rect l="l" t="t" r="r" b="b"/>
              <a:pathLst>
                <a:path w="885096" h="796383">
                  <a:moveTo>
                    <a:pt x="885096" y="796384"/>
                  </a:moveTo>
                  <a:lnTo>
                    <a:pt x="0" y="796384"/>
                  </a:lnTo>
                  <a:lnTo>
                    <a:pt x="442548" y="0"/>
                  </a:lnTo>
                  <a:lnTo>
                    <a:pt x="885096" y="796384"/>
                  </a:lnTo>
                  <a:close/>
                </a:path>
              </a:pathLst>
            </a:custGeom>
            <a:solidFill>
              <a:schemeClr val="accent2">
                <a:alpha val="40000"/>
              </a:schemeClr>
            </a:solidFill>
            <a:ln w="7183" cap="flat">
              <a:noFill/>
              <a:prstDash val="solid"/>
              <a:miter/>
            </a:ln>
          </p:spPr>
          <p:txBody>
            <a:bodyPr wrap="none" tIns="180000" rIns="90000" bIns="9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Rådgivning </a:t>
              </a:r>
              <a:br>
                <a:rPr kumimoji="0" lang="sv-SE"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sv-SE"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och utbildning</a:t>
              </a:r>
            </a:p>
          </p:txBody>
        </p:sp>
        <p:sp>
          <p:nvSpPr>
            <p:cNvPr id="78" name="Graphic 70">
              <a:extLst>
                <a:ext uri="{FF2B5EF4-FFF2-40B4-BE49-F238E27FC236}">
                  <a16:creationId xmlns:a16="http://schemas.microsoft.com/office/drawing/2014/main" id="{461F4CDF-3942-96A7-3CB9-D6E74EEE27F7}"/>
                </a:ext>
              </a:extLst>
            </p:cNvPr>
            <p:cNvSpPr/>
            <p:nvPr/>
          </p:nvSpPr>
          <p:spPr>
            <a:xfrm>
              <a:off x="5104677" y="2625748"/>
              <a:ext cx="1854326" cy="796383"/>
            </a:xfrm>
            <a:custGeom>
              <a:avLst/>
              <a:gdLst>
                <a:gd name="connsiteX0" fmla="*/ 1854327 w 1854326"/>
                <a:gd name="connsiteY0" fmla="*/ 796384 h 796383"/>
                <a:gd name="connsiteX1" fmla="*/ 0 w 1854326"/>
                <a:gd name="connsiteY1" fmla="*/ 796384 h 796383"/>
                <a:gd name="connsiteX2" fmla="*/ 444398 w 1854326"/>
                <a:gd name="connsiteY2" fmla="*/ 0 h 796383"/>
                <a:gd name="connsiteX3" fmla="*/ 1409929 w 1854326"/>
                <a:gd name="connsiteY3" fmla="*/ 0 h 796383"/>
                <a:gd name="connsiteX4" fmla="*/ 1854327 w 1854326"/>
                <a:gd name="connsiteY4" fmla="*/ 796384 h 79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326" h="796383">
                  <a:moveTo>
                    <a:pt x="1854327" y="796384"/>
                  </a:moveTo>
                  <a:lnTo>
                    <a:pt x="0" y="796384"/>
                  </a:lnTo>
                  <a:lnTo>
                    <a:pt x="444398" y="0"/>
                  </a:lnTo>
                  <a:lnTo>
                    <a:pt x="1409929" y="0"/>
                  </a:lnTo>
                  <a:lnTo>
                    <a:pt x="1854327" y="796384"/>
                  </a:lnTo>
                  <a:close/>
                </a:path>
              </a:pathLst>
            </a:custGeom>
            <a:solidFill>
              <a:schemeClr val="accent2">
                <a:alpha val="55000"/>
              </a:schemeClr>
            </a:solidFill>
            <a:ln w="7246" cap="flat">
              <a:noFill/>
              <a:prstDash val="solid"/>
              <a:miter/>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Kliniska</a:t>
              </a:r>
              <a:br>
                <a:rPr kumimoji="0" lang="sv-SE"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sv-SE"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interventioner</a:t>
              </a:r>
            </a:p>
          </p:txBody>
        </p:sp>
        <p:sp>
          <p:nvSpPr>
            <p:cNvPr id="79" name="Graphic 66">
              <a:extLst>
                <a:ext uri="{FF2B5EF4-FFF2-40B4-BE49-F238E27FC236}">
                  <a16:creationId xmlns:a16="http://schemas.microsoft.com/office/drawing/2014/main" id="{8E970D31-F772-FF1D-091A-04BA50D6AC2C}"/>
                </a:ext>
              </a:extLst>
            </p:cNvPr>
            <p:cNvSpPr/>
            <p:nvPr/>
          </p:nvSpPr>
          <p:spPr>
            <a:xfrm>
              <a:off x="4621354" y="3499950"/>
              <a:ext cx="2820972" cy="796383"/>
            </a:xfrm>
            <a:custGeom>
              <a:avLst/>
              <a:gdLst>
                <a:gd name="connsiteX0" fmla="*/ 2820972 w 2820972"/>
                <a:gd name="connsiteY0" fmla="*/ 796384 h 796383"/>
                <a:gd name="connsiteX1" fmla="*/ 0 w 2820972"/>
                <a:gd name="connsiteY1" fmla="*/ 796384 h 796383"/>
                <a:gd name="connsiteX2" fmla="*/ 444596 w 2820972"/>
                <a:gd name="connsiteY2" fmla="*/ 0 h 796383"/>
                <a:gd name="connsiteX3" fmla="*/ 2376376 w 2820972"/>
                <a:gd name="connsiteY3" fmla="*/ 0 h 796383"/>
                <a:gd name="connsiteX4" fmla="*/ 2820972 w 2820972"/>
                <a:gd name="connsiteY4" fmla="*/ 796384 h 79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0972" h="796383">
                  <a:moveTo>
                    <a:pt x="2820972" y="796384"/>
                  </a:moveTo>
                  <a:lnTo>
                    <a:pt x="0" y="796384"/>
                  </a:lnTo>
                  <a:lnTo>
                    <a:pt x="444596" y="0"/>
                  </a:lnTo>
                  <a:lnTo>
                    <a:pt x="2376376" y="0"/>
                  </a:lnTo>
                  <a:lnTo>
                    <a:pt x="2820972" y="796384"/>
                  </a:lnTo>
                  <a:close/>
                </a:path>
              </a:pathLst>
            </a:custGeom>
            <a:solidFill>
              <a:schemeClr val="accent2">
                <a:alpha val="70000"/>
              </a:schemeClr>
            </a:solidFill>
            <a:ln w="7261" cap="flat">
              <a:noFill/>
              <a:prstDash val="solid"/>
              <a:miter/>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Långvarigt skyddande  insatser</a:t>
              </a:r>
            </a:p>
          </p:txBody>
        </p:sp>
        <p:sp>
          <p:nvSpPr>
            <p:cNvPr id="80" name="Graphic 64">
              <a:extLst>
                <a:ext uri="{FF2B5EF4-FFF2-40B4-BE49-F238E27FC236}">
                  <a16:creationId xmlns:a16="http://schemas.microsoft.com/office/drawing/2014/main" id="{5DA8778E-CC33-2474-9C7A-622EF5A54227}"/>
                </a:ext>
              </a:extLst>
            </p:cNvPr>
            <p:cNvSpPr/>
            <p:nvPr/>
          </p:nvSpPr>
          <p:spPr>
            <a:xfrm>
              <a:off x="4136741" y="4374152"/>
              <a:ext cx="3790198" cy="796383"/>
            </a:xfrm>
            <a:custGeom>
              <a:avLst/>
              <a:gdLst>
                <a:gd name="connsiteX0" fmla="*/ 3790199 w 3790198"/>
                <a:gd name="connsiteY0" fmla="*/ 796384 h 796383"/>
                <a:gd name="connsiteX1" fmla="*/ 0 w 3790198"/>
                <a:gd name="connsiteY1" fmla="*/ 796384 h 796383"/>
                <a:gd name="connsiteX2" fmla="*/ 444980 w 3790198"/>
                <a:gd name="connsiteY2" fmla="*/ 0 h 796383"/>
                <a:gd name="connsiteX3" fmla="*/ 3345219 w 3790198"/>
                <a:gd name="connsiteY3" fmla="*/ 0 h 796383"/>
                <a:gd name="connsiteX4" fmla="*/ 3790199 w 3790198"/>
                <a:gd name="connsiteY4" fmla="*/ 796384 h 79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198" h="796383">
                  <a:moveTo>
                    <a:pt x="3790199" y="796384"/>
                  </a:moveTo>
                  <a:lnTo>
                    <a:pt x="0" y="796384"/>
                  </a:lnTo>
                  <a:lnTo>
                    <a:pt x="444980" y="0"/>
                  </a:lnTo>
                  <a:lnTo>
                    <a:pt x="3345219" y="0"/>
                  </a:lnTo>
                  <a:lnTo>
                    <a:pt x="3790199" y="796384"/>
                  </a:lnTo>
                  <a:close/>
                </a:path>
              </a:pathLst>
            </a:custGeom>
            <a:solidFill>
              <a:schemeClr val="accent2">
                <a:alpha val="85000"/>
              </a:schemeClr>
            </a:solidFill>
            <a:ln w="7272" cap="flat">
              <a:noFill/>
              <a:prstDash val="solid"/>
              <a:miter/>
            </a:ln>
          </p:spPr>
          <p:txBody>
            <a:bodyPr wrap="square" lIns="540000" rIns="54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Förändring av samhällsmiljön för att underlätta för individer att per automatik göra hälsosamma val</a:t>
              </a:r>
            </a:p>
          </p:txBody>
        </p:sp>
        <p:sp>
          <p:nvSpPr>
            <p:cNvPr id="81" name="Graphic 68">
              <a:extLst>
                <a:ext uri="{FF2B5EF4-FFF2-40B4-BE49-F238E27FC236}">
                  <a16:creationId xmlns:a16="http://schemas.microsoft.com/office/drawing/2014/main" id="{81130267-B37A-8D11-7AF7-C0354264C9BE}"/>
                </a:ext>
              </a:extLst>
            </p:cNvPr>
            <p:cNvSpPr/>
            <p:nvPr/>
          </p:nvSpPr>
          <p:spPr>
            <a:xfrm>
              <a:off x="3655311" y="5248355"/>
              <a:ext cx="4753058" cy="790421"/>
            </a:xfrm>
            <a:custGeom>
              <a:avLst/>
              <a:gdLst>
                <a:gd name="connsiteX0" fmla="*/ 4753058 w 4753058"/>
                <a:gd name="connsiteY0" fmla="*/ 790422 h 790421"/>
                <a:gd name="connsiteX1" fmla="*/ 0 w 4753058"/>
                <a:gd name="connsiteY1" fmla="*/ 790422 h 790421"/>
                <a:gd name="connsiteX2" fmla="*/ 443084 w 4753058"/>
                <a:gd name="connsiteY2" fmla="*/ 0 h 790421"/>
                <a:gd name="connsiteX3" fmla="*/ 4309974 w 4753058"/>
                <a:gd name="connsiteY3" fmla="*/ 0 h 790421"/>
                <a:gd name="connsiteX4" fmla="*/ 4753058 w 4753058"/>
                <a:gd name="connsiteY4" fmla="*/ 790422 h 790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058" h="790421">
                  <a:moveTo>
                    <a:pt x="4753058" y="790422"/>
                  </a:moveTo>
                  <a:lnTo>
                    <a:pt x="0" y="790422"/>
                  </a:lnTo>
                  <a:lnTo>
                    <a:pt x="443084" y="0"/>
                  </a:lnTo>
                  <a:lnTo>
                    <a:pt x="4309974" y="0"/>
                  </a:lnTo>
                  <a:lnTo>
                    <a:pt x="4753058" y="790422"/>
                  </a:lnTo>
                  <a:close/>
                </a:path>
              </a:pathLst>
            </a:custGeom>
            <a:solidFill>
              <a:schemeClr val="accent2"/>
            </a:solidFill>
            <a:ln w="7290" cap="flat">
              <a:noFill/>
              <a:prstDash val="solid"/>
              <a:miter/>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Socioekonomiska faktorer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cxnSp>
        <p:nvCxnSpPr>
          <p:cNvPr id="86" name="Straight Arrow Connector 85">
            <a:extLst>
              <a:ext uri="{FF2B5EF4-FFF2-40B4-BE49-F238E27FC236}">
                <a16:creationId xmlns:a16="http://schemas.microsoft.com/office/drawing/2014/main" id="{34D079BE-24AA-2F3F-B49E-3DE968569D9F}"/>
              </a:ext>
            </a:extLst>
          </p:cNvPr>
          <p:cNvCxnSpPr>
            <a:cxnSpLocks/>
          </p:cNvCxnSpPr>
          <p:nvPr/>
        </p:nvCxnSpPr>
        <p:spPr>
          <a:xfrm flipV="1">
            <a:off x="9063817" y="1304394"/>
            <a:ext cx="0" cy="4731536"/>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517D497-4EC4-05F9-5836-D4D582A8099D}"/>
              </a:ext>
            </a:extLst>
          </p:cNvPr>
          <p:cNvCxnSpPr>
            <a:cxnSpLocks/>
          </p:cNvCxnSpPr>
          <p:nvPr/>
        </p:nvCxnSpPr>
        <p:spPr>
          <a:xfrm>
            <a:off x="2985469" y="1304394"/>
            <a:ext cx="93" cy="4737635"/>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F7B3757F-41C1-8D67-786E-8981051ED58D}"/>
              </a:ext>
            </a:extLst>
          </p:cNvPr>
          <p:cNvSpPr/>
          <p:nvPr/>
        </p:nvSpPr>
        <p:spPr>
          <a:xfrm>
            <a:off x="8020557" y="5176670"/>
            <a:ext cx="2517112" cy="784730"/>
          </a:xfrm>
          <a:prstGeom prst="rect">
            <a:avLst/>
          </a:prstGeom>
          <a:solidFill>
            <a:schemeClr val="bg1"/>
          </a:solidFill>
          <a:ln>
            <a:no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Samhällsnivå</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dirty="0">
                <a:solidFill>
                  <a:srgbClr val="000000"/>
                </a:solidFill>
                <a:latin typeface="Georgia" panose="02040502050405020303" pitchFamily="18" charset="0"/>
                <a:ea typeface="Roboto" panose="02000000000000000000" pitchFamily="2" charset="0"/>
              </a:rPr>
              <a:t>T </a:t>
            </a:r>
            <a:r>
              <a:rPr kumimoji="0" lang="sv-SE" sz="900" b="0" i="0" u="none" strike="noStrike" kern="1200" cap="none" spc="0" normalizeH="0" baseline="0" noProof="0" dirty="0">
                <a:ln>
                  <a:noFill/>
                </a:ln>
                <a:solidFill>
                  <a:srgbClr val="000000"/>
                </a:solidFill>
                <a:effectLst/>
                <a:uLnTx/>
                <a:uFillTx/>
                <a:latin typeface="Georgia" panose="02040502050405020303" pitchFamily="18" charset="0"/>
                <a:ea typeface="Roboto" panose="02000000000000000000" pitchFamily="2" charset="0"/>
                <a:cs typeface="+mn-cs"/>
              </a:rPr>
              <a:t>ex minskad fattigdom, ökad utbildning.</a:t>
            </a:r>
          </a:p>
        </p:txBody>
      </p:sp>
      <p:sp>
        <p:nvSpPr>
          <p:cNvPr id="90" name="Rectangle 89">
            <a:extLst>
              <a:ext uri="{FF2B5EF4-FFF2-40B4-BE49-F238E27FC236}">
                <a16:creationId xmlns:a16="http://schemas.microsoft.com/office/drawing/2014/main" id="{FEE00D5C-3754-8D20-9219-48A3F9FAE023}"/>
              </a:ext>
            </a:extLst>
          </p:cNvPr>
          <p:cNvSpPr/>
          <p:nvPr/>
        </p:nvSpPr>
        <p:spPr>
          <a:xfrm>
            <a:off x="7805720" y="4153742"/>
            <a:ext cx="2801621" cy="784730"/>
          </a:xfrm>
          <a:prstGeom prst="rect">
            <a:avLst/>
          </a:prstGeom>
          <a:solidFill>
            <a:schemeClr val="bg1"/>
          </a:solidFill>
          <a:ln>
            <a:no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Samhällsmiljön</a:t>
            </a:r>
            <a:r>
              <a:rPr kumimoji="0" lang="sv-SE" sz="9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Georgia" panose="02040502050405020303" pitchFamily="18" charset="0"/>
                <a:ea typeface="Roboto" panose="02000000000000000000" pitchFamily="2" charset="0"/>
                <a:cs typeface="+mn-cs"/>
              </a:rPr>
              <a:t>T</a:t>
            </a:r>
            <a:r>
              <a:rPr kumimoji="0" lang="sv-SE" sz="900" b="0" i="0" u="none" strike="noStrike" kern="1200" cap="none" spc="0" normalizeH="0" noProof="0" dirty="0">
                <a:ln>
                  <a:noFill/>
                </a:ln>
                <a:solidFill>
                  <a:srgbClr val="000000"/>
                </a:solidFill>
                <a:effectLst/>
                <a:uLnTx/>
                <a:uFillTx/>
                <a:latin typeface="Georgia" panose="02040502050405020303" pitchFamily="18" charset="0"/>
                <a:ea typeface="Roboto" panose="02000000000000000000" pitchFamily="2" charset="0"/>
                <a:cs typeface="+mn-cs"/>
              </a:rPr>
              <a:t> ex</a:t>
            </a:r>
            <a:r>
              <a:rPr kumimoji="0" lang="sv-SE" sz="900" b="0" i="0" u="none" strike="noStrike" kern="1200" cap="none" spc="0" normalizeH="0" baseline="0" noProof="0" dirty="0">
                <a:ln>
                  <a:noFill/>
                </a:ln>
                <a:solidFill>
                  <a:srgbClr val="000000"/>
                </a:solidFill>
                <a:effectLst/>
                <a:uLnTx/>
                <a:uFillTx/>
                <a:latin typeface="Georgia" panose="02040502050405020303" pitchFamily="18" charset="0"/>
                <a:ea typeface="Roboto" panose="02000000000000000000" pitchFamily="2" charset="0"/>
                <a:cs typeface="+mn-cs"/>
              </a:rPr>
              <a:t> skolgårdar</a:t>
            </a:r>
            <a:r>
              <a:rPr kumimoji="0" lang="sv-SE" sz="900" b="0" i="0" u="none" strike="noStrike" kern="1200" cap="none" spc="0" normalizeH="0" noProof="0" dirty="0">
                <a:ln>
                  <a:noFill/>
                </a:ln>
                <a:solidFill>
                  <a:srgbClr val="000000"/>
                </a:solidFill>
                <a:effectLst/>
                <a:uLnTx/>
                <a:uFillTx/>
                <a:latin typeface="Georgia" panose="02040502050405020303" pitchFamily="18" charset="0"/>
                <a:ea typeface="Roboto" panose="02000000000000000000" pitchFamily="2" charset="0"/>
                <a:cs typeface="+mn-cs"/>
              </a:rPr>
              <a:t> som stimulerar till </a:t>
            </a:r>
            <a:r>
              <a:rPr kumimoji="0" lang="sv-SE" sz="900" b="0" i="0" u="none" strike="noStrike" kern="1200" cap="none" spc="0" normalizeH="0" baseline="0" noProof="0" dirty="0">
                <a:ln>
                  <a:noFill/>
                </a:ln>
                <a:solidFill>
                  <a:srgbClr val="000000"/>
                </a:solidFill>
                <a:effectLst/>
                <a:uLnTx/>
                <a:uFillTx/>
                <a:latin typeface="Georgia" panose="02040502050405020303" pitchFamily="18" charset="0"/>
                <a:ea typeface="Roboto" panose="02000000000000000000" pitchFamily="2" charset="0"/>
                <a:cs typeface="+mn-cs"/>
              </a:rPr>
              <a:t>ökad fysisk aktivitet, rökfria miljöer, skatter på socker, alkohol, tobak. </a:t>
            </a:r>
          </a:p>
        </p:txBody>
      </p:sp>
      <p:sp>
        <p:nvSpPr>
          <p:cNvPr id="91" name="Rectangle 90">
            <a:extLst>
              <a:ext uri="{FF2B5EF4-FFF2-40B4-BE49-F238E27FC236}">
                <a16:creationId xmlns:a16="http://schemas.microsoft.com/office/drawing/2014/main" id="{F2755D7E-3A37-8558-196A-0B5E57D20EB0}"/>
              </a:ext>
            </a:extLst>
          </p:cNvPr>
          <p:cNvSpPr/>
          <p:nvPr/>
        </p:nvSpPr>
        <p:spPr>
          <a:xfrm>
            <a:off x="7165063" y="3123372"/>
            <a:ext cx="2382534" cy="784730"/>
          </a:xfrm>
          <a:prstGeom prst="rect">
            <a:avLst/>
          </a:prstGeom>
          <a:solidFill>
            <a:schemeClr val="bg1"/>
          </a:solidFill>
          <a:ln>
            <a:no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Individ- och gruppnivå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Georgia" panose="02040502050405020303" pitchFamily="18" charset="0"/>
                <a:ea typeface="Roboto" panose="02000000000000000000" pitchFamily="2" charset="0"/>
                <a:cs typeface="+mn-cs"/>
              </a:rPr>
              <a:t>T</a:t>
            </a:r>
            <a:r>
              <a:rPr kumimoji="0" lang="sv-SE" sz="900" b="0" i="0" u="none" strike="noStrike" kern="1200" cap="none" spc="0" normalizeH="0" noProof="0" dirty="0">
                <a:ln>
                  <a:noFill/>
                </a:ln>
                <a:solidFill>
                  <a:srgbClr val="000000"/>
                </a:solidFill>
                <a:effectLst/>
                <a:uLnTx/>
                <a:uFillTx/>
                <a:latin typeface="Georgia" panose="02040502050405020303" pitchFamily="18" charset="0"/>
                <a:ea typeface="Roboto" panose="02000000000000000000" pitchFamily="2" charset="0"/>
                <a:cs typeface="+mn-cs"/>
              </a:rPr>
              <a:t> ex </a:t>
            </a:r>
            <a:r>
              <a:rPr kumimoji="0" lang="sv-SE" sz="900" b="0" i="0" u="none" strike="noStrike" kern="1200" cap="none" spc="0" normalizeH="0" baseline="0" noProof="0" dirty="0">
                <a:ln>
                  <a:noFill/>
                </a:ln>
                <a:solidFill>
                  <a:srgbClr val="000000"/>
                </a:solidFill>
                <a:effectLst/>
                <a:uLnTx/>
                <a:uFillTx/>
                <a:latin typeface="Georgia" panose="02040502050405020303" pitchFamily="18" charset="0"/>
                <a:ea typeface="Roboto" panose="02000000000000000000" pitchFamily="2" charset="0"/>
                <a:cs typeface="+mn-cs"/>
              </a:rPr>
              <a:t>vaccinationer, cancer-screening, rökstopp och minskad alkoholkonsumtion</a:t>
            </a:r>
            <a:r>
              <a:rPr kumimoji="0" lang="sv-SE" sz="9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a:t>
            </a:r>
          </a:p>
        </p:txBody>
      </p:sp>
      <p:sp>
        <p:nvSpPr>
          <p:cNvPr id="92" name="Rectangle 91">
            <a:extLst>
              <a:ext uri="{FF2B5EF4-FFF2-40B4-BE49-F238E27FC236}">
                <a16:creationId xmlns:a16="http://schemas.microsoft.com/office/drawing/2014/main" id="{EACFA4D1-98AA-7E9D-B5A0-FBF3A14712D6}"/>
              </a:ext>
            </a:extLst>
          </p:cNvPr>
          <p:cNvSpPr/>
          <p:nvPr/>
        </p:nvSpPr>
        <p:spPr>
          <a:xfrm>
            <a:off x="6783296" y="2050520"/>
            <a:ext cx="2042468" cy="784730"/>
          </a:xfrm>
          <a:prstGeom prst="rect">
            <a:avLst/>
          </a:prstGeom>
          <a:solidFill>
            <a:schemeClr val="bg1"/>
          </a:solidFill>
          <a:ln>
            <a:no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Individuell behandling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0000"/>
                </a:solidFill>
                <a:effectLst/>
                <a:uLnTx/>
                <a:uFillTx/>
                <a:latin typeface="Georgia" panose="02040502050405020303" pitchFamily="18" charset="0"/>
                <a:ea typeface="Roboto" panose="02000000000000000000" pitchFamily="2" charset="0"/>
                <a:cs typeface="+mn-cs"/>
              </a:rPr>
              <a:t>T ex behandling och läkemedel för högt blodtryck eller diabetes. </a:t>
            </a:r>
          </a:p>
        </p:txBody>
      </p:sp>
      <p:sp>
        <p:nvSpPr>
          <p:cNvPr id="103" name="textruta 2">
            <a:extLst>
              <a:ext uri="{FF2B5EF4-FFF2-40B4-BE49-F238E27FC236}">
                <a16:creationId xmlns:a16="http://schemas.microsoft.com/office/drawing/2014/main" id="{6C4C5829-F3C5-3D61-38BD-8EA8C5BAABF3}"/>
              </a:ext>
            </a:extLst>
          </p:cNvPr>
          <p:cNvSpPr txBox="1"/>
          <p:nvPr/>
        </p:nvSpPr>
        <p:spPr>
          <a:xfrm>
            <a:off x="2045162" y="1073547"/>
            <a:ext cx="18806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Ökad befolkningspåverkan</a:t>
            </a:r>
          </a:p>
        </p:txBody>
      </p:sp>
      <p:sp>
        <p:nvSpPr>
          <p:cNvPr id="104" name="textruta 17">
            <a:extLst>
              <a:ext uri="{FF2B5EF4-FFF2-40B4-BE49-F238E27FC236}">
                <a16:creationId xmlns:a16="http://schemas.microsoft.com/office/drawing/2014/main" id="{A55452DE-301A-3C21-6CC5-03749E36E620}"/>
              </a:ext>
            </a:extLst>
          </p:cNvPr>
          <p:cNvSpPr txBox="1"/>
          <p:nvPr/>
        </p:nvSpPr>
        <p:spPr>
          <a:xfrm>
            <a:off x="8267720" y="888881"/>
            <a:ext cx="1592195"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Ökat behov av individuella insatser</a:t>
            </a:r>
          </a:p>
        </p:txBody>
      </p:sp>
      <p:sp>
        <p:nvSpPr>
          <p:cNvPr id="93" name="Rectangle 92">
            <a:extLst>
              <a:ext uri="{FF2B5EF4-FFF2-40B4-BE49-F238E27FC236}">
                <a16:creationId xmlns:a16="http://schemas.microsoft.com/office/drawing/2014/main" id="{24574CF2-B5D0-CE21-1A2A-755D95977DD2}"/>
              </a:ext>
            </a:extLst>
          </p:cNvPr>
          <p:cNvSpPr/>
          <p:nvPr/>
        </p:nvSpPr>
        <p:spPr>
          <a:xfrm>
            <a:off x="6569204" y="1054629"/>
            <a:ext cx="1698516" cy="784730"/>
          </a:xfrm>
          <a:prstGeom prst="rect">
            <a:avLst/>
          </a:prstGeom>
          <a:solidFill>
            <a:schemeClr val="bg1"/>
          </a:solidFill>
          <a:ln>
            <a:no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Rådgivning, utbildning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dirty="0">
                <a:solidFill>
                  <a:srgbClr val="000000"/>
                </a:solidFill>
                <a:latin typeface="Georgia" panose="02040502050405020303" pitchFamily="18" charset="0"/>
                <a:ea typeface="Roboto" panose="02000000000000000000" pitchFamily="2" charset="0"/>
              </a:rPr>
              <a:t>T </a:t>
            </a:r>
            <a:r>
              <a:rPr kumimoji="0" lang="sv-SE" sz="900" b="0" i="0" u="none" strike="noStrike" kern="1200" cap="none" spc="0" normalizeH="0" baseline="0" noProof="0" dirty="0">
                <a:ln>
                  <a:noFill/>
                </a:ln>
                <a:solidFill>
                  <a:srgbClr val="000000"/>
                </a:solidFill>
                <a:effectLst/>
                <a:uLnTx/>
                <a:uFillTx/>
                <a:latin typeface="Georgia" panose="02040502050405020303" pitchFamily="18" charset="0"/>
                <a:ea typeface="Roboto" panose="02000000000000000000" pitchFamily="2" charset="0"/>
                <a:cs typeface="+mn-cs"/>
              </a:rPr>
              <a:t>ex rådgivning för ökad fysisk aktivitet och hälsosamma matvanor.</a:t>
            </a:r>
          </a:p>
        </p:txBody>
      </p:sp>
    </p:spTree>
    <p:extLst>
      <p:ext uri="{BB962C8B-B14F-4D97-AF65-F5344CB8AC3E}">
        <p14:creationId xmlns:p14="http://schemas.microsoft.com/office/powerpoint/2010/main" val="361759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anim calcmode="lin" valueType="num">
                                      <p:cBhvr>
                                        <p:cTn id="8" dur="1000" fill="hold"/>
                                        <p:tgtEl>
                                          <p:spTgt spid="89"/>
                                        </p:tgtEl>
                                        <p:attrNameLst>
                                          <p:attrName>ppt_x</p:attrName>
                                        </p:attrNameLst>
                                      </p:cBhvr>
                                      <p:tavLst>
                                        <p:tav tm="0">
                                          <p:val>
                                            <p:strVal val="#ppt_x"/>
                                          </p:val>
                                        </p:tav>
                                        <p:tav tm="100000">
                                          <p:val>
                                            <p:strVal val="#ppt_x"/>
                                          </p:val>
                                        </p:tav>
                                      </p:tavLst>
                                    </p:anim>
                                    <p:anim calcmode="lin" valueType="num">
                                      <p:cBhvr>
                                        <p:cTn id="9"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fade">
                                      <p:cBhvr>
                                        <p:cTn id="14" dur="1000"/>
                                        <p:tgtEl>
                                          <p:spTgt spid="90"/>
                                        </p:tgtEl>
                                      </p:cBhvr>
                                    </p:animEffect>
                                    <p:anim calcmode="lin" valueType="num">
                                      <p:cBhvr>
                                        <p:cTn id="15" dur="1000" fill="hold"/>
                                        <p:tgtEl>
                                          <p:spTgt spid="90"/>
                                        </p:tgtEl>
                                        <p:attrNameLst>
                                          <p:attrName>ppt_x</p:attrName>
                                        </p:attrNameLst>
                                      </p:cBhvr>
                                      <p:tavLst>
                                        <p:tav tm="0">
                                          <p:val>
                                            <p:strVal val="#ppt_x"/>
                                          </p:val>
                                        </p:tav>
                                        <p:tav tm="100000">
                                          <p:val>
                                            <p:strVal val="#ppt_x"/>
                                          </p:val>
                                        </p:tav>
                                      </p:tavLst>
                                    </p:anim>
                                    <p:anim calcmode="lin" valueType="num">
                                      <p:cBhvr>
                                        <p:cTn id="16"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1000"/>
                                        <p:tgtEl>
                                          <p:spTgt spid="91"/>
                                        </p:tgtEl>
                                      </p:cBhvr>
                                    </p:animEffect>
                                    <p:anim calcmode="lin" valueType="num">
                                      <p:cBhvr>
                                        <p:cTn id="22" dur="1000" fill="hold"/>
                                        <p:tgtEl>
                                          <p:spTgt spid="91"/>
                                        </p:tgtEl>
                                        <p:attrNameLst>
                                          <p:attrName>ppt_x</p:attrName>
                                        </p:attrNameLst>
                                      </p:cBhvr>
                                      <p:tavLst>
                                        <p:tav tm="0">
                                          <p:val>
                                            <p:strVal val="#ppt_x"/>
                                          </p:val>
                                        </p:tav>
                                        <p:tav tm="100000">
                                          <p:val>
                                            <p:strVal val="#ppt_x"/>
                                          </p:val>
                                        </p:tav>
                                      </p:tavLst>
                                    </p:anim>
                                    <p:anim calcmode="lin" valueType="num">
                                      <p:cBhvr>
                                        <p:cTn id="23"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fade">
                                      <p:cBhvr>
                                        <p:cTn id="28" dur="1000"/>
                                        <p:tgtEl>
                                          <p:spTgt spid="92"/>
                                        </p:tgtEl>
                                      </p:cBhvr>
                                    </p:animEffect>
                                    <p:anim calcmode="lin" valueType="num">
                                      <p:cBhvr>
                                        <p:cTn id="29" dur="1000" fill="hold"/>
                                        <p:tgtEl>
                                          <p:spTgt spid="92"/>
                                        </p:tgtEl>
                                        <p:attrNameLst>
                                          <p:attrName>ppt_x</p:attrName>
                                        </p:attrNameLst>
                                      </p:cBhvr>
                                      <p:tavLst>
                                        <p:tav tm="0">
                                          <p:val>
                                            <p:strVal val="#ppt_x"/>
                                          </p:val>
                                        </p:tav>
                                        <p:tav tm="100000">
                                          <p:val>
                                            <p:strVal val="#ppt_x"/>
                                          </p:val>
                                        </p:tav>
                                      </p:tavLst>
                                    </p:anim>
                                    <p:anim calcmode="lin" valueType="num">
                                      <p:cBhvr>
                                        <p:cTn id="30"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1000"/>
                                        <p:tgtEl>
                                          <p:spTgt spid="93"/>
                                        </p:tgtEl>
                                      </p:cBhvr>
                                    </p:animEffect>
                                    <p:anim calcmode="lin" valueType="num">
                                      <p:cBhvr>
                                        <p:cTn id="36" dur="1000" fill="hold"/>
                                        <p:tgtEl>
                                          <p:spTgt spid="93"/>
                                        </p:tgtEl>
                                        <p:attrNameLst>
                                          <p:attrName>ppt_x</p:attrName>
                                        </p:attrNameLst>
                                      </p:cBhvr>
                                      <p:tavLst>
                                        <p:tav tm="0">
                                          <p:val>
                                            <p:strVal val="#ppt_x"/>
                                          </p:val>
                                        </p:tav>
                                        <p:tav tm="100000">
                                          <p:val>
                                            <p:strVal val="#ppt_x"/>
                                          </p:val>
                                        </p:tav>
                                      </p:tavLst>
                                    </p:anim>
                                    <p:anim calcmode="lin" valueType="num">
                                      <p:cBhvr>
                                        <p:cTn id="37"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A546000B-CA3A-62EF-4D87-158086D51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58" y="-27928"/>
            <a:ext cx="11781577" cy="6627137"/>
          </a:xfrm>
          <a:prstGeom prst="rect">
            <a:avLst/>
          </a:prstGeom>
        </p:spPr>
      </p:pic>
      <p:sp>
        <p:nvSpPr>
          <p:cNvPr id="2" name="textruta 1">
            <a:extLst>
              <a:ext uri="{FF2B5EF4-FFF2-40B4-BE49-F238E27FC236}">
                <a16:creationId xmlns:a16="http://schemas.microsoft.com/office/drawing/2014/main" id="{0E027E1C-BE4D-0F29-DF06-E8815DF06F3C}"/>
              </a:ext>
            </a:extLst>
          </p:cNvPr>
          <p:cNvSpPr txBox="1"/>
          <p:nvPr/>
        </p:nvSpPr>
        <p:spPr>
          <a:xfrm>
            <a:off x="561315" y="1183754"/>
            <a:ext cx="30083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dirty="0">
                <a:ln>
                  <a:noFill/>
                </a:ln>
                <a:solidFill>
                  <a:srgbClr val="182745"/>
                </a:solidFill>
                <a:effectLst/>
                <a:uLnTx/>
                <a:uFillTx/>
                <a:latin typeface="Tahoma" panose="020B0604030504040204" pitchFamily="34" charset="0"/>
                <a:ea typeface="Tahoma" panose="020B0604030504040204" pitchFamily="34" charset="0"/>
                <a:cs typeface="Tahoma" panose="020B0604030504040204" pitchFamily="34" charset="0"/>
              </a:rPr>
              <a:t>VAD VI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dirty="0">
                <a:ln>
                  <a:noFill/>
                </a:ln>
                <a:solidFill>
                  <a:srgbClr val="182745"/>
                </a:solidFill>
                <a:effectLst/>
                <a:uLnTx/>
                <a:uFillTx/>
                <a:latin typeface="Tahoma" panose="020B0604030504040204" pitchFamily="34" charset="0"/>
                <a:ea typeface="Tahoma" panose="020B0604030504040204" pitchFamily="34" charset="0"/>
                <a:cs typeface="Tahoma" panose="020B0604030504040204" pitchFamily="34" charset="0"/>
              </a:rPr>
              <a:t>FOKUSERAR PÅ</a:t>
            </a:r>
          </a:p>
        </p:txBody>
      </p:sp>
      <p:sp>
        <p:nvSpPr>
          <p:cNvPr id="4" name="textruta 3">
            <a:extLst>
              <a:ext uri="{FF2B5EF4-FFF2-40B4-BE49-F238E27FC236}">
                <a16:creationId xmlns:a16="http://schemas.microsoft.com/office/drawing/2014/main" id="{A005B599-ECB4-8BAA-4DC7-0571418B816C}"/>
              </a:ext>
            </a:extLst>
          </p:cNvPr>
          <p:cNvSpPr txBox="1"/>
          <p:nvPr/>
        </p:nvSpPr>
        <p:spPr>
          <a:xfrm>
            <a:off x="9698306" y="3429508"/>
            <a:ext cx="3211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dirty="0">
                <a:ln>
                  <a:noFill/>
                </a:ln>
                <a:solidFill>
                  <a:srgbClr val="182745"/>
                </a:solidFill>
                <a:effectLst/>
                <a:uLnTx/>
                <a:uFillTx/>
                <a:latin typeface="Tahoma" panose="020B0604030504040204" pitchFamily="34" charset="0"/>
                <a:ea typeface="Tahoma" panose="020B0604030504040204" pitchFamily="34" charset="0"/>
                <a:cs typeface="Tahoma" panose="020B0604030504040204" pitchFamily="34" charset="0"/>
              </a:rPr>
              <a:t>VAD VI</a:t>
            </a:r>
            <a:r>
              <a:rPr kumimoji="0" lang="sv-SE" b="1" i="0" u="none" strike="noStrike" kern="1200" cap="none" spc="0" normalizeH="0" noProof="0" dirty="0">
                <a:ln>
                  <a:noFill/>
                </a:ln>
                <a:solidFill>
                  <a:srgbClr val="182745"/>
                </a:solidFill>
                <a:effectLst/>
                <a:uLnTx/>
                <a:uFillTx/>
                <a:latin typeface="Tahoma" panose="020B0604030504040204" pitchFamily="34" charset="0"/>
                <a:ea typeface="Tahoma" panose="020B0604030504040204" pitchFamily="34" charset="0"/>
                <a:cs typeface="Tahoma" panose="020B0604030504040204" pitchFamily="34" charset="0"/>
              </a:rPr>
              <a:t> LÄTT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noProof="0" dirty="0">
                <a:ln>
                  <a:noFill/>
                </a:ln>
                <a:solidFill>
                  <a:srgbClr val="182745"/>
                </a:solidFill>
                <a:effectLst/>
                <a:uLnTx/>
                <a:uFillTx/>
                <a:latin typeface="Tahoma" panose="020B0604030504040204" pitchFamily="34" charset="0"/>
                <a:ea typeface="Tahoma" panose="020B0604030504040204" pitchFamily="34" charset="0"/>
                <a:cs typeface="Tahoma" panose="020B0604030504040204" pitchFamily="34" charset="0"/>
              </a:rPr>
              <a:t>GLÖMMER</a:t>
            </a:r>
            <a:endParaRPr kumimoji="0" lang="sv-SE" b="1" i="0" u="none" strike="noStrike" kern="1200" cap="none" spc="0" normalizeH="0" baseline="0" noProof="0" dirty="0">
              <a:ln>
                <a:noFill/>
              </a:ln>
              <a:solidFill>
                <a:srgbClr val="18274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ruta 4">
            <a:extLst>
              <a:ext uri="{FF2B5EF4-FFF2-40B4-BE49-F238E27FC236}">
                <a16:creationId xmlns:a16="http://schemas.microsoft.com/office/drawing/2014/main" id="{AE0FF364-B484-4410-649F-A94BDC3C79A5}"/>
              </a:ext>
            </a:extLst>
          </p:cNvPr>
          <p:cNvSpPr txBox="1"/>
          <p:nvPr/>
        </p:nvSpPr>
        <p:spPr>
          <a:xfrm>
            <a:off x="4679360" y="2071481"/>
            <a:ext cx="30197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solidFill>
                  <a:prstClr val="black"/>
                </a:solidFill>
                <a:latin typeface="Tahoma" panose="020B0604030504040204" pitchFamily="34" charset="0"/>
                <a:ea typeface="Tahoma" panose="020B0604030504040204" pitchFamily="34" charset="0"/>
                <a:cs typeface="Tahoma" panose="020B0604030504040204" pitchFamily="34" charset="0"/>
              </a:rPr>
              <a:t>F</a:t>
            </a:r>
            <a:r>
              <a:rPr kumimoji="0" lang="sv-SE"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ysisk</a:t>
            </a:r>
            <a:r>
              <a:rPr kumimoji="0" lang="sv-SE"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hälsa</a:t>
            </a:r>
            <a:br>
              <a:rPr kumimoji="0" lang="sv-SE"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sv-SE"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 och fysisk aktivitet)</a:t>
            </a:r>
          </a:p>
        </p:txBody>
      </p:sp>
      <p:sp>
        <p:nvSpPr>
          <p:cNvPr id="6" name="textruta 5">
            <a:extLst>
              <a:ext uri="{FF2B5EF4-FFF2-40B4-BE49-F238E27FC236}">
                <a16:creationId xmlns:a16="http://schemas.microsoft.com/office/drawing/2014/main" id="{B2398E79-88C9-B52E-6D09-0DC6D8F9833A}"/>
              </a:ext>
            </a:extLst>
          </p:cNvPr>
          <p:cNvSpPr txBox="1"/>
          <p:nvPr/>
        </p:nvSpPr>
        <p:spPr>
          <a:xfrm>
            <a:off x="4294897" y="3402144"/>
            <a:ext cx="25542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prstClr val="black"/>
                </a:solidFill>
                <a:latin typeface="Tahoma" panose="020B0604030504040204" pitchFamily="34" charset="0"/>
                <a:ea typeface="Tahoma" panose="020B0604030504040204" pitchFamily="34" charset="0"/>
                <a:cs typeface="Tahoma" panose="020B0604030504040204" pitchFamily="34" charset="0"/>
              </a:rPr>
              <a:t>A</a:t>
            </a:r>
            <a:r>
              <a:rPr kumimoji="0" lang="sv-SE"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rbetsmiljö</a:t>
            </a:r>
            <a:endParaRPr kumimoji="0" lang="sv-SE"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ruta 6">
            <a:extLst>
              <a:ext uri="{FF2B5EF4-FFF2-40B4-BE49-F238E27FC236}">
                <a16:creationId xmlns:a16="http://schemas.microsoft.com/office/drawing/2014/main" id="{8C990CCC-751E-3D08-83EC-EAD46C7693AD}"/>
              </a:ext>
            </a:extLst>
          </p:cNvPr>
          <p:cNvSpPr txBox="1"/>
          <p:nvPr/>
        </p:nvSpPr>
        <p:spPr>
          <a:xfrm>
            <a:off x="5734576" y="3429508"/>
            <a:ext cx="25240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sv-SE"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sykisk</a:t>
            </a:r>
            <a:r>
              <a:rPr kumimoji="0" lang="sv-SE"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hälsa</a:t>
            </a:r>
          </a:p>
        </p:txBody>
      </p:sp>
      <p:sp>
        <p:nvSpPr>
          <p:cNvPr id="8" name="textruta 7">
            <a:extLst>
              <a:ext uri="{FF2B5EF4-FFF2-40B4-BE49-F238E27FC236}">
                <a16:creationId xmlns:a16="http://schemas.microsoft.com/office/drawing/2014/main" id="{B83BA114-6895-E703-1744-036DD0F20106}"/>
              </a:ext>
            </a:extLst>
          </p:cNvPr>
          <p:cNvSpPr txBox="1"/>
          <p:nvPr/>
        </p:nvSpPr>
        <p:spPr>
          <a:xfrm>
            <a:off x="4912099" y="3900409"/>
            <a:ext cx="25542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prstClr val="black"/>
                </a:solidFill>
                <a:latin typeface="Tahoma" panose="020B0604030504040204" pitchFamily="34" charset="0"/>
                <a:ea typeface="Tahoma" panose="020B0604030504040204" pitchFamily="34" charset="0"/>
                <a:cs typeface="Tahoma" panose="020B0604030504040204" pitchFamily="34" charset="0"/>
              </a:rPr>
              <a:t>S</a:t>
            </a:r>
            <a:r>
              <a:rPr kumimoji="0" lang="sv-SE"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ocioekonomisk</a:t>
            </a:r>
            <a:r>
              <a:rPr kumimoji="0" lang="sv-SE"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situation</a:t>
            </a:r>
          </a:p>
        </p:txBody>
      </p:sp>
      <p:sp>
        <p:nvSpPr>
          <p:cNvPr id="9" name="textruta 8">
            <a:extLst>
              <a:ext uri="{FF2B5EF4-FFF2-40B4-BE49-F238E27FC236}">
                <a16:creationId xmlns:a16="http://schemas.microsoft.com/office/drawing/2014/main" id="{23B07589-FB26-FAA2-8B77-8BE014ADAC88}"/>
              </a:ext>
            </a:extLst>
          </p:cNvPr>
          <p:cNvSpPr txBox="1"/>
          <p:nvPr/>
        </p:nvSpPr>
        <p:spPr>
          <a:xfrm>
            <a:off x="4812015" y="4445714"/>
            <a:ext cx="25542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prstClr val="black"/>
                </a:solidFill>
                <a:latin typeface="Tahoma" panose="020B0604030504040204" pitchFamily="34" charset="0"/>
                <a:ea typeface="Tahoma" panose="020B0604030504040204" pitchFamily="34" charset="0"/>
                <a:cs typeface="Tahoma" panose="020B0604030504040204" pitchFamily="34" charset="0"/>
              </a:rPr>
              <a:t>S</a:t>
            </a:r>
            <a:r>
              <a:rPr kumimoji="0" lang="sv-SE"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ocialt</a:t>
            </a:r>
            <a:r>
              <a:rPr lang="sv-SE" sz="1400" dirty="0">
                <a:solidFill>
                  <a:prstClr val="black"/>
                </a:solidFill>
                <a:latin typeface="Tahoma" panose="020B0604030504040204" pitchFamily="34" charset="0"/>
                <a:ea typeface="Tahoma" panose="020B0604030504040204" pitchFamily="34" charset="0"/>
                <a:cs typeface="Tahoma" panose="020B0604030504040204" pitchFamily="34" charset="0"/>
              </a:rPr>
              <a:t> nätverk </a:t>
            </a:r>
          </a:p>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prstClr val="black"/>
                </a:solidFill>
                <a:latin typeface="Tahoma" panose="020B0604030504040204" pitchFamily="34" charset="0"/>
                <a:ea typeface="Tahoma" panose="020B0604030504040204" pitchFamily="34" charset="0"/>
                <a:cs typeface="Tahoma" panose="020B0604030504040204" pitchFamily="34" charset="0"/>
              </a:rPr>
              <a:t>och stöd</a:t>
            </a:r>
            <a:endParaRPr kumimoji="0" lang="sv-SE"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ruta 10">
            <a:extLst>
              <a:ext uri="{FF2B5EF4-FFF2-40B4-BE49-F238E27FC236}">
                <a16:creationId xmlns:a16="http://schemas.microsoft.com/office/drawing/2014/main" id="{B2398E79-88C9-B52E-6D09-0DC6D8F9833A}"/>
              </a:ext>
            </a:extLst>
          </p:cNvPr>
          <p:cNvSpPr txBox="1"/>
          <p:nvPr/>
        </p:nvSpPr>
        <p:spPr>
          <a:xfrm>
            <a:off x="5208216" y="2977863"/>
            <a:ext cx="25542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prstClr val="black"/>
                </a:solidFill>
                <a:latin typeface="Tahoma" panose="020B0604030504040204" pitchFamily="34" charset="0"/>
                <a:ea typeface="Tahoma" panose="020B0604030504040204" pitchFamily="34" charset="0"/>
                <a:cs typeface="Tahoma" panose="020B0604030504040204" pitchFamily="34" charset="0"/>
              </a:rPr>
              <a:t>Fritidssysselsättning</a:t>
            </a:r>
            <a:endParaRPr kumimoji="0" lang="sv-SE"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21507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82564203-8A2D-8E76-1335-490B9F9996EA}"/>
              </a:ext>
            </a:extLst>
          </p:cNvPr>
          <p:cNvGrpSpPr/>
          <p:nvPr/>
        </p:nvGrpSpPr>
        <p:grpSpPr>
          <a:xfrm>
            <a:off x="3197060" y="4515890"/>
            <a:ext cx="541826" cy="822343"/>
            <a:chOff x="4753380" y="3294305"/>
            <a:chExt cx="541826" cy="822343"/>
          </a:xfrm>
        </p:grpSpPr>
        <p:grpSp>
          <p:nvGrpSpPr>
            <p:cNvPr id="14" name="Graphic 6">
              <a:extLst>
                <a:ext uri="{FF2B5EF4-FFF2-40B4-BE49-F238E27FC236}">
                  <a16:creationId xmlns:a16="http://schemas.microsoft.com/office/drawing/2014/main" id="{A2478B68-ED93-AB5E-947E-B1877D766BCC}"/>
                </a:ext>
              </a:extLst>
            </p:cNvPr>
            <p:cNvGrpSpPr/>
            <p:nvPr/>
          </p:nvGrpSpPr>
          <p:grpSpPr>
            <a:xfrm>
              <a:off x="4753380" y="3734961"/>
              <a:ext cx="127843" cy="381687"/>
              <a:chOff x="4753380" y="3678499"/>
              <a:chExt cx="146755" cy="438150"/>
            </a:xfrm>
            <a:noFill/>
          </p:grpSpPr>
          <p:sp>
            <p:nvSpPr>
              <p:cNvPr id="15" name="Freeform 14">
                <a:extLst>
                  <a:ext uri="{FF2B5EF4-FFF2-40B4-BE49-F238E27FC236}">
                    <a16:creationId xmlns:a16="http://schemas.microsoft.com/office/drawing/2014/main" id="{CE6C18B5-10A7-42AF-AF59-BD3E3185CD54}"/>
                  </a:ext>
                </a:extLst>
              </p:cNvPr>
              <p:cNvSpPr/>
              <p:nvPr/>
            </p:nvSpPr>
            <p:spPr>
              <a:xfrm>
                <a:off x="4780896"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52F069D0-A140-0994-83A4-49352F5721A2}"/>
                  </a:ext>
                </a:extLst>
              </p:cNvPr>
              <p:cNvSpPr/>
              <p:nvPr/>
            </p:nvSpPr>
            <p:spPr>
              <a:xfrm>
                <a:off x="4753380"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7" name="Graphic 7">
              <a:extLst>
                <a:ext uri="{FF2B5EF4-FFF2-40B4-BE49-F238E27FC236}">
                  <a16:creationId xmlns:a16="http://schemas.microsoft.com/office/drawing/2014/main" id="{95D6495A-887D-09E7-11FC-56B545A814F9}"/>
                </a:ext>
              </a:extLst>
            </p:cNvPr>
            <p:cNvGrpSpPr/>
            <p:nvPr/>
          </p:nvGrpSpPr>
          <p:grpSpPr>
            <a:xfrm>
              <a:off x="4960371" y="3734961"/>
              <a:ext cx="127843" cy="381687"/>
              <a:chOff x="4960371" y="3678499"/>
              <a:chExt cx="146755" cy="438150"/>
            </a:xfrm>
            <a:noFill/>
          </p:grpSpPr>
          <p:sp>
            <p:nvSpPr>
              <p:cNvPr id="18" name="Freeform 17">
                <a:extLst>
                  <a:ext uri="{FF2B5EF4-FFF2-40B4-BE49-F238E27FC236}">
                    <a16:creationId xmlns:a16="http://schemas.microsoft.com/office/drawing/2014/main" id="{F0F0EBD2-A60C-7A8D-CF1E-93FAD39B788A}"/>
                  </a:ext>
                </a:extLst>
              </p:cNvPr>
              <p:cNvSpPr/>
              <p:nvPr/>
            </p:nvSpPr>
            <p:spPr>
              <a:xfrm>
                <a:off x="4987887"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BBF141BE-1816-FA89-A797-916250996368}"/>
                  </a:ext>
                </a:extLst>
              </p:cNvPr>
              <p:cNvSpPr/>
              <p:nvPr/>
            </p:nvSpPr>
            <p:spPr>
              <a:xfrm>
                <a:off x="4960371"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 name="Graphic 8">
              <a:extLst>
                <a:ext uri="{FF2B5EF4-FFF2-40B4-BE49-F238E27FC236}">
                  <a16:creationId xmlns:a16="http://schemas.microsoft.com/office/drawing/2014/main" id="{FA8054CD-7F15-8C85-CBB3-437572E97990}"/>
                </a:ext>
              </a:extLst>
            </p:cNvPr>
            <p:cNvGrpSpPr/>
            <p:nvPr/>
          </p:nvGrpSpPr>
          <p:grpSpPr>
            <a:xfrm>
              <a:off x="5167363" y="3734961"/>
              <a:ext cx="127843" cy="381687"/>
              <a:chOff x="5167363" y="3678499"/>
              <a:chExt cx="146755" cy="438150"/>
            </a:xfrm>
            <a:noFill/>
          </p:grpSpPr>
          <p:sp>
            <p:nvSpPr>
              <p:cNvPr id="21" name="Freeform 20">
                <a:extLst>
                  <a:ext uri="{FF2B5EF4-FFF2-40B4-BE49-F238E27FC236}">
                    <a16:creationId xmlns:a16="http://schemas.microsoft.com/office/drawing/2014/main" id="{BE4780B3-2792-353A-7E3D-9ED6506194E8}"/>
                  </a:ext>
                </a:extLst>
              </p:cNvPr>
              <p:cNvSpPr/>
              <p:nvPr/>
            </p:nvSpPr>
            <p:spPr>
              <a:xfrm>
                <a:off x="5194879"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C498232F-8FF5-62A4-1A7D-E71BDC23B574}"/>
                  </a:ext>
                </a:extLst>
              </p:cNvPr>
              <p:cNvSpPr/>
              <p:nvPr/>
            </p:nvSpPr>
            <p:spPr>
              <a:xfrm>
                <a:off x="5167363"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3" name="Graphic 9">
              <a:extLst>
                <a:ext uri="{FF2B5EF4-FFF2-40B4-BE49-F238E27FC236}">
                  <a16:creationId xmlns:a16="http://schemas.microsoft.com/office/drawing/2014/main" id="{2A9ABCEC-6FB2-4417-D57E-A2C15D65D4C7}"/>
                </a:ext>
              </a:extLst>
            </p:cNvPr>
            <p:cNvGrpSpPr/>
            <p:nvPr/>
          </p:nvGrpSpPr>
          <p:grpSpPr>
            <a:xfrm>
              <a:off x="4753380" y="3294305"/>
              <a:ext cx="127843" cy="381687"/>
              <a:chOff x="4753380" y="3178081"/>
              <a:chExt cx="146755" cy="438150"/>
            </a:xfrm>
            <a:noFill/>
          </p:grpSpPr>
          <p:sp>
            <p:nvSpPr>
              <p:cNvPr id="24" name="Freeform 23">
                <a:extLst>
                  <a:ext uri="{FF2B5EF4-FFF2-40B4-BE49-F238E27FC236}">
                    <a16:creationId xmlns:a16="http://schemas.microsoft.com/office/drawing/2014/main" id="{4904632A-1541-FC2F-6165-1F54D682CFD7}"/>
                  </a:ext>
                </a:extLst>
              </p:cNvPr>
              <p:cNvSpPr/>
              <p:nvPr/>
            </p:nvSpPr>
            <p:spPr>
              <a:xfrm>
                <a:off x="4780896"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DFD0AF9C-5AAB-3DB0-C05A-80C74A8777EA}"/>
                  </a:ext>
                </a:extLst>
              </p:cNvPr>
              <p:cNvSpPr/>
              <p:nvPr/>
            </p:nvSpPr>
            <p:spPr>
              <a:xfrm>
                <a:off x="4753380"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6" name="Graphic 10">
              <a:extLst>
                <a:ext uri="{FF2B5EF4-FFF2-40B4-BE49-F238E27FC236}">
                  <a16:creationId xmlns:a16="http://schemas.microsoft.com/office/drawing/2014/main" id="{34C6DD6D-0998-DB0E-CA9A-0774B2B2CA28}"/>
                </a:ext>
              </a:extLst>
            </p:cNvPr>
            <p:cNvGrpSpPr/>
            <p:nvPr/>
          </p:nvGrpSpPr>
          <p:grpSpPr>
            <a:xfrm>
              <a:off x="4960371" y="3294305"/>
              <a:ext cx="127843" cy="381687"/>
              <a:chOff x="4960371" y="3178081"/>
              <a:chExt cx="146755" cy="438150"/>
            </a:xfrm>
            <a:noFill/>
          </p:grpSpPr>
          <p:sp>
            <p:nvSpPr>
              <p:cNvPr id="27" name="Freeform 26">
                <a:extLst>
                  <a:ext uri="{FF2B5EF4-FFF2-40B4-BE49-F238E27FC236}">
                    <a16:creationId xmlns:a16="http://schemas.microsoft.com/office/drawing/2014/main" id="{48EE4822-7A16-AD78-42AE-1AF24650123F}"/>
                  </a:ext>
                </a:extLst>
              </p:cNvPr>
              <p:cNvSpPr/>
              <p:nvPr/>
            </p:nvSpPr>
            <p:spPr>
              <a:xfrm>
                <a:off x="4987887"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DD605694-C45C-4D98-D011-9C91BC2B95CC}"/>
                  </a:ext>
                </a:extLst>
              </p:cNvPr>
              <p:cNvSpPr/>
              <p:nvPr/>
            </p:nvSpPr>
            <p:spPr>
              <a:xfrm>
                <a:off x="4960371"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9" name="Graphic 11">
              <a:extLst>
                <a:ext uri="{FF2B5EF4-FFF2-40B4-BE49-F238E27FC236}">
                  <a16:creationId xmlns:a16="http://schemas.microsoft.com/office/drawing/2014/main" id="{B4F139F3-17BB-A39F-134E-18193E273954}"/>
                </a:ext>
              </a:extLst>
            </p:cNvPr>
            <p:cNvGrpSpPr/>
            <p:nvPr/>
          </p:nvGrpSpPr>
          <p:grpSpPr>
            <a:xfrm>
              <a:off x="5167363" y="3294305"/>
              <a:ext cx="127843" cy="381687"/>
              <a:chOff x="5167363" y="3178081"/>
              <a:chExt cx="146755" cy="438150"/>
            </a:xfrm>
            <a:noFill/>
          </p:grpSpPr>
          <p:sp>
            <p:nvSpPr>
              <p:cNvPr id="30" name="Freeform 29">
                <a:extLst>
                  <a:ext uri="{FF2B5EF4-FFF2-40B4-BE49-F238E27FC236}">
                    <a16:creationId xmlns:a16="http://schemas.microsoft.com/office/drawing/2014/main" id="{E33FA9D7-3D31-F1E8-D687-D0AAE1F30263}"/>
                  </a:ext>
                </a:extLst>
              </p:cNvPr>
              <p:cNvSpPr/>
              <p:nvPr/>
            </p:nvSpPr>
            <p:spPr>
              <a:xfrm>
                <a:off x="5194879"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FE5CE510-368E-35D9-59A8-AC10D5275D48}"/>
                  </a:ext>
                </a:extLst>
              </p:cNvPr>
              <p:cNvSpPr/>
              <p:nvPr/>
            </p:nvSpPr>
            <p:spPr>
              <a:xfrm>
                <a:off x="5167363"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34" name="Graphic 6">
            <a:extLst>
              <a:ext uri="{FF2B5EF4-FFF2-40B4-BE49-F238E27FC236}">
                <a16:creationId xmlns:a16="http://schemas.microsoft.com/office/drawing/2014/main" id="{E37102E5-8A12-7624-3FFC-292C90D76821}"/>
              </a:ext>
            </a:extLst>
          </p:cNvPr>
          <p:cNvGrpSpPr/>
          <p:nvPr/>
        </p:nvGrpSpPr>
        <p:grpSpPr>
          <a:xfrm>
            <a:off x="5825087" y="4956546"/>
            <a:ext cx="127843" cy="381687"/>
            <a:chOff x="4753380" y="3678499"/>
            <a:chExt cx="146755" cy="438150"/>
          </a:xfrm>
          <a:noFill/>
        </p:grpSpPr>
        <p:sp>
          <p:nvSpPr>
            <p:cNvPr id="50" name="Freeform 49">
              <a:extLst>
                <a:ext uri="{FF2B5EF4-FFF2-40B4-BE49-F238E27FC236}">
                  <a16:creationId xmlns:a16="http://schemas.microsoft.com/office/drawing/2014/main" id="{CD00F3E0-136A-B2A2-B41B-03ECA53C005C}"/>
                </a:ext>
              </a:extLst>
            </p:cNvPr>
            <p:cNvSpPr/>
            <p:nvPr/>
          </p:nvSpPr>
          <p:spPr>
            <a:xfrm>
              <a:off x="4780896"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Freeform 50">
              <a:extLst>
                <a:ext uri="{FF2B5EF4-FFF2-40B4-BE49-F238E27FC236}">
                  <a16:creationId xmlns:a16="http://schemas.microsoft.com/office/drawing/2014/main" id="{4079B2EA-A51B-632B-3676-4EA4FEF49FC5}"/>
                </a:ext>
              </a:extLst>
            </p:cNvPr>
            <p:cNvSpPr/>
            <p:nvPr/>
          </p:nvSpPr>
          <p:spPr>
            <a:xfrm>
              <a:off x="4753380"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5" name="Graphic 7">
            <a:extLst>
              <a:ext uri="{FF2B5EF4-FFF2-40B4-BE49-F238E27FC236}">
                <a16:creationId xmlns:a16="http://schemas.microsoft.com/office/drawing/2014/main" id="{CAC00B86-7168-F57F-9BFC-01E4DD1509EB}"/>
              </a:ext>
            </a:extLst>
          </p:cNvPr>
          <p:cNvGrpSpPr/>
          <p:nvPr/>
        </p:nvGrpSpPr>
        <p:grpSpPr>
          <a:xfrm>
            <a:off x="6032078" y="4956546"/>
            <a:ext cx="127843" cy="381687"/>
            <a:chOff x="4960371" y="3678499"/>
            <a:chExt cx="146755" cy="438150"/>
          </a:xfrm>
          <a:noFill/>
        </p:grpSpPr>
        <p:sp>
          <p:nvSpPr>
            <p:cNvPr id="48" name="Freeform 47">
              <a:extLst>
                <a:ext uri="{FF2B5EF4-FFF2-40B4-BE49-F238E27FC236}">
                  <a16:creationId xmlns:a16="http://schemas.microsoft.com/office/drawing/2014/main" id="{31540D5C-C19C-E690-BB37-2D2C22ADA073}"/>
                </a:ext>
              </a:extLst>
            </p:cNvPr>
            <p:cNvSpPr/>
            <p:nvPr/>
          </p:nvSpPr>
          <p:spPr>
            <a:xfrm>
              <a:off x="4987887"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Freeform 48">
              <a:extLst>
                <a:ext uri="{FF2B5EF4-FFF2-40B4-BE49-F238E27FC236}">
                  <a16:creationId xmlns:a16="http://schemas.microsoft.com/office/drawing/2014/main" id="{389388B2-A43A-A285-7BA2-A526FCE322C7}"/>
                </a:ext>
              </a:extLst>
            </p:cNvPr>
            <p:cNvSpPr/>
            <p:nvPr/>
          </p:nvSpPr>
          <p:spPr>
            <a:xfrm>
              <a:off x="4960371"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6" name="Graphic 8">
            <a:extLst>
              <a:ext uri="{FF2B5EF4-FFF2-40B4-BE49-F238E27FC236}">
                <a16:creationId xmlns:a16="http://schemas.microsoft.com/office/drawing/2014/main" id="{54203F60-4E92-9A0C-6707-33AC969145AE}"/>
              </a:ext>
            </a:extLst>
          </p:cNvPr>
          <p:cNvGrpSpPr/>
          <p:nvPr/>
        </p:nvGrpSpPr>
        <p:grpSpPr>
          <a:xfrm>
            <a:off x="6239070" y="4956546"/>
            <a:ext cx="127843" cy="381687"/>
            <a:chOff x="5167363" y="3678499"/>
            <a:chExt cx="146755" cy="438150"/>
          </a:xfrm>
          <a:noFill/>
        </p:grpSpPr>
        <p:sp>
          <p:nvSpPr>
            <p:cNvPr id="46" name="Freeform 45">
              <a:extLst>
                <a:ext uri="{FF2B5EF4-FFF2-40B4-BE49-F238E27FC236}">
                  <a16:creationId xmlns:a16="http://schemas.microsoft.com/office/drawing/2014/main" id="{7537994E-CB3C-0E32-65B6-FECC541B6741}"/>
                </a:ext>
              </a:extLst>
            </p:cNvPr>
            <p:cNvSpPr/>
            <p:nvPr/>
          </p:nvSpPr>
          <p:spPr>
            <a:xfrm>
              <a:off x="5194879"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Freeform 46">
              <a:extLst>
                <a:ext uri="{FF2B5EF4-FFF2-40B4-BE49-F238E27FC236}">
                  <a16:creationId xmlns:a16="http://schemas.microsoft.com/office/drawing/2014/main" id="{20AA9EEC-BAEB-0542-C511-95F893C9CF10}"/>
                </a:ext>
              </a:extLst>
            </p:cNvPr>
            <p:cNvSpPr/>
            <p:nvPr/>
          </p:nvSpPr>
          <p:spPr>
            <a:xfrm>
              <a:off x="5167363"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7" name="Graphic 9">
            <a:extLst>
              <a:ext uri="{FF2B5EF4-FFF2-40B4-BE49-F238E27FC236}">
                <a16:creationId xmlns:a16="http://schemas.microsoft.com/office/drawing/2014/main" id="{EAF6F9A9-8F50-442C-C79A-BE14F3BFA01F}"/>
              </a:ext>
            </a:extLst>
          </p:cNvPr>
          <p:cNvGrpSpPr/>
          <p:nvPr/>
        </p:nvGrpSpPr>
        <p:grpSpPr>
          <a:xfrm>
            <a:off x="5825087" y="4515890"/>
            <a:ext cx="127843" cy="381687"/>
            <a:chOff x="4753380" y="3178081"/>
            <a:chExt cx="146755" cy="438150"/>
          </a:xfrm>
          <a:noFill/>
        </p:grpSpPr>
        <p:sp>
          <p:nvSpPr>
            <p:cNvPr id="44" name="Freeform 43">
              <a:extLst>
                <a:ext uri="{FF2B5EF4-FFF2-40B4-BE49-F238E27FC236}">
                  <a16:creationId xmlns:a16="http://schemas.microsoft.com/office/drawing/2014/main" id="{EFBB77B1-EEA4-2F4B-2EA8-939F017101A6}"/>
                </a:ext>
              </a:extLst>
            </p:cNvPr>
            <p:cNvSpPr/>
            <p:nvPr/>
          </p:nvSpPr>
          <p:spPr>
            <a:xfrm>
              <a:off x="4780896"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Freeform 44">
              <a:extLst>
                <a:ext uri="{FF2B5EF4-FFF2-40B4-BE49-F238E27FC236}">
                  <a16:creationId xmlns:a16="http://schemas.microsoft.com/office/drawing/2014/main" id="{4ADD99CD-2536-B115-ADD1-B59EDA3F31A1}"/>
                </a:ext>
              </a:extLst>
            </p:cNvPr>
            <p:cNvSpPr/>
            <p:nvPr/>
          </p:nvSpPr>
          <p:spPr>
            <a:xfrm>
              <a:off x="4753380"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8" name="Graphic 10">
            <a:extLst>
              <a:ext uri="{FF2B5EF4-FFF2-40B4-BE49-F238E27FC236}">
                <a16:creationId xmlns:a16="http://schemas.microsoft.com/office/drawing/2014/main" id="{B63CBE28-ED40-0657-FCBA-E272362B78AC}"/>
              </a:ext>
            </a:extLst>
          </p:cNvPr>
          <p:cNvGrpSpPr/>
          <p:nvPr/>
        </p:nvGrpSpPr>
        <p:grpSpPr>
          <a:xfrm>
            <a:off x="6032078" y="4515890"/>
            <a:ext cx="127843" cy="381687"/>
            <a:chOff x="4960371" y="3178081"/>
            <a:chExt cx="146755" cy="438150"/>
          </a:xfrm>
          <a:noFill/>
        </p:grpSpPr>
        <p:sp>
          <p:nvSpPr>
            <p:cNvPr id="42" name="Freeform 41">
              <a:extLst>
                <a:ext uri="{FF2B5EF4-FFF2-40B4-BE49-F238E27FC236}">
                  <a16:creationId xmlns:a16="http://schemas.microsoft.com/office/drawing/2014/main" id="{84954732-3173-4E8F-CE55-098B3D999D65}"/>
                </a:ext>
              </a:extLst>
            </p:cNvPr>
            <p:cNvSpPr/>
            <p:nvPr/>
          </p:nvSpPr>
          <p:spPr>
            <a:xfrm>
              <a:off x="4987887"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Freeform 42">
              <a:extLst>
                <a:ext uri="{FF2B5EF4-FFF2-40B4-BE49-F238E27FC236}">
                  <a16:creationId xmlns:a16="http://schemas.microsoft.com/office/drawing/2014/main" id="{F167499A-626B-6EA0-44CA-921C2CB9C94E}"/>
                </a:ext>
              </a:extLst>
            </p:cNvPr>
            <p:cNvSpPr/>
            <p:nvPr/>
          </p:nvSpPr>
          <p:spPr>
            <a:xfrm>
              <a:off x="4960371"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9" name="Graphic 11">
            <a:extLst>
              <a:ext uri="{FF2B5EF4-FFF2-40B4-BE49-F238E27FC236}">
                <a16:creationId xmlns:a16="http://schemas.microsoft.com/office/drawing/2014/main" id="{16649F5D-6907-3432-9F1A-005492884E9F}"/>
              </a:ext>
            </a:extLst>
          </p:cNvPr>
          <p:cNvGrpSpPr/>
          <p:nvPr/>
        </p:nvGrpSpPr>
        <p:grpSpPr>
          <a:xfrm>
            <a:off x="6239070" y="4515890"/>
            <a:ext cx="127843" cy="381687"/>
            <a:chOff x="5167363" y="3178081"/>
            <a:chExt cx="146755" cy="438150"/>
          </a:xfrm>
          <a:noFill/>
        </p:grpSpPr>
        <p:sp>
          <p:nvSpPr>
            <p:cNvPr id="40" name="Freeform 39">
              <a:extLst>
                <a:ext uri="{FF2B5EF4-FFF2-40B4-BE49-F238E27FC236}">
                  <a16:creationId xmlns:a16="http://schemas.microsoft.com/office/drawing/2014/main" id="{BF23A9A7-590E-675B-A8FC-EDC202406F8B}"/>
                </a:ext>
              </a:extLst>
            </p:cNvPr>
            <p:cNvSpPr/>
            <p:nvPr/>
          </p:nvSpPr>
          <p:spPr>
            <a:xfrm>
              <a:off x="5194879"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Freeform 40">
              <a:extLst>
                <a:ext uri="{FF2B5EF4-FFF2-40B4-BE49-F238E27FC236}">
                  <a16:creationId xmlns:a16="http://schemas.microsoft.com/office/drawing/2014/main" id="{5F08E05D-B330-E65A-712D-83F5BC32F92A}"/>
                </a:ext>
              </a:extLst>
            </p:cNvPr>
            <p:cNvSpPr/>
            <p:nvPr/>
          </p:nvSpPr>
          <p:spPr>
            <a:xfrm>
              <a:off x="5167363"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3" name="Graphic 6">
            <a:extLst>
              <a:ext uri="{FF2B5EF4-FFF2-40B4-BE49-F238E27FC236}">
                <a16:creationId xmlns:a16="http://schemas.microsoft.com/office/drawing/2014/main" id="{56659F5F-1FEA-7303-A585-96FB53A4B7FF}"/>
              </a:ext>
            </a:extLst>
          </p:cNvPr>
          <p:cNvGrpSpPr/>
          <p:nvPr/>
        </p:nvGrpSpPr>
        <p:grpSpPr>
          <a:xfrm>
            <a:off x="5825087" y="4075234"/>
            <a:ext cx="127843" cy="381687"/>
            <a:chOff x="4753380" y="3678499"/>
            <a:chExt cx="146755" cy="438150"/>
          </a:xfrm>
          <a:noFill/>
        </p:grpSpPr>
        <p:sp>
          <p:nvSpPr>
            <p:cNvPr id="69" name="Freeform 68">
              <a:extLst>
                <a:ext uri="{FF2B5EF4-FFF2-40B4-BE49-F238E27FC236}">
                  <a16:creationId xmlns:a16="http://schemas.microsoft.com/office/drawing/2014/main" id="{96E1A74B-2E8B-559F-4A79-D0570A88DB5C}"/>
                </a:ext>
              </a:extLst>
            </p:cNvPr>
            <p:cNvSpPr/>
            <p:nvPr/>
          </p:nvSpPr>
          <p:spPr>
            <a:xfrm>
              <a:off x="4780896"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 name="Freeform 69">
              <a:extLst>
                <a:ext uri="{FF2B5EF4-FFF2-40B4-BE49-F238E27FC236}">
                  <a16:creationId xmlns:a16="http://schemas.microsoft.com/office/drawing/2014/main" id="{8ED17F1B-2118-F915-6DFC-DE63C4D36D8D}"/>
                </a:ext>
              </a:extLst>
            </p:cNvPr>
            <p:cNvSpPr/>
            <p:nvPr/>
          </p:nvSpPr>
          <p:spPr>
            <a:xfrm>
              <a:off x="4753380"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4" name="Graphic 7">
            <a:extLst>
              <a:ext uri="{FF2B5EF4-FFF2-40B4-BE49-F238E27FC236}">
                <a16:creationId xmlns:a16="http://schemas.microsoft.com/office/drawing/2014/main" id="{1035793B-7F78-C634-2B16-48AFD3ECCD0B}"/>
              </a:ext>
            </a:extLst>
          </p:cNvPr>
          <p:cNvGrpSpPr/>
          <p:nvPr/>
        </p:nvGrpSpPr>
        <p:grpSpPr>
          <a:xfrm>
            <a:off x="6032078" y="4075234"/>
            <a:ext cx="127843" cy="381687"/>
            <a:chOff x="4960371" y="3678499"/>
            <a:chExt cx="146755" cy="438150"/>
          </a:xfrm>
          <a:noFill/>
        </p:grpSpPr>
        <p:sp>
          <p:nvSpPr>
            <p:cNvPr id="67" name="Freeform 66">
              <a:extLst>
                <a:ext uri="{FF2B5EF4-FFF2-40B4-BE49-F238E27FC236}">
                  <a16:creationId xmlns:a16="http://schemas.microsoft.com/office/drawing/2014/main" id="{1ACB4DFB-63F7-BECA-9FF5-2BAAA9E3ADD3}"/>
                </a:ext>
              </a:extLst>
            </p:cNvPr>
            <p:cNvSpPr/>
            <p:nvPr/>
          </p:nvSpPr>
          <p:spPr>
            <a:xfrm>
              <a:off x="4987887"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Freeform 67">
              <a:extLst>
                <a:ext uri="{FF2B5EF4-FFF2-40B4-BE49-F238E27FC236}">
                  <a16:creationId xmlns:a16="http://schemas.microsoft.com/office/drawing/2014/main" id="{1AD554A8-DFAE-93D2-94E0-EFD1BE7DF8AD}"/>
                </a:ext>
              </a:extLst>
            </p:cNvPr>
            <p:cNvSpPr/>
            <p:nvPr/>
          </p:nvSpPr>
          <p:spPr>
            <a:xfrm>
              <a:off x="4960371"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5" name="Graphic 8">
            <a:extLst>
              <a:ext uri="{FF2B5EF4-FFF2-40B4-BE49-F238E27FC236}">
                <a16:creationId xmlns:a16="http://schemas.microsoft.com/office/drawing/2014/main" id="{82B345E4-DFC1-CA42-666F-8EB01B0BA69F}"/>
              </a:ext>
            </a:extLst>
          </p:cNvPr>
          <p:cNvGrpSpPr/>
          <p:nvPr/>
        </p:nvGrpSpPr>
        <p:grpSpPr>
          <a:xfrm>
            <a:off x="6239070" y="4075234"/>
            <a:ext cx="127843" cy="381687"/>
            <a:chOff x="5167363" y="3678499"/>
            <a:chExt cx="146755" cy="438150"/>
          </a:xfrm>
          <a:noFill/>
        </p:grpSpPr>
        <p:sp>
          <p:nvSpPr>
            <p:cNvPr id="65" name="Freeform 64">
              <a:extLst>
                <a:ext uri="{FF2B5EF4-FFF2-40B4-BE49-F238E27FC236}">
                  <a16:creationId xmlns:a16="http://schemas.microsoft.com/office/drawing/2014/main" id="{0CA4F9A5-7C72-F63E-BEA9-0266E66215D6}"/>
                </a:ext>
              </a:extLst>
            </p:cNvPr>
            <p:cNvSpPr/>
            <p:nvPr/>
          </p:nvSpPr>
          <p:spPr>
            <a:xfrm>
              <a:off x="5194879"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Freeform 65">
              <a:extLst>
                <a:ext uri="{FF2B5EF4-FFF2-40B4-BE49-F238E27FC236}">
                  <a16:creationId xmlns:a16="http://schemas.microsoft.com/office/drawing/2014/main" id="{59E6ADAF-E817-0DB4-2C63-0D27D92FC3FF}"/>
                </a:ext>
              </a:extLst>
            </p:cNvPr>
            <p:cNvSpPr/>
            <p:nvPr/>
          </p:nvSpPr>
          <p:spPr>
            <a:xfrm>
              <a:off x="5167363"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6" name="Graphic 9">
            <a:extLst>
              <a:ext uri="{FF2B5EF4-FFF2-40B4-BE49-F238E27FC236}">
                <a16:creationId xmlns:a16="http://schemas.microsoft.com/office/drawing/2014/main" id="{67CA3B82-4EC7-7FD7-70BF-24824CBD3508}"/>
              </a:ext>
            </a:extLst>
          </p:cNvPr>
          <p:cNvGrpSpPr/>
          <p:nvPr/>
        </p:nvGrpSpPr>
        <p:grpSpPr>
          <a:xfrm>
            <a:off x="5825087" y="3634578"/>
            <a:ext cx="127843" cy="381687"/>
            <a:chOff x="4753380" y="3178081"/>
            <a:chExt cx="146755" cy="438150"/>
          </a:xfrm>
          <a:noFill/>
        </p:grpSpPr>
        <p:sp>
          <p:nvSpPr>
            <p:cNvPr id="63" name="Freeform 62">
              <a:extLst>
                <a:ext uri="{FF2B5EF4-FFF2-40B4-BE49-F238E27FC236}">
                  <a16:creationId xmlns:a16="http://schemas.microsoft.com/office/drawing/2014/main" id="{80C8C445-763F-86A4-8311-4303F827505A}"/>
                </a:ext>
              </a:extLst>
            </p:cNvPr>
            <p:cNvSpPr/>
            <p:nvPr/>
          </p:nvSpPr>
          <p:spPr>
            <a:xfrm>
              <a:off x="4780896"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Freeform 63">
              <a:extLst>
                <a:ext uri="{FF2B5EF4-FFF2-40B4-BE49-F238E27FC236}">
                  <a16:creationId xmlns:a16="http://schemas.microsoft.com/office/drawing/2014/main" id="{C762C684-086D-AD20-7A52-892D749DDB88}"/>
                </a:ext>
              </a:extLst>
            </p:cNvPr>
            <p:cNvSpPr/>
            <p:nvPr/>
          </p:nvSpPr>
          <p:spPr>
            <a:xfrm>
              <a:off x="4753380"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7" name="Graphic 10">
            <a:extLst>
              <a:ext uri="{FF2B5EF4-FFF2-40B4-BE49-F238E27FC236}">
                <a16:creationId xmlns:a16="http://schemas.microsoft.com/office/drawing/2014/main" id="{AEE115B1-22B5-78C3-2DD4-47DD59DBA5FE}"/>
              </a:ext>
            </a:extLst>
          </p:cNvPr>
          <p:cNvGrpSpPr/>
          <p:nvPr/>
        </p:nvGrpSpPr>
        <p:grpSpPr>
          <a:xfrm>
            <a:off x="6032078" y="3634578"/>
            <a:ext cx="127843" cy="381687"/>
            <a:chOff x="4960371" y="3178081"/>
            <a:chExt cx="146755" cy="438150"/>
          </a:xfrm>
          <a:noFill/>
        </p:grpSpPr>
        <p:sp>
          <p:nvSpPr>
            <p:cNvPr id="61" name="Freeform 60">
              <a:extLst>
                <a:ext uri="{FF2B5EF4-FFF2-40B4-BE49-F238E27FC236}">
                  <a16:creationId xmlns:a16="http://schemas.microsoft.com/office/drawing/2014/main" id="{25646C39-D8A6-2188-6010-46AE47462D60}"/>
                </a:ext>
              </a:extLst>
            </p:cNvPr>
            <p:cNvSpPr/>
            <p:nvPr/>
          </p:nvSpPr>
          <p:spPr>
            <a:xfrm>
              <a:off x="4987887"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Freeform 61">
              <a:extLst>
                <a:ext uri="{FF2B5EF4-FFF2-40B4-BE49-F238E27FC236}">
                  <a16:creationId xmlns:a16="http://schemas.microsoft.com/office/drawing/2014/main" id="{41ECDFD1-6DBF-9F72-4D6C-F59D9B676C69}"/>
                </a:ext>
              </a:extLst>
            </p:cNvPr>
            <p:cNvSpPr/>
            <p:nvPr/>
          </p:nvSpPr>
          <p:spPr>
            <a:xfrm>
              <a:off x="4960371"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8" name="Graphic 11">
            <a:extLst>
              <a:ext uri="{FF2B5EF4-FFF2-40B4-BE49-F238E27FC236}">
                <a16:creationId xmlns:a16="http://schemas.microsoft.com/office/drawing/2014/main" id="{4C570BD5-7764-F53E-5894-C2945C26F55E}"/>
              </a:ext>
            </a:extLst>
          </p:cNvPr>
          <p:cNvGrpSpPr/>
          <p:nvPr/>
        </p:nvGrpSpPr>
        <p:grpSpPr>
          <a:xfrm>
            <a:off x="6239070" y="3634578"/>
            <a:ext cx="127843" cy="381687"/>
            <a:chOff x="5167363" y="3178081"/>
            <a:chExt cx="146755" cy="438150"/>
          </a:xfrm>
          <a:noFill/>
        </p:grpSpPr>
        <p:sp>
          <p:nvSpPr>
            <p:cNvPr id="59" name="Freeform 58">
              <a:extLst>
                <a:ext uri="{FF2B5EF4-FFF2-40B4-BE49-F238E27FC236}">
                  <a16:creationId xmlns:a16="http://schemas.microsoft.com/office/drawing/2014/main" id="{149E26A4-80AF-DF40-8DDF-B4BDDC3B1A33}"/>
                </a:ext>
              </a:extLst>
            </p:cNvPr>
            <p:cNvSpPr/>
            <p:nvPr/>
          </p:nvSpPr>
          <p:spPr>
            <a:xfrm>
              <a:off x="5194879"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Freeform 59">
              <a:extLst>
                <a:ext uri="{FF2B5EF4-FFF2-40B4-BE49-F238E27FC236}">
                  <a16:creationId xmlns:a16="http://schemas.microsoft.com/office/drawing/2014/main" id="{1E86B189-B31F-C7E1-37C9-00A71354BC2B}"/>
                </a:ext>
              </a:extLst>
            </p:cNvPr>
            <p:cNvSpPr/>
            <p:nvPr/>
          </p:nvSpPr>
          <p:spPr>
            <a:xfrm>
              <a:off x="5167363"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1" name="Group 70">
            <a:extLst>
              <a:ext uri="{FF2B5EF4-FFF2-40B4-BE49-F238E27FC236}">
                <a16:creationId xmlns:a16="http://schemas.microsoft.com/office/drawing/2014/main" id="{0B461BF0-B3AA-6362-7CED-F57215A01E4F}"/>
              </a:ext>
            </a:extLst>
          </p:cNvPr>
          <p:cNvGrpSpPr/>
          <p:nvPr/>
        </p:nvGrpSpPr>
        <p:grpSpPr>
          <a:xfrm>
            <a:off x="5825087" y="2755003"/>
            <a:ext cx="541826" cy="822343"/>
            <a:chOff x="4753380" y="3294305"/>
            <a:chExt cx="541826" cy="822343"/>
          </a:xfrm>
        </p:grpSpPr>
        <p:grpSp>
          <p:nvGrpSpPr>
            <p:cNvPr id="72" name="Graphic 6">
              <a:extLst>
                <a:ext uri="{FF2B5EF4-FFF2-40B4-BE49-F238E27FC236}">
                  <a16:creationId xmlns:a16="http://schemas.microsoft.com/office/drawing/2014/main" id="{E7A94E77-5F99-08B8-97E6-98654FBB8904}"/>
                </a:ext>
              </a:extLst>
            </p:cNvPr>
            <p:cNvGrpSpPr/>
            <p:nvPr/>
          </p:nvGrpSpPr>
          <p:grpSpPr>
            <a:xfrm>
              <a:off x="4753380" y="3734961"/>
              <a:ext cx="127843" cy="381687"/>
              <a:chOff x="4753380" y="3678499"/>
              <a:chExt cx="146755" cy="438150"/>
            </a:xfrm>
            <a:noFill/>
          </p:grpSpPr>
          <p:sp>
            <p:nvSpPr>
              <p:cNvPr id="88" name="Freeform 87">
                <a:extLst>
                  <a:ext uri="{FF2B5EF4-FFF2-40B4-BE49-F238E27FC236}">
                    <a16:creationId xmlns:a16="http://schemas.microsoft.com/office/drawing/2014/main" id="{662BF8D0-829A-AB26-2D8D-7A6F2EA54341}"/>
                  </a:ext>
                </a:extLst>
              </p:cNvPr>
              <p:cNvSpPr/>
              <p:nvPr/>
            </p:nvSpPr>
            <p:spPr>
              <a:xfrm>
                <a:off x="4780896"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 name="Freeform 88">
                <a:extLst>
                  <a:ext uri="{FF2B5EF4-FFF2-40B4-BE49-F238E27FC236}">
                    <a16:creationId xmlns:a16="http://schemas.microsoft.com/office/drawing/2014/main" id="{7586CA2A-15F7-2D0A-EDB5-666818C1FDF3}"/>
                  </a:ext>
                </a:extLst>
              </p:cNvPr>
              <p:cNvSpPr/>
              <p:nvPr/>
            </p:nvSpPr>
            <p:spPr>
              <a:xfrm>
                <a:off x="4753380"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3" name="Graphic 7">
              <a:extLst>
                <a:ext uri="{FF2B5EF4-FFF2-40B4-BE49-F238E27FC236}">
                  <a16:creationId xmlns:a16="http://schemas.microsoft.com/office/drawing/2014/main" id="{D03693E1-CFD6-C305-7535-38A5DCA5B1BE}"/>
                </a:ext>
              </a:extLst>
            </p:cNvPr>
            <p:cNvGrpSpPr/>
            <p:nvPr/>
          </p:nvGrpSpPr>
          <p:grpSpPr>
            <a:xfrm>
              <a:off x="4960371" y="3734961"/>
              <a:ext cx="127843" cy="381687"/>
              <a:chOff x="4960371" y="3678499"/>
              <a:chExt cx="146755" cy="438150"/>
            </a:xfrm>
            <a:noFill/>
          </p:grpSpPr>
          <p:sp>
            <p:nvSpPr>
              <p:cNvPr id="86" name="Freeform 85">
                <a:extLst>
                  <a:ext uri="{FF2B5EF4-FFF2-40B4-BE49-F238E27FC236}">
                    <a16:creationId xmlns:a16="http://schemas.microsoft.com/office/drawing/2014/main" id="{12E073C4-E7CE-9189-7938-A38DF74B6508}"/>
                  </a:ext>
                </a:extLst>
              </p:cNvPr>
              <p:cNvSpPr/>
              <p:nvPr/>
            </p:nvSpPr>
            <p:spPr>
              <a:xfrm>
                <a:off x="4987887"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 name="Freeform 86">
                <a:extLst>
                  <a:ext uri="{FF2B5EF4-FFF2-40B4-BE49-F238E27FC236}">
                    <a16:creationId xmlns:a16="http://schemas.microsoft.com/office/drawing/2014/main" id="{B6249C4A-AB47-D58D-F660-EF8FB2AD92AD}"/>
                  </a:ext>
                </a:extLst>
              </p:cNvPr>
              <p:cNvSpPr/>
              <p:nvPr/>
            </p:nvSpPr>
            <p:spPr>
              <a:xfrm>
                <a:off x="4960371"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4" name="Graphic 8">
              <a:extLst>
                <a:ext uri="{FF2B5EF4-FFF2-40B4-BE49-F238E27FC236}">
                  <a16:creationId xmlns:a16="http://schemas.microsoft.com/office/drawing/2014/main" id="{D71F30A5-9FCA-1EC1-7080-1B4189D009C5}"/>
                </a:ext>
              </a:extLst>
            </p:cNvPr>
            <p:cNvGrpSpPr/>
            <p:nvPr/>
          </p:nvGrpSpPr>
          <p:grpSpPr>
            <a:xfrm>
              <a:off x="5167363" y="3734961"/>
              <a:ext cx="127843" cy="381687"/>
              <a:chOff x="5167363" y="3678499"/>
              <a:chExt cx="146755" cy="438150"/>
            </a:xfrm>
            <a:noFill/>
          </p:grpSpPr>
          <p:sp>
            <p:nvSpPr>
              <p:cNvPr id="84" name="Freeform 83">
                <a:extLst>
                  <a:ext uri="{FF2B5EF4-FFF2-40B4-BE49-F238E27FC236}">
                    <a16:creationId xmlns:a16="http://schemas.microsoft.com/office/drawing/2014/main" id="{2E2B363A-6213-288D-431F-F71AC3DEE2E1}"/>
                  </a:ext>
                </a:extLst>
              </p:cNvPr>
              <p:cNvSpPr/>
              <p:nvPr/>
            </p:nvSpPr>
            <p:spPr>
              <a:xfrm>
                <a:off x="5194879"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9A10227E-6F3B-2F1C-7074-D7934CBA99C4}"/>
                  </a:ext>
                </a:extLst>
              </p:cNvPr>
              <p:cNvSpPr/>
              <p:nvPr/>
            </p:nvSpPr>
            <p:spPr>
              <a:xfrm>
                <a:off x="5167363"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5" name="Graphic 9">
              <a:extLst>
                <a:ext uri="{FF2B5EF4-FFF2-40B4-BE49-F238E27FC236}">
                  <a16:creationId xmlns:a16="http://schemas.microsoft.com/office/drawing/2014/main" id="{DE4473B3-1F59-DB41-736B-F69929CB57CD}"/>
                </a:ext>
              </a:extLst>
            </p:cNvPr>
            <p:cNvGrpSpPr/>
            <p:nvPr/>
          </p:nvGrpSpPr>
          <p:grpSpPr>
            <a:xfrm>
              <a:off x="4753380" y="3294305"/>
              <a:ext cx="127843" cy="381687"/>
              <a:chOff x="4753380" y="3178081"/>
              <a:chExt cx="146755" cy="438150"/>
            </a:xfrm>
            <a:noFill/>
          </p:grpSpPr>
          <p:sp>
            <p:nvSpPr>
              <p:cNvPr id="82" name="Freeform 81">
                <a:extLst>
                  <a:ext uri="{FF2B5EF4-FFF2-40B4-BE49-F238E27FC236}">
                    <a16:creationId xmlns:a16="http://schemas.microsoft.com/office/drawing/2014/main" id="{E56A8796-2A5B-8D36-C073-628664443A85}"/>
                  </a:ext>
                </a:extLst>
              </p:cNvPr>
              <p:cNvSpPr/>
              <p:nvPr/>
            </p:nvSpPr>
            <p:spPr>
              <a:xfrm>
                <a:off x="4780896"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EB5B9113-5159-D952-1684-55D4D9C21DFB}"/>
                  </a:ext>
                </a:extLst>
              </p:cNvPr>
              <p:cNvSpPr/>
              <p:nvPr/>
            </p:nvSpPr>
            <p:spPr>
              <a:xfrm>
                <a:off x="4753380"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6" name="Graphic 10">
              <a:extLst>
                <a:ext uri="{FF2B5EF4-FFF2-40B4-BE49-F238E27FC236}">
                  <a16:creationId xmlns:a16="http://schemas.microsoft.com/office/drawing/2014/main" id="{A3366D82-D4BF-7552-5799-B827D5E64FF7}"/>
                </a:ext>
              </a:extLst>
            </p:cNvPr>
            <p:cNvGrpSpPr/>
            <p:nvPr/>
          </p:nvGrpSpPr>
          <p:grpSpPr>
            <a:xfrm>
              <a:off x="4960371" y="3294305"/>
              <a:ext cx="127843" cy="381687"/>
              <a:chOff x="4960371" y="3178081"/>
              <a:chExt cx="146755" cy="438150"/>
            </a:xfrm>
            <a:noFill/>
          </p:grpSpPr>
          <p:sp>
            <p:nvSpPr>
              <p:cNvPr id="80" name="Freeform 79">
                <a:extLst>
                  <a:ext uri="{FF2B5EF4-FFF2-40B4-BE49-F238E27FC236}">
                    <a16:creationId xmlns:a16="http://schemas.microsoft.com/office/drawing/2014/main" id="{AB8A7D67-18ED-7637-6356-31B00596A850}"/>
                  </a:ext>
                </a:extLst>
              </p:cNvPr>
              <p:cNvSpPr/>
              <p:nvPr/>
            </p:nvSpPr>
            <p:spPr>
              <a:xfrm>
                <a:off x="4987887"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7F4AE224-E845-7F61-247D-CC92F62B1EC2}"/>
                  </a:ext>
                </a:extLst>
              </p:cNvPr>
              <p:cNvSpPr/>
              <p:nvPr/>
            </p:nvSpPr>
            <p:spPr>
              <a:xfrm>
                <a:off x="4960371"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7" name="Graphic 11">
              <a:extLst>
                <a:ext uri="{FF2B5EF4-FFF2-40B4-BE49-F238E27FC236}">
                  <a16:creationId xmlns:a16="http://schemas.microsoft.com/office/drawing/2014/main" id="{0C73CAAB-59A9-BDB1-03F5-F7D47BB0EF5F}"/>
                </a:ext>
              </a:extLst>
            </p:cNvPr>
            <p:cNvGrpSpPr/>
            <p:nvPr/>
          </p:nvGrpSpPr>
          <p:grpSpPr>
            <a:xfrm>
              <a:off x="5167363" y="3294305"/>
              <a:ext cx="127843" cy="381687"/>
              <a:chOff x="5167363" y="3178081"/>
              <a:chExt cx="146755" cy="438150"/>
            </a:xfrm>
            <a:noFill/>
          </p:grpSpPr>
          <p:sp>
            <p:nvSpPr>
              <p:cNvPr id="78" name="Freeform 77">
                <a:extLst>
                  <a:ext uri="{FF2B5EF4-FFF2-40B4-BE49-F238E27FC236}">
                    <a16:creationId xmlns:a16="http://schemas.microsoft.com/office/drawing/2014/main" id="{EEA77BCB-2503-487C-BCCB-4DF8AD2AF367}"/>
                  </a:ext>
                </a:extLst>
              </p:cNvPr>
              <p:cNvSpPr/>
              <p:nvPr/>
            </p:nvSpPr>
            <p:spPr>
              <a:xfrm>
                <a:off x="5194879"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 name="Freeform 78">
                <a:extLst>
                  <a:ext uri="{FF2B5EF4-FFF2-40B4-BE49-F238E27FC236}">
                    <a16:creationId xmlns:a16="http://schemas.microsoft.com/office/drawing/2014/main" id="{DC0662DC-8D80-CDAA-7F03-DD58D7098F61}"/>
                  </a:ext>
                </a:extLst>
              </p:cNvPr>
              <p:cNvSpPr/>
              <p:nvPr/>
            </p:nvSpPr>
            <p:spPr>
              <a:xfrm>
                <a:off x="5167363"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90" name="Group 89">
            <a:extLst>
              <a:ext uri="{FF2B5EF4-FFF2-40B4-BE49-F238E27FC236}">
                <a16:creationId xmlns:a16="http://schemas.microsoft.com/office/drawing/2014/main" id="{77E94B60-3DB2-32B5-8C63-17EF83DFCD08}"/>
              </a:ext>
            </a:extLst>
          </p:cNvPr>
          <p:cNvGrpSpPr/>
          <p:nvPr/>
        </p:nvGrpSpPr>
        <p:grpSpPr>
          <a:xfrm>
            <a:off x="5825087" y="1873691"/>
            <a:ext cx="541826" cy="822343"/>
            <a:chOff x="4753380" y="3294305"/>
            <a:chExt cx="541826" cy="822343"/>
          </a:xfrm>
        </p:grpSpPr>
        <p:grpSp>
          <p:nvGrpSpPr>
            <p:cNvPr id="91" name="Graphic 6">
              <a:extLst>
                <a:ext uri="{FF2B5EF4-FFF2-40B4-BE49-F238E27FC236}">
                  <a16:creationId xmlns:a16="http://schemas.microsoft.com/office/drawing/2014/main" id="{6EB19D8B-A8F7-50EF-8905-A224EFB55C30}"/>
                </a:ext>
              </a:extLst>
            </p:cNvPr>
            <p:cNvGrpSpPr/>
            <p:nvPr/>
          </p:nvGrpSpPr>
          <p:grpSpPr>
            <a:xfrm>
              <a:off x="4753380" y="3734961"/>
              <a:ext cx="127843" cy="381687"/>
              <a:chOff x="4753380" y="3678499"/>
              <a:chExt cx="146755" cy="438150"/>
            </a:xfrm>
            <a:noFill/>
          </p:grpSpPr>
          <p:sp>
            <p:nvSpPr>
              <p:cNvPr id="107" name="Freeform 106">
                <a:extLst>
                  <a:ext uri="{FF2B5EF4-FFF2-40B4-BE49-F238E27FC236}">
                    <a16:creationId xmlns:a16="http://schemas.microsoft.com/office/drawing/2014/main" id="{2951503A-312E-472E-98D9-D04550FC3672}"/>
                  </a:ext>
                </a:extLst>
              </p:cNvPr>
              <p:cNvSpPr/>
              <p:nvPr/>
            </p:nvSpPr>
            <p:spPr>
              <a:xfrm>
                <a:off x="4780896"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 name="Freeform 107">
                <a:extLst>
                  <a:ext uri="{FF2B5EF4-FFF2-40B4-BE49-F238E27FC236}">
                    <a16:creationId xmlns:a16="http://schemas.microsoft.com/office/drawing/2014/main" id="{22D63BF8-7C10-21F9-E2EC-D1AEBE394E26}"/>
                  </a:ext>
                </a:extLst>
              </p:cNvPr>
              <p:cNvSpPr/>
              <p:nvPr/>
            </p:nvSpPr>
            <p:spPr>
              <a:xfrm>
                <a:off x="4753380"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92" name="Graphic 7">
              <a:extLst>
                <a:ext uri="{FF2B5EF4-FFF2-40B4-BE49-F238E27FC236}">
                  <a16:creationId xmlns:a16="http://schemas.microsoft.com/office/drawing/2014/main" id="{4A7F498A-2774-784D-6473-23BB7AEF956A}"/>
                </a:ext>
              </a:extLst>
            </p:cNvPr>
            <p:cNvGrpSpPr/>
            <p:nvPr/>
          </p:nvGrpSpPr>
          <p:grpSpPr>
            <a:xfrm>
              <a:off x="4960371" y="3734961"/>
              <a:ext cx="127843" cy="381687"/>
              <a:chOff x="4960371" y="3678499"/>
              <a:chExt cx="146755" cy="438150"/>
            </a:xfrm>
            <a:noFill/>
          </p:grpSpPr>
          <p:sp>
            <p:nvSpPr>
              <p:cNvPr id="105" name="Freeform 104">
                <a:extLst>
                  <a:ext uri="{FF2B5EF4-FFF2-40B4-BE49-F238E27FC236}">
                    <a16:creationId xmlns:a16="http://schemas.microsoft.com/office/drawing/2014/main" id="{447DD88E-EF99-0AF9-CF26-C16FA0ED5B68}"/>
                  </a:ext>
                </a:extLst>
              </p:cNvPr>
              <p:cNvSpPr/>
              <p:nvPr/>
            </p:nvSpPr>
            <p:spPr>
              <a:xfrm>
                <a:off x="4987887"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 name="Freeform 105">
                <a:extLst>
                  <a:ext uri="{FF2B5EF4-FFF2-40B4-BE49-F238E27FC236}">
                    <a16:creationId xmlns:a16="http://schemas.microsoft.com/office/drawing/2014/main" id="{EE765C26-23E9-355C-549C-50BD4E542BE3}"/>
                  </a:ext>
                </a:extLst>
              </p:cNvPr>
              <p:cNvSpPr/>
              <p:nvPr/>
            </p:nvSpPr>
            <p:spPr>
              <a:xfrm>
                <a:off x="4960371"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93" name="Graphic 8">
              <a:extLst>
                <a:ext uri="{FF2B5EF4-FFF2-40B4-BE49-F238E27FC236}">
                  <a16:creationId xmlns:a16="http://schemas.microsoft.com/office/drawing/2014/main" id="{4E23E718-1A3A-54D6-6B29-DE49E68DC242}"/>
                </a:ext>
              </a:extLst>
            </p:cNvPr>
            <p:cNvGrpSpPr/>
            <p:nvPr/>
          </p:nvGrpSpPr>
          <p:grpSpPr>
            <a:xfrm>
              <a:off x="5167363" y="3734961"/>
              <a:ext cx="127843" cy="381687"/>
              <a:chOff x="5167363" y="3678499"/>
              <a:chExt cx="146755" cy="438150"/>
            </a:xfrm>
            <a:noFill/>
          </p:grpSpPr>
          <p:sp>
            <p:nvSpPr>
              <p:cNvPr id="103" name="Freeform 102">
                <a:extLst>
                  <a:ext uri="{FF2B5EF4-FFF2-40B4-BE49-F238E27FC236}">
                    <a16:creationId xmlns:a16="http://schemas.microsoft.com/office/drawing/2014/main" id="{5AE66199-72D2-DB37-55E1-2A90FFE6ADE1}"/>
                  </a:ext>
                </a:extLst>
              </p:cNvPr>
              <p:cNvSpPr/>
              <p:nvPr/>
            </p:nvSpPr>
            <p:spPr>
              <a:xfrm>
                <a:off x="5194879"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A073440B-C42C-7D6E-BAB1-39CFF11E1540}"/>
                  </a:ext>
                </a:extLst>
              </p:cNvPr>
              <p:cNvSpPr/>
              <p:nvPr/>
            </p:nvSpPr>
            <p:spPr>
              <a:xfrm>
                <a:off x="5167363"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94" name="Graphic 9">
              <a:extLst>
                <a:ext uri="{FF2B5EF4-FFF2-40B4-BE49-F238E27FC236}">
                  <a16:creationId xmlns:a16="http://schemas.microsoft.com/office/drawing/2014/main" id="{4437B0A3-0631-2F93-814F-1A19D868C885}"/>
                </a:ext>
              </a:extLst>
            </p:cNvPr>
            <p:cNvGrpSpPr/>
            <p:nvPr/>
          </p:nvGrpSpPr>
          <p:grpSpPr>
            <a:xfrm>
              <a:off x="4753380" y="3294305"/>
              <a:ext cx="127843" cy="381687"/>
              <a:chOff x="4753380" y="3178081"/>
              <a:chExt cx="146755" cy="438150"/>
            </a:xfrm>
            <a:noFill/>
          </p:grpSpPr>
          <p:sp>
            <p:nvSpPr>
              <p:cNvPr id="101" name="Freeform 100">
                <a:extLst>
                  <a:ext uri="{FF2B5EF4-FFF2-40B4-BE49-F238E27FC236}">
                    <a16:creationId xmlns:a16="http://schemas.microsoft.com/office/drawing/2014/main" id="{2C3F27F7-E2F5-BC62-A8DF-F55C0D75DF8D}"/>
                  </a:ext>
                </a:extLst>
              </p:cNvPr>
              <p:cNvSpPr/>
              <p:nvPr/>
            </p:nvSpPr>
            <p:spPr>
              <a:xfrm>
                <a:off x="4780896"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605E42D5-E333-E304-1365-867889F2880E}"/>
                  </a:ext>
                </a:extLst>
              </p:cNvPr>
              <p:cNvSpPr/>
              <p:nvPr/>
            </p:nvSpPr>
            <p:spPr>
              <a:xfrm>
                <a:off x="4753380"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95" name="Graphic 10">
              <a:extLst>
                <a:ext uri="{FF2B5EF4-FFF2-40B4-BE49-F238E27FC236}">
                  <a16:creationId xmlns:a16="http://schemas.microsoft.com/office/drawing/2014/main" id="{4E8D29F3-4074-9D41-1D78-E486A4F38453}"/>
                </a:ext>
              </a:extLst>
            </p:cNvPr>
            <p:cNvGrpSpPr/>
            <p:nvPr/>
          </p:nvGrpSpPr>
          <p:grpSpPr>
            <a:xfrm>
              <a:off x="4960371" y="3294305"/>
              <a:ext cx="127843" cy="381687"/>
              <a:chOff x="4960371" y="3178081"/>
              <a:chExt cx="146755" cy="438150"/>
            </a:xfrm>
            <a:noFill/>
          </p:grpSpPr>
          <p:sp>
            <p:nvSpPr>
              <p:cNvPr id="99" name="Freeform 98">
                <a:extLst>
                  <a:ext uri="{FF2B5EF4-FFF2-40B4-BE49-F238E27FC236}">
                    <a16:creationId xmlns:a16="http://schemas.microsoft.com/office/drawing/2014/main" id="{E80AE90E-A906-EB97-7F60-D3123A19F0D3}"/>
                  </a:ext>
                </a:extLst>
              </p:cNvPr>
              <p:cNvSpPr/>
              <p:nvPr/>
            </p:nvSpPr>
            <p:spPr>
              <a:xfrm>
                <a:off x="4987887"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9B70EC2D-44BB-8ADF-1672-435BAB91414D}"/>
                  </a:ext>
                </a:extLst>
              </p:cNvPr>
              <p:cNvSpPr/>
              <p:nvPr/>
            </p:nvSpPr>
            <p:spPr>
              <a:xfrm>
                <a:off x="4960371"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96" name="Graphic 11">
              <a:extLst>
                <a:ext uri="{FF2B5EF4-FFF2-40B4-BE49-F238E27FC236}">
                  <a16:creationId xmlns:a16="http://schemas.microsoft.com/office/drawing/2014/main" id="{E733978B-4FB5-BA37-1134-3914E4D8EB3B}"/>
                </a:ext>
              </a:extLst>
            </p:cNvPr>
            <p:cNvGrpSpPr/>
            <p:nvPr/>
          </p:nvGrpSpPr>
          <p:grpSpPr>
            <a:xfrm>
              <a:off x="5167363" y="3294305"/>
              <a:ext cx="127843" cy="381687"/>
              <a:chOff x="5167363" y="3178081"/>
              <a:chExt cx="146755" cy="438150"/>
            </a:xfrm>
            <a:noFill/>
          </p:grpSpPr>
          <p:sp>
            <p:nvSpPr>
              <p:cNvPr id="97" name="Freeform 96">
                <a:extLst>
                  <a:ext uri="{FF2B5EF4-FFF2-40B4-BE49-F238E27FC236}">
                    <a16:creationId xmlns:a16="http://schemas.microsoft.com/office/drawing/2014/main" id="{8D19B9A8-E9E0-4576-B3C3-315E20378EFE}"/>
                  </a:ext>
                </a:extLst>
              </p:cNvPr>
              <p:cNvSpPr/>
              <p:nvPr/>
            </p:nvSpPr>
            <p:spPr>
              <a:xfrm>
                <a:off x="5194879"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8" name="Freeform 97">
                <a:extLst>
                  <a:ext uri="{FF2B5EF4-FFF2-40B4-BE49-F238E27FC236}">
                    <a16:creationId xmlns:a16="http://schemas.microsoft.com/office/drawing/2014/main" id="{2DD7ECC9-2AF6-5E53-120C-2E95C4351847}"/>
                  </a:ext>
                </a:extLst>
              </p:cNvPr>
              <p:cNvSpPr/>
              <p:nvPr/>
            </p:nvSpPr>
            <p:spPr>
              <a:xfrm>
                <a:off x="5167363"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10" name="Graphic 6">
            <a:extLst>
              <a:ext uri="{FF2B5EF4-FFF2-40B4-BE49-F238E27FC236}">
                <a16:creationId xmlns:a16="http://schemas.microsoft.com/office/drawing/2014/main" id="{7C4C7C04-0AA2-25AE-A985-21333D8B3841}"/>
              </a:ext>
            </a:extLst>
          </p:cNvPr>
          <p:cNvGrpSpPr/>
          <p:nvPr/>
        </p:nvGrpSpPr>
        <p:grpSpPr>
          <a:xfrm>
            <a:off x="8453115" y="4956546"/>
            <a:ext cx="127843" cy="381687"/>
            <a:chOff x="4753380" y="3678499"/>
            <a:chExt cx="146755" cy="438150"/>
          </a:xfrm>
          <a:noFill/>
        </p:grpSpPr>
        <p:sp>
          <p:nvSpPr>
            <p:cNvPr id="126" name="Freeform 125">
              <a:extLst>
                <a:ext uri="{FF2B5EF4-FFF2-40B4-BE49-F238E27FC236}">
                  <a16:creationId xmlns:a16="http://schemas.microsoft.com/office/drawing/2014/main" id="{6D8B5ECC-E430-726C-C750-7DF215C7DF98}"/>
                </a:ext>
              </a:extLst>
            </p:cNvPr>
            <p:cNvSpPr/>
            <p:nvPr/>
          </p:nvSpPr>
          <p:spPr>
            <a:xfrm>
              <a:off x="4780896"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 name="Freeform 126">
              <a:extLst>
                <a:ext uri="{FF2B5EF4-FFF2-40B4-BE49-F238E27FC236}">
                  <a16:creationId xmlns:a16="http://schemas.microsoft.com/office/drawing/2014/main" id="{3D0674A8-A7C2-BD87-2D6D-0CB06EDE55B5}"/>
                </a:ext>
              </a:extLst>
            </p:cNvPr>
            <p:cNvSpPr/>
            <p:nvPr/>
          </p:nvSpPr>
          <p:spPr>
            <a:xfrm>
              <a:off x="4753380"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1" name="Graphic 7">
            <a:extLst>
              <a:ext uri="{FF2B5EF4-FFF2-40B4-BE49-F238E27FC236}">
                <a16:creationId xmlns:a16="http://schemas.microsoft.com/office/drawing/2014/main" id="{AA846930-962E-99CD-3161-FD982D608907}"/>
              </a:ext>
            </a:extLst>
          </p:cNvPr>
          <p:cNvGrpSpPr/>
          <p:nvPr/>
        </p:nvGrpSpPr>
        <p:grpSpPr>
          <a:xfrm>
            <a:off x="8660106" y="4956546"/>
            <a:ext cx="127843" cy="381687"/>
            <a:chOff x="4960371" y="3678499"/>
            <a:chExt cx="146755" cy="438150"/>
          </a:xfrm>
          <a:noFill/>
        </p:grpSpPr>
        <p:sp>
          <p:nvSpPr>
            <p:cNvPr id="124" name="Freeform 123">
              <a:extLst>
                <a:ext uri="{FF2B5EF4-FFF2-40B4-BE49-F238E27FC236}">
                  <a16:creationId xmlns:a16="http://schemas.microsoft.com/office/drawing/2014/main" id="{14A03FB8-B4E6-2102-7687-A5548EE6684A}"/>
                </a:ext>
              </a:extLst>
            </p:cNvPr>
            <p:cNvSpPr/>
            <p:nvPr/>
          </p:nvSpPr>
          <p:spPr>
            <a:xfrm>
              <a:off x="4987887"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 name="Freeform 124">
              <a:extLst>
                <a:ext uri="{FF2B5EF4-FFF2-40B4-BE49-F238E27FC236}">
                  <a16:creationId xmlns:a16="http://schemas.microsoft.com/office/drawing/2014/main" id="{A43A5E87-5036-6704-CD7F-DB7379161D17}"/>
                </a:ext>
              </a:extLst>
            </p:cNvPr>
            <p:cNvSpPr/>
            <p:nvPr/>
          </p:nvSpPr>
          <p:spPr>
            <a:xfrm>
              <a:off x="4960371"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2" name="Graphic 8">
            <a:extLst>
              <a:ext uri="{FF2B5EF4-FFF2-40B4-BE49-F238E27FC236}">
                <a16:creationId xmlns:a16="http://schemas.microsoft.com/office/drawing/2014/main" id="{AA28A3FA-544B-A29F-F5E1-CB8EEDACB1AE}"/>
              </a:ext>
            </a:extLst>
          </p:cNvPr>
          <p:cNvGrpSpPr/>
          <p:nvPr/>
        </p:nvGrpSpPr>
        <p:grpSpPr>
          <a:xfrm>
            <a:off x="8867098" y="4956546"/>
            <a:ext cx="127843" cy="381687"/>
            <a:chOff x="5167363" y="3678499"/>
            <a:chExt cx="146755" cy="438150"/>
          </a:xfrm>
          <a:noFill/>
        </p:grpSpPr>
        <p:sp>
          <p:nvSpPr>
            <p:cNvPr id="122" name="Freeform 121">
              <a:extLst>
                <a:ext uri="{FF2B5EF4-FFF2-40B4-BE49-F238E27FC236}">
                  <a16:creationId xmlns:a16="http://schemas.microsoft.com/office/drawing/2014/main" id="{DB7F1BA5-9D5D-407B-24E2-DD927E981D49}"/>
                </a:ext>
              </a:extLst>
            </p:cNvPr>
            <p:cNvSpPr/>
            <p:nvPr/>
          </p:nvSpPr>
          <p:spPr>
            <a:xfrm>
              <a:off x="5194879" y="3678499"/>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3" name="Freeform 122">
              <a:extLst>
                <a:ext uri="{FF2B5EF4-FFF2-40B4-BE49-F238E27FC236}">
                  <a16:creationId xmlns:a16="http://schemas.microsoft.com/office/drawing/2014/main" id="{9E59EA58-A8A7-2C1D-4408-766EB80C2E1D}"/>
                </a:ext>
              </a:extLst>
            </p:cNvPr>
            <p:cNvSpPr/>
            <p:nvPr/>
          </p:nvSpPr>
          <p:spPr>
            <a:xfrm>
              <a:off x="5167363" y="3802324"/>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3" name="Graphic 9">
            <a:extLst>
              <a:ext uri="{FF2B5EF4-FFF2-40B4-BE49-F238E27FC236}">
                <a16:creationId xmlns:a16="http://schemas.microsoft.com/office/drawing/2014/main" id="{DEF5466C-7886-AF00-EE25-32711C85885A}"/>
              </a:ext>
            </a:extLst>
          </p:cNvPr>
          <p:cNvGrpSpPr/>
          <p:nvPr/>
        </p:nvGrpSpPr>
        <p:grpSpPr>
          <a:xfrm>
            <a:off x="8453115" y="4515890"/>
            <a:ext cx="127843" cy="381687"/>
            <a:chOff x="4753380" y="3178081"/>
            <a:chExt cx="146755" cy="438150"/>
          </a:xfrm>
          <a:noFill/>
        </p:grpSpPr>
        <p:sp>
          <p:nvSpPr>
            <p:cNvPr id="120" name="Freeform 119">
              <a:extLst>
                <a:ext uri="{FF2B5EF4-FFF2-40B4-BE49-F238E27FC236}">
                  <a16:creationId xmlns:a16="http://schemas.microsoft.com/office/drawing/2014/main" id="{EDFA90DE-C0BE-A3D9-B776-8FE2FF5E2507}"/>
                </a:ext>
              </a:extLst>
            </p:cNvPr>
            <p:cNvSpPr/>
            <p:nvPr/>
          </p:nvSpPr>
          <p:spPr>
            <a:xfrm>
              <a:off x="4780896"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1" name="Freeform 120">
              <a:extLst>
                <a:ext uri="{FF2B5EF4-FFF2-40B4-BE49-F238E27FC236}">
                  <a16:creationId xmlns:a16="http://schemas.microsoft.com/office/drawing/2014/main" id="{825CFDE5-AA10-B191-7794-3556AF9B4E76}"/>
                </a:ext>
              </a:extLst>
            </p:cNvPr>
            <p:cNvSpPr/>
            <p:nvPr/>
          </p:nvSpPr>
          <p:spPr>
            <a:xfrm>
              <a:off x="4753380"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4" name="Graphic 10">
            <a:extLst>
              <a:ext uri="{FF2B5EF4-FFF2-40B4-BE49-F238E27FC236}">
                <a16:creationId xmlns:a16="http://schemas.microsoft.com/office/drawing/2014/main" id="{CF0A0917-B3C2-0253-A38E-4D2EB1060DD6}"/>
              </a:ext>
            </a:extLst>
          </p:cNvPr>
          <p:cNvGrpSpPr/>
          <p:nvPr/>
        </p:nvGrpSpPr>
        <p:grpSpPr>
          <a:xfrm>
            <a:off x="8660106" y="4515890"/>
            <a:ext cx="127843" cy="381687"/>
            <a:chOff x="4960371" y="3178081"/>
            <a:chExt cx="146755" cy="438150"/>
          </a:xfrm>
          <a:noFill/>
        </p:grpSpPr>
        <p:sp>
          <p:nvSpPr>
            <p:cNvPr id="118" name="Freeform 117">
              <a:extLst>
                <a:ext uri="{FF2B5EF4-FFF2-40B4-BE49-F238E27FC236}">
                  <a16:creationId xmlns:a16="http://schemas.microsoft.com/office/drawing/2014/main" id="{913CDF28-41C1-9879-1554-25B968080C09}"/>
                </a:ext>
              </a:extLst>
            </p:cNvPr>
            <p:cNvSpPr/>
            <p:nvPr/>
          </p:nvSpPr>
          <p:spPr>
            <a:xfrm>
              <a:off x="4987887"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9" name="Freeform 118">
              <a:extLst>
                <a:ext uri="{FF2B5EF4-FFF2-40B4-BE49-F238E27FC236}">
                  <a16:creationId xmlns:a16="http://schemas.microsoft.com/office/drawing/2014/main" id="{88EB7C72-F751-3E0E-7D89-4964E75A34FF}"/>
                </a:ext>
              </a:extLst>
            </p:cNvPr>
            <p:cNvSpPr/>
            <p:nvPr/>
          </p:nvSpPr>
          <p:spPr>
            <a:xfrm>
              <a:off x="4960371"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5" name="Graphic 11">
            <a:extLst>
              <a:ext uri="{FF2B5EF4-FFF2-40B4-BE49-F238E27FC236}">
                <a16:creationId xmlns:a16="http://schemas.microsoft.com/office/drawing/2014/main" id="{68729664-C343-7B9F-EA33-E6B2EA85ED04}"/>
              </a:ext>
            </a:extLst>
          </p:cNvPr>
          <p:cNvGrpSpPr/>
          <p:nvPr/>
        </p:nvGrpSpPr>
        <p:grpSpPr>
          <a:xfrm>
            <a:off x="8867098" y="4515890"/>
            <a:ext cx="127843" cy="381687"/>
            <a:chOff x="5167363" y="3178081"/>
            <a:chExt cx="146755" cy="438150"/>
          </a:xfrm>
          <a:noFill/>
        </p:grpSpPr>
        <p:sp>
          <p:nvSpPr>
            <p:cNvPr id="116" name="Freeform 115">
              <a:extLst>
                <a:ext uri="{FF2B5EF4-FFF2-40B4-BE49-F238E27FC236}">
                  <a16:creationId xmlns:a16="http://schemas.microsoft.com/office/drawing/2014/main" id="{DD76F2E4-FE39-8164-C6A9-92766F390AE8}"/>
                </a:ext>
              </a:extLst>
            </p:cNvPr>
            <p:cNvSpPr/>
            <p:nvPr/>
          </p:nvSpPr>
          <p:spPr>
            <a:xfrm>
              <a:off x="5194879" y="3178081"/>
              <a:ext cx="91722" cy="95250"/>
            </a:xfrm>
            <a:custGeom>
              <a:avLst/>
              <a:gdLst>
                <a:gd name="connsiteX0" fmla="*/ 91722 w 91722"/>
                <a:gd name="connsiteY0" fmla="*/ 47625 h 95250"/>
                <a:gd name="connsiteX1" fmla="*/ 45861 w 91722"/>
                <a:gd name="connsiteY1" fmla="*/ 95250 h 95250"/>
                <a:gd name="connsiteX2" fmla="*/ 0 w 91722"/>
                <a:gd name="connsiteY2" fmla="*/ 47625 h 95250"/>
                <a:gd name="connsiteX3" fmla="*/ 45861 w 91722"/>
                <a:gd name="connsiteY3" fmla="*/ 0 h 95250"/>
                <a:gd name="connsiteX4" fmla="*/ 91722 w 91722"/>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22" h="95250">
                  <a:moveTo>
                    <a:pt x="91722" y="47625"/>
                  </a:moveTo>
                  <a:cubicBezTo>
                    <a:pt x="91722" y="73928"/>
                    <a:pt x="71190" y="95250"/>
                    <a:pt x="45861" y="95250"/>
                  </a:cubicBezTo>
                  <a:cubicBezTo>
                    <a:pt x="20533" y="95250"/>
                    <a:pt x="0" y="73928"/>
                    <a:pt x="0" y="47625"/>
                  </a:cubicBezTo>
                  <a:cubicBezTo>
                    <a:pt x="0" y="21322"/>
                    <a:pt x="20533" y="0"/>
                    <a:pt x="45861" y="0"/>
                  </a:cubicBezTo>
                  <a:cubicBezTo>
                    <a:pt x="71190" y="0"/>
                    <a:pt x="91722" y="21322"/>
                    <a:pt x="91722" y="47625"/>
                  </a:cubicBez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7" name="Freeform 116">
              <a:extLst>
                <a:ext uri="{FF2B5EF4-FFF2-40B4-BE49-F238E27FC236}">
                  <a16:creationId xmlns:a16="http://schemas.microsoft.com/office/drawing/2014/main" id="{7E9CC153-7920-EC47-2D4C-637267F5AB1C}"/>
                </a:ext>
              </a:extLst>
            </p:cNvPr>
            <p:cNvSpPr/>
            <p:nvPr/>
          </p:nvSpPr>
          <p:spPr>
            <a:xfrm>
              <a:off x="5167363" y="3301906"/>
              <a:ext cx="146755" cy="314325"/>
            </a:xfrm>
            <a:custGeom>
              <a:avLst/>
              <a:gdLst>
                <a:gd name="connsiteX0" fmla="*/ 82550 w 146755"/>
                <a:gd name="connsiteY0" fmla="*/ 314325 h 314325"/>
                <a:gd name="connsiteX1" fmla="*/ 110067 w 146755"/>
                <a:gd name="connsiteY1" fmla="*/ 285750 h 314325"/>
                <a:gd name="connsiteX2" fmla="*/ 110067 w 146755"/>
                <a:gd name="connsiteY2" fmla="*/ 161925 h 314325"/>
                <a:gd name="connsiteX3" fmla="*/ 128411 w 146755"/>
                <a:gd name="connsiteY3" fmla="*/ 161925 h 314325"/>
                <a:gd name="connsiteX4" fmla="*/ 146756 w 146755"/>
                <a:gd name="connsiteY4" fmla="*/ 142875 h 314325"/>
                <a:gd name="connsiteX5" fmla="*/ 146756 w 146755"/>
                <a:gd name="connsiteY5" fmla="*/ 76200 h 314325"/>
                <a:gd name="connsiteX6" fmla="*/ 73378 w 146755"/>
                <a:gd name="connsiteY6" fmla="*/ 0 h 314325"/>
                <a:gd name="connsiteX7" fmla="*/ 0 w 146755"/>
                <a:gd name="connsiteY7" fmla="*/ 76200 h 314325"/>
                <a:gd name="connsiteX8" fmla="*/ 0 w 146755"/>
                <a:gd name="connsiteY8" fmla="*/ 142875 h 314325"/>
                <a:gd name="connsiteX9" fmla="*/ 18344 w 146755"/>
                <a:gd name="connsiteY9" fmla="*/ 161925 h 314325"/>
                <a:gd name="connsiteX10" fmla="*/ 36689 w 146755"/>
                <a:gd name="connsiteY10" fmla="*/ 161925 h 314325"/>
                <a:gd name="connsiteX11" fmla="*/ 36689 w 146755"/>
                <a:gd name="connsiteY11" fmla="*/ 285750 h 314325"/>
                <a:gd name="connsiteX12" fmla="*/ 64206 w 146755"/>
                <a:gd name="connsiteY12" fmla="*/ 314325 h 314325"/>
                <a:gd name="connsiteX13" fmla="*/ 82550 w 146755"/>
                <a:gd name="connsiteY13"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755" h="314325">
                  <a:moveTo>
                    <a:pt x="82550" y="314325"/>
                  </a:moveTo>
                  <a:cubicBezTo>
                    <a:pt x="97776" y="314325"/>
                    <a:pt x="110067" y="301562"/>
                    <a:pt x="110067" y="285750"/>
                  </a:cubicBezTo>
                  <a:lnTo>
                    <a:pt x="110067" y="161925"/>
                  </a:lnTo>
                  <a:lnTo>
                    <a:pt x="128411" y="161925"/>
                  </a:lnTo>
                  <a:cubicBezTo>
                    <a:pt x="138501" y="161925"/>
                    <a:pt x="146756" y="153353"/>
                    <a:pt x="146756" y="142875"/>
                  </a:cubicBezTo>
                  <a:lnTo>
                    <a:pt x="146756" y="76200"/>
                  </a:lnTo>
                  <a:cubicBezTo>
                    <a:pt x="146756" y="34100"/>
                    <a:pt x="113919" y="0"/>
                    <a:pt x="73378" y="0"/>
                  </a:cubicBezTo>
                  <a:cubicBezTo>
                    <a:pt x="32837" y="0"/>
                    <a:pt x="0" y="34100"/>
                    <a:pt x="0" y="76200"/>
                  </a:cubicBezTo>
                  <a:lnTo>
                    <a:pt x="0" y="142875"/>
                  </a:lnTo>
                  <a:cubicBezTo>
                    <a:pt x="0" y="153353"/>
                    <a:pt x="8255" y="161925"/>
                    <a:pt x="18344" y="161925"/>
                  </a:cubicBezTo>
                  <a:lnTo>
                    <a:pt x="36689" y="161925"/>
                  </a:lnTo>
                  <a:lnTo>
                    <a:pt x="36689" y="285750"/>
                  </a:lnTo>
                  <a:cubicBezTo>
                    <a:pt x="36689" y="301562"/>
                    <a:pt x="48980" y="314325"/>
                    <a:pt x="64206" y="314325"/>
                  </a:cubicBezTo>
                  <a:lnTo>
                    <a:pt x="82550" y="314325"/>
                  </a:lnTo>
                  <a:close/>
                </a:path>
              </a:pathLst>
            </a:custGeom>
            <a:noFill/>
            <a:ln w="17992" cap="rnd">
              <a:solidFill>
                <a:schemeClr val="accent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130" name="Straight Connector 129">
            <a:extLst>
              <a:ext uri="{FF2B5EF4-FFF2-40B4-BE49-F238E27FC236}">
                <a16:creationId xmlns:a16="http://schemas.microsoft.com/office/drawing/2014/main" id="{4E54D35C-ED7B-00A6-459B-3771A46A6D1C}"/>
              </a:ext>
            </a:extLst>
          </p:cNvPr>
          <p:cNvCxnSpPr>
            <a:cxnSpLocks/>
          </p:cNvCxnSpPr>
          <p:nvPr/>
        </p:nvCxnSpPr>
        <p:spPr>
          <a:xfrm>
            <a:off x="2577025" y="5559228"/>
            <a:ext cx="764179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4" name="Graphic 152">
            <a:extLst>
              <a:ext uri="{FF2B5EF4-FFF2-40B4-BE49-F238E27FC236}">
                <a16:creationId xmlns:a16="http://schemas.microsoft.com/office/drawing/2014/main" id="{C8D54296-5F56-8B8D-73AA-954FE0B766C9}"/>
              </a:ext>
            </a:extLst>
          </p:cNvPr>
          <p:cNvSpPr/>
          <p:nvPr/>
        </p:nvSpPr>
        <p:spPr>
          <a:xfrm>
            <a:off x="2577025" y="1629098"/>
            <a:ext cx="3518975" cy="2664353"/>
          </a:xfrm>
          <a:custGeom>
            <a:avLst/>
            <a:gdLst>
              <a:gd name="connsiteX0" fmla="*/ 0 w 2446201"/>
              <a:gd name="connsiteY0" fmla="*/ 2187226 h 2187225"/>
              <a:gd name="connsiteX1" fmla="*/ 2446201 w 2446201"/>
              <a:gd name="connsiteY1" fmla="*/ 0 h 2187225"/>
            </a:gdLst>
            <a:ahLst/>
            <a:cxnLst>
              <a:cxn ang="0">
                <a:pos x="connsiteX0" y="connsiteY0"/>
              </a:cxn>
              <a:cxn ang="0">
                <a:pos x="connsiteX1" y="connsiteY1"/>
              </a:cxn>
            </a:cxnLst>
            <a:rect l="l" t="t" r="r" b="b"/>
            <a:pathLst>
              <a:path w="2446201" h="2187225">
                <a:moveTo>
                  <a:pt x="0" y="2187226"/>
                </a:moveTo>
                <a:cubicBezTo>
                  <a:pt x="1650936" y="2187226"/>
                  <a:pt x="845588" y="0"/>
                  <a:pt x="2446201" y="0"/>
                </a:cubicBezTo>
              </a:path>
            </a:pathLst>
          </a:custGeom>
          <a:noFill/>
          <a:ln w="2540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5" name="Graphic 152">
            <a:extLst>
              <a:ext uri="{FF2B5EF4-FFF2-40B4-BE49-F238E27FC236}">
                <a16:creationId xmlns:a16="http://schemas.microsoft.com/office/drawing/2014/main" id="{ADC3A9A5-617A-8ACD-7D0A-3B9B4A782351}"/>
              </a:ext>
            </a:extLst>
          </p:cNvPr>
          <p:cNvSpPr/>
          <p:nvPr/>
        </p:nvSpPr>
        <p:spPr>
          <a:xfrm flipH="1">
            <a:off x="6097271" y="1629098"/>
            <a:ext cx="3518975" cy="2664353"/>
          </a:xfrm>
          <a:custGeom>
            <a:avLst/>
            <a:gdLst>
              <a:gd name="connsiteX0" fmla="*/ 0 w 2446201"/>
              <a:gd name="connsiteY0" fmla="*/ 2187226 h 2187225"/>
              <a:gd name="connsiteX1" fmla="*/ 2446201 w 2446201"/>
              <a:gd name="connsiteY1" fmla="*/ 0 h 2187225"/>
            </a:gdLst>
            <a:ahLst/>
            <a:cxnLst>
              <a:cxn ang="0">
                <a:pos x="connsiteX0" y="connsiteY0"/>
              </a:cxn>
              <a:cxn ang="0">
                <a:pos x="connsiteX1" y="connsiteY1"/>
              </a:cxn>
            </a:cxnLst>
            <a:rect l="l" t="t" r="r" b="b"/>
            <a:pathLst>
              <a:path w="2446201" h="2187225">
                <a:moveTo>
                  <a:pt x="0" y="2187226"/>
                </a:moveTo>
                <a:cubicBezTo>
                  <a:pt x="1650936" y="2187226"/>
                  <a:pt x="845588" y="0"/>
                  <a:pt x="2446201" y="0"/>
                </a:cubicBezTo>
              </a:path>
            </a:pathLst>
          </a:custGeom>
          <a:noFill/>
          <a:ln w="2540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57" name="Straight Connector 156">
            <a:extLst>
              <a:ext uri="{FF2B5EF4-FFF2-40B4-BE49-F238E27FC236}">
                <a16:creationId xmlns:a16="http://schemas.microsoft.com/office/drawing/2014/main" id="{322AF2BA-AACD-8300-519E-B4851D749ED2}"/>
              </a:ext>
            </a:extLst>
          </p:cNvPr>
          <p:cNvCxnSpPr>
            <a:cxnSpLocks/>
          </p:cNvCxnSpPr>
          <p:nvPr/>
        </p:nvCxnSpPr>
        <p:spPr>
          <a:xfrm flipV="1">
            <a:off x="3967163" y="3278634"/>
            <a:ext cx="0" cy="228059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91B2B96-2365-65F1-F57E-741C731DA67A}"/>
              </a:ext>
            </a:extLst>
          </p:cNvPr>
          <p:cNvCxnSpPr>
            <a:cxnSpLocks/>
          </p:cNvCxnSpPr>
          <p:nvPr/>
        </p:nvCxnSpPr>
        <p:spPr>
          <a:xfrm flipV="1">
            <a:off x="8224838" y="3278634"/>
            <a:ext cx="0" cy="228059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78E6BC4-F5CA-B8A1-18CE-DE58DB3953F9}"/>
              </a:ext>
            </a:extLst>
          </p:cNvPr>
          <p:cNvCxnSpPr/>
          <p:nvPr/>
        </p:nvCxnSpPr>
        <p:spPr>
          <a:xfrm flipV="1">
            <a:off x="6805613" y="1276001"/>
            <a:ext cx="0" cy="428322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4BCA00B-B5C4-4A39-FE61-473C5575B9E3}"/>
              </a:ext>
            </a:extLst>
          </p:cNvPr>
          <p:cNvCxnSpPr/>
          <p:nvPr/>
        </p:nvCxnSpPr>
        <p:spPr>
          <a:xfrm flipV="1">
            <a:off x="5386388" y="1276001"/>
            <a:ext cx="0" cy="428322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5" name="textruta 2">
            <a:extLst>
              <a:ext uri="{FF2B5EF4-FFF2-40B4-BE49-F238E27FC236}">
                <a16:creationId xmlns:a16="http://schemas.microsoft.com/office/drawing/2014/main" id="{77D9A77E-9968-C169-CB78-4B1893408D05}"/>
              </a:ext>
            </a:extLst>
          </p:cNvPr>
          <p:cNvSpPr txBox="1"/>
          <p:nvPr/>
        </p:nvSpPr>
        <p:spPr>
          <a:xfrm>
            <a:off x="5386388" y="5722698"/>
            <a:ext cx="14192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Lätt förhöjd</a:t>
            </a:r>
          </a:p>
        </p:txBody>
      </p:sp>
      <p:sp>
        <p:nvSpPr>
          <p:cNvPr id="176" name="textruta 2">
            <a:extLst>
              <a:ext uri="{FF2B5EF4-FFF2-40B4-BE49-F238E27FC236}">
                <a16:creationId xmlns:a16="http://schemas.microsoft.com/office/drawing/2014/main" id="{8AF3604A-00D8-C2F5-1F31-A0B513545E60}"/>
              </a:ext>
            </a:extLst>
          </p:cNvPr>
          <p:cNvSpPr txBox="1"/>
          <p:nvPr/>
        </p:nvSpPr>
        <p:spPr>
          <a:xfrm>
            <a:off x="7979569" y="5722698"/>
            <a:ext cx="14192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Hög</a:t>
            </a:r>
          </a:p>
        </p:txBody>
      </p:sp>
      <p:cxnSp>
        <p:nvCxnSpPr>
          <p:cNvPr id="178" name="Straight Connector 177">
            <a:extLst>
              <a:ext uri="{FF2B5EF4-FFF2-40B4-BE49-F238E27FC236}">
                <a16:creationId xmlns:a16="http://schemas.microsoft.com/office/drawing/2014/main" id="{2207A132-D7B2-6836-4ABB-3E1131CDC9F7}"/>
              </a:ext>
            </a:extLst>
          </p:cNvPr>
          <p:cNvCxnSpPr>
            <a:cxnSpLocks/>
          </p:cNvCxnSpPr>
          <p:nvPr/>
        </p:nvCxnSpPr>
        <p:spPr>
          <a:xfrm flipV="1">
            <a:off x="2588455" y="5268119"/>
            <a:ext cx="0" cy="29428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FAC38E6-0077-B6EF-D01B-EDD830EA4C58}"/>
              </a:ext>
            </a:extLst>
          </p:cNvPr>
          <p:cNvCxnSpPr>
            <a:cxnSpLocks/>
          </p:cNvCxnSpPr>
          <p:nvPr/>
        </p:nvCxnSpPr>
        <p:spPr>
          <a:xfrm>
            <a:off x="9999579" y="5346589"/>
            <a:ext cx="219242" cy="2192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ED7C454-87BE-07FA-A1D0-2FEB06E3751B}"/>
              </a:ext>
            </a:extLst>
          </p:cNvPr>
          <p:cNvCxnSpPr>
            <a:cxnSpLocks/>
          </p:cNvCxnSpPr>
          <p:nvPr/>
        </p:nvCxnSpPr>
        <p:spPr>
          <a:xfrm rot="5400000">
            <a:off x="9999579" y="5552878"/>
            <a:ext cx="219242" cy="21924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9" name="textruta 2">
            <a:extLst>
              <a:ext uri="{FF2B5EF4-FFF2-40B4-BE49-F238E27FC236}">
                <a16:creationId xmlns:a16="http://schemas.microsoft.com/office/drawing/2014/main" id="{B4A90675-41B4-B6B3-0DD1-323D96DF6CB8}"/>
              </a:ext>
            </a:extLst>
          </p:cNvPr>
          <p:cNvSpPr txBox="1"/>
          <p:nvPr/>
        </p:nvSpPr>
        <p:spPr>
          <a:xfrm>
            <a:off x="10393479" y="5429767"/>
            <a:ext cx="85226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Risk</a:t>
            </a:r>
          </a:p>
        </p:txBody>
      </p:sp>
      <p:sp>
        <p:nvSpPr>
          <p:cNvPr id="191" name="Rectangle 190">
            <a:extLst>
              <a:ext uri="{FF2B5EF4-FFF2-40B4-BE49-F238E27FC236}">
                <a16:creationId xmlns:a16="http://schemas.microsoft.com/office/drawing/2014/main" id="{2D3BB2F3-3C8E-034E-0F74-06F10ED45D6A}"/>
              </a:ext>
            </a:extLst>
          </p:cNvPr>
          <p:cNvSpPr/>
          <p:nvPr/>
        </p:nvSpPr>
        <p:spPr>
          <a:xfrm>
            <a:off x="2615782" y="299990"/>
            <a:ext cx="681781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rPr>
              <a:t>Den preventiva paradoxen</a:t>
            </a:r>
            <a:endParaRPr kumimoji="0" lang="en-US" sz="32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endParaRPr>
          </a:p>
        </p:txBody>
      </p:sp>
      <p:sp>
        <p:nvSpPr>
          <p:cNvPr id="194" name="textruta 2">
            <a:extLst>
              <a:ext uri="{FF2B5EF4-FFF2-40B4-BE49-F238E27FC236}">
                <a16:creationId xmlns:a16="http://schemas.microsoft.com/office/drawing/2014/main" id="{443762A8-4FA8-33A1-6A34-622EEA14F128}"/>
              </a:ext>
            </a:extLst>
          </p:cNvPr>
          <p:cNvSpPr txBox="1"/>
          <p:nvPr/>
        </p:nvSpPr>
        <p:spPr>
          <a:xfrm>
            <a:off x="2758639" y="5722698"/>
            <a:ext cx="14192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Låg</a:t>
            </a:r>
          </a:p>
        </p:txBody>
      </p:sp>
      <p:pic>
        <p:nvPicPr>
          <p:cNvPr id="133" name="Bildobjekt 1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328" y="-270353"/>
            <a:ext cx="3874714" cy="2960219"/>
          </a:xfrm>
          <a:prstGeom prst="rect">
            <a:avLst/>
          </a:prstGeom>
        </p:spPr>
      </p:pic>
    </p:spTree>
    <p:extLst>
      <p:ext uri="{BB962C8B-B14F-4D97-AF65-F5344CB8AC3E}">
        <p14:creationId xmlns:p14="http://schemas.microsoft.com/office/powerpoint/2010/main" val="3220964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ctr"/>
          <a:lstStyle/>
          <a:p>
            <a:pPr algn="ctr"/>
            <a:r>
              <a:rPr lang="sv-SE" sz="3200" dirty="0"/>
              <a:t>Individens kontra samhällets ansvar för hälsa</a:t>
            </a:r>
          </a:p>
        </p:txBody>
      </p:sp>
      <p:sp>
        <p:nvSpPr>
          <p:cNvPr id="3" name="textruta 2"/>
          <p:cNvSpPr txBox="1"/>
          <p:nvPr/>
        </p:nvSpPr>
        <p:spPr>
          <a:xfrm>
            <a:off x="3376246" y="6397366"/>
            <a:ext cx="7706730" cy="184666"/>
          </a:xfrm>
          <a:prstGeom prst="rect">
            <a:avLst/>
          </a:prstGeom>
          <a:noFill/>
        </p:spPr>
        <p:txBody>
          <a:bodyPr wrap="square" lIns="0" tIns="0" rIns="0" bIns="0" rtlCol="0">
            <a:spAutoFit/>
          </a:bodyPr>
          <a:lstStyle/>
          <a:p>
            <a:r>
              <a:rPr lang="sv-SE" sz="1200" dirty="0"/>
              <a:t>Källa: Bearbetad illustration, efter </a:t>
            </a:r>
            <a:r>
              <a:rPr lang="sv-SE" sz="1200" dirty="0" err="1"/>
              <a:t>Hawranek</a:t>
            </a:r>
            <a:r>
              <a:rPr lang="sv-SE" sz="1200" dirty="0"/>
              <a:t>, från Östgötakommissionen för folkhälsa – slutrapport 2014.  </a:t>
            </a:r>
          </a:p>
        </p:txBody>
      </p:sp>
      <p:pic>
        <p:nvPicPr>
          <p:cNvPr id="11" name="Bildobjekt 10" descr="En bild som visar text, vektorgrafik&#10;&#10;Automatiskt genererad beskrivning">
            <a:extLst>
              <a:ext uri="{FF2B5EF4-FFF2-40B4-BE49-F238E27FC236}">
                <a16:creationId xmlns:a16="http://schemas.microsoft.com/office/drawing/2014/main" id="{BBEC52CF-E0C0-47BE-D00A-0D5216E5E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090723"/>
            <a:ext cx="7772400" cy="4676551"/>
          </a:xfrm>
          <a:prstGeom prst="rect">
            <a:avLst/>
          </a:prstGeom>
        </p:spPr>
      </p:pic>
      <p:sp>
        <p:nvSpPr>
          <p:cNvPr id="12" name="textruta 11">
            <a:extLst>
              <a:ext uri="{FF2B5EF4-FFF2-40B4-BE49-F238E27FC236}">
                <a16:creationId xmlns:a16="http://schemas.microsoft.com/office/drawing/2014/main" id="{B57139CA-6928-E329-63A5-40A3230F827D}"/>
              </a:ext>
            </a:extLst>
          </p:cNvPr>
          <p:cNvSpPr txBox="1"/>
          <p:nvPr/>
        </p:nvSpPr>
        <p:spPr>
          <a:xfrm>
            <a:off x="2519082" y="3763664"/>
            <a:ext cx="1569229" cy="400110"/>
          </a:xfrm>
          <a:prstGeom prst="rect">
            <a:avLst/>
          </a:prstGeom>
          <a:noFill/>
        </p:spPr>
        <p:txBody>
          <a:bodyPr wrap="square" rtlCol="0">
            <a:spAutoFit/>
          </a:bodyPr>
          <a:lstStyle/>
          <a:p>
            <a:r>
              <a:rPr lang="sv-SE" sz="1000" b="1" dirty="0">
                <a:solidFill>
                  <a:srgbClr val="005B9F"/>
                </a:solidFill>
                <a:latin typeface="Tahoma" panose="020B0604030504040204" pitchFamily="34" charset="0"/>
                <a:ea typeface="Tahoma" panose="020B0604030504040204" pitchFamily="34" charset="0"/>
                <a:cs typeface="Tahoma" panose="020B0604030504040204" pitchFamily="34" charset="0"/>
              </a:rPr>
              <a:t>INDIVIDENS </a:t>
            </a:r>
          </a:p>
          <a:p>
            <a:r>
              <a:rPr lang="sv-SE" sz="1000" b="1" dirty="0">
                <a:solidFill>
                  <a:srgbClr val="005B9F"/>
                </a:solidFill>
                <a:latin typeface="Tahoma" panose="020B0604030504040204" pitchFamily="34" charset="0"/>
                <a:ea typeface="Tahoma" panose="020B0604030504040204" pitchFamily="34" charset="0"/>
                <a:cs typeface="Tahoma" panose="020B0604030504040204" pitchFamily="34" charset="0"/>
              </a:rPr>
              <a:t>EGET ANSVAR</a:t>
            </a:r>
          </a:p>
        </p:txBody>
      </p:sp>
      <p:sp>
        <p:nvSpPr>
          <p:cNvPr id="13" name="textruta 12">
            <a:extLst>
              <a:ext uri="{FF2B5EF4-FFF2-40B4-BE49-F238E27FC236}">
                <a16:creationId xmlns:a16="http://schemas.microsoft.com/office/drawing/2014/main" id="{E9D0D9BE-6AAF-E7CF-82F7-2514CE3704DD}"/>
              </a:ext>
            </a:extLst>
          </p:cNvPr>
          <p:cNvSpPr txBox="1"/>
          <p:nvPr/>
        </p:nvSpPr>
        <p:spPr>
          <a:xfrm>
            <a:off x="5134535" y="3804004"/>
            <a:ext cx="1569229" cy="246221"/>
          </a:xfrm>
          <a:prstGeom prst="rect">
            <a:avLst/>
          </a:prstGeom>
          <a:noFill/>
        </p:spPr>
        <p:txBody>
          <a:bodyPr wrap="square" rtlCol="0">
            <a:spAutoFit/>
          </a:bodyPr>
          <a:lstStyle/>
          <a:p>
            <a:r>
              <a:rPr lang="sv-SE" sz="1000" b="1" dirty="0">
                <a:solidFill>
                  <a:srgbClr val="005B9F"/>
                </a:solidFill>
                <a:latin typeface="Tahoma" panose="020B0604030504040204" pitchFamily="34" charset="0"/>
                <a:ea typeface="Tahoma" panose="020B0604030504040204" pitchFamily="34" charset="0"/>
                <a:cs typeface="Tahoma" panose="020B0604030504040204" pitchFamily="34" charset="0"/>
              </a:rPr>
              <a:t>MIN HÄLSA</a:t>
            </a:r>
          </a:p>
        </p:txBody>
      </p:sp>
      <p:sp>
        <p:nvSpPr>
          <p:cNvPr id="14" name="textruta 13">
            <a:extLst>
              <a:ext uri="{FF2B5EF4-FFF2-40B4-BE49-F238E27FC236}">
                <a16:creationId xmlns:a16="http://schemas.microsoft.com/office/drawing/2014/main" id="{7BFE2950-D15E-9D66-DB90-18689C455B7B}"/>
              </a:ext>
            </a:extLst>
          </p:cNvPr>
          <p:cNvSpPr txBox="1"/>
          <p:nvPr/>
        </p:nvSpPr>
        <p:spPr>
          <a:xfrm>
            <a:off x="7803777" y="4091724"/>
            <a:ext cx="2007691" cy="400110"/>
          </a:xfrm>
          <a:prstGeom prst="rect">
            <a:avLst/>
          </a:prstGeom>
          <a:noFill/>
        </p:spPr>
        <p:txBody>
          <a:bodyPr wrap="square" rtlCol="0">
            <a:spAutoFit/>
          </a:bodyPr>
          <a:lstStyle/>
          <a:p>
            <a:r>
              <a:rPr lang="sv-SE" sz="1000" b="1" dirty="0">
                <a:solidFill>
                  <a:srgbClr val="005B9F"/>
                </a:solidFill>
                <a:latin typeface="Tahoma" panose="020B0604030504040204" pitchFamily="34" charset="0"/>
                <a:ea typeface="Tahoma" panose="020B0604030504040204" pitchFamily="34" charset="0"/>
                <a:cs typeface="Tahoma" panose="020B0604030504040204" pitchFamily="34" charset="0"/>
              </a:rPr>
              <a:t>SAMHÄLLETS ANSVAR ATT SKAPA FÖRUTSÄTTNINGAR</a:t>
            </a:r>
          </a:p>
        </p:txBody>
      </p:sp>
      <p:sp>
        <p:nvSpPr>
          <p:cNvPr id="33" name="textruta 32">
            <a:extLst>
              <a:ext uri="{FF2B5EF4-FFF2-40B4-BE49-F238E27FC236}">
                <a16:creationId xmlns:a16="http://schemas.microsoft.com/office/drawing/2014/main" id="{1B8635BD-BBF4-B1E4-11EB-4C4963354BE2}"/>
              </a:ext>
            </a:extLst>
          </p:cNvPr>
          <p:cNvSpPr txBox="1"/>
          <p:nvPr/>
        </p:nvSpPr>
        <p:spPr>
          <a:xfrm>
            <a:off x="2519082" y="3763664"/>
            <a:ext cx="1569229" cy="400110"/>
          </a:xfrm>
          <a:prstGeom prst="rect">
            <a:avLst/>
          </a:prstGeom>
          <a:noFill/>
        </p:spPr>
        <p:txBody>
          <a:bodyPr wrap="square" rtlCol="0">
            <a:spAutoFit/>
          </a:bodyPr>
          <a:lstStyle/>
          <a:p>
            <a:r>
              <a:rPr lang="sv-SE" sz="1000" b="1" dirty="0">
                <a:solidFill>
                  <a:srgbClr val="005B9F"/>
                </a:solidFill>
                <a:latin typeface="Tahoma" panose="020B0604030504040204" pitchFamily="34" charset="0"/>
                <a:ea typeface="Tahoma" panose="020B0604030504040204" pitchFamily="34" charset="0"/>
                <a:cs typeface="Tahoma" panose="020B0604030504040204" pitchFamily="34" charset="0"/>
              </a:rPr>
              <a:t>INDIVIDENS </a:t>
            </a:r>
          </a:p>
          <a:p>
            <a:r>
              <a:rPr lang="sv-SE" sz="1000" b="1" dirty="0">
                <a:solidFill>
                  <a:srgbClr val="005B9F"/>
                </a:solidFill>
                <a:latin typeface="Tahoma" panose="020B0604030504040204" pitchFamily="34" charset="0"/>
                <a:ea typeface="Tahoma" panose="020B0604030504040204" pitchFamily="34" charset="0"/>
                <a:cs typeface="Tahoma" panose="020B0604030504040204" pitchFamily="34" charset="0"/>
              </a:rPr>
              <a:t>EGET ANSVAR</a:t>
            </a:r>
          </a:p>
        </p:txBody>
      </p:sp>
      <p:pic>
        <p:nvPicPr>
          <p:cNvPr id="35" name="Bildobjekt 34" descr="En bild som visar text, vektorgrafik&#10;&#10;Automatiskt genererad beskrivning">
            <a:extLst>
              <a:ext uri="{FF2B5EF4-FFF2-40B4-BE49-F238E27FC236}">
                <a16:creationId xmlns:a16="http://schemas.microsoft.com/office/drawing/2014/main" id="{FA2B5C4D-D29C-74C6-F7E4-F14765407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090722"/>
            <a:ext cx="7772400" cy="4676551"/>
          </a:xfrm>
          <a:prstGeom prst="rect">
            <a:avLst/>
          </a:prstGeom>
        </p:spPr>
      </p:pic>
      <p:sp>
        <p:nvSpPr>
          <p:cNvPr id="36" name="textruta 35">
            <a:extLst>
              <a:ext uri="{FF2B5EF4-FFF2-40B4-BE49-F238E27FC236}">
                <a16:creationId xmlns:a16="http://schemas.microsoft.com/office/drawing/2014/main" id="{F16FDB2F-6D00-8DC1-6DE7-136A1AE26997}"/>
              </a:ext>
            </a:extLst>
          </p:cNvPr>
          <p:cNvSpPr txBox="1"/>
          <p:nvPr/>
        </p:nvSpPr>
        <p:spPr>
          <a:xfrm>
            <a:off x="5311385" y="3428998"/>
            <a:ext cx="1569229" cy="246221"/>
          </a:xfrm>
          <a:prstGeom prst="rect">
            <a:avLst/>
          </a:prstGeom>
          <a:noFill/>
        </p:spPr>
        <p:txBody>
          <a:bodyPr wrap="square" rtlCol="0">
            <a:spAutoFit/>
          </a:bodyPr>
          <a:lstStyle/>
          <a:p>
            <a:r>
              <a:rPr lang="sv-SE" sz="1000" b="1" dirty="0">
                <a:solidFill>
                  <a:srgbClr val="005B9F"/>
                </a:solidFill>
                <a:latin typeface="Tahoma" panose="020B0604030504040204" pitchFamily="34" charset="0"/>
                <a:ea typeface="Tahoma" panose="020B0604030504040204" pitchFamily="34" charset="0"/>
                <a:cs typeface="Tahoma" panose="020B0604030504040204" pitchFamily="34" charset="0"/>
              </a:rPr>
              <a:t>MIN HÄLSA</a:t>
            </a:r>
          </a:p>
        </p:txBody>
      </p:sp>
      <p:pic>
        <p:nvPicPr>
          <p:cNvPr id="37" name="Bildobjekt 36" descr="En bild som visar text, vektorgrafik&#10;&#10;Automatiskt genererad beskrivning">
            <a:extLst>
              <a:ext uri="{FF2B5EF4-FFF2-40B4-BE49-F238E27FC236}">
                <a16:creationId xmlns:a16="http://schemas.microsoft.com/office/drawing/2014/main" id="{AD374AA4-021A-756D-589B-1981116CE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799" y="1090721"/>
            <a:ext cx="7772400" cy="4676551"/>
          </a:xfrm>
          <a:prstGeom prst="rect">
            <a:avLst/>
          </a:prstGeom>
        </p:spPr>
      </p:pic>
      <p:sp>
        <p:nvSpPr>
          <p:cNvPr id="38" name="textruta 37">
            <a:extLst>
              <a:ext uri="{FF2B5EF4-FFF2-40B4-BE49-F238E27FC236}">
                <a16:creationId xmlns:a16="http://schemas.microsoft.com/office/drawing/2014/main" id="{1134A2F6-12ED-87CD-D583-8C516C8D044F}"/>
              </a:ext>
            </a:extLst>
          </p:cNvPr>
          <p:cNvSpPr txBox="1"/>
          <p:nvPr/>
        </p:nvSpPr>
        <p:spPr>
          <a:xfrm>
            <a:off x="5109679" y="2541492"/>
            <a:ext cx="1569229" cy="246221"/>
          </a:xfrm>
          <a:prstGeom prst="rect">
            <a:avLst/>
          </a:prstGeom>
          <a:noFill/>
        </p:spPr>
        <p:txBody>
          <a:bodyPr wrap="square" rtlCol="0">
            <a:spAutoFit/>
          </a:bodyPr>
          <a:lstStyle/>
          <a:p>
            <a:r>
              <a:rPr lang="sv-SE" sz="1000" b="1" dirty="0">
                <a:solidFill>
                  <a:srgbClr val="005B9F"/>
                </a:solidFill>
                <a:latin typeface="Tahoma" panose="020B0604030504040204" pitchFamily="34" charset="0"/>
                <a:ea typeface="Tahoma" panose="020B0604030504040204" pitchFamily="34" charset="0"/>
                <a:cs typeface="Tahoma" panose="020B0604030504040204" pitchFamily="34" charset="0"/>
              </a:rPr>
              <a:t>MIN HÄLSA</a:t>
            </a:r>
          </a:p>
        </p:txBody>
      </p:sp>
      <p:pic>
        <p:nvPicPr>
          <p:cNvPr id="39" name="Bildobjekt 38" descr="En bild som visar text, vektorgrafik&#10;&#10;Automatiskt genererad beskrivning">
            <a:extLst>
              <a:ext uri="{FF2B5EF4-FFF2-40B4-BE49-F238E27FC236}">
                <a16:creationId xmlns:a16="http://schemas.microsoft.com/office/drawing/2014/main" id="{9F935DF6-5018-372F-BDB7-239C1A1BC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799" y="1090719"/>
            <a:ext cx="7772400" cy="4676551"/>
          </a:xfrm>
          <a:prstGeom prst="rect">
            <a:avLst/>
          </a:prstGeom>
        </p:spPr>
      </p:pic>
      <p:sp>
        <p:nvSpPr>
          <p:cNvPr id="40" name="textruta 39">
            <a:extLst>
              <a:ext uri="{FF2B5EF4-FFF2-40B4-BE49-F238E27FC236}">
                <a16:creationId xmlns:a16="http://schemas.microsoft.com/office/drawing/2014/main" id="{E91C2841-1FC3-3288-70B9-17190932AE38}"/>
              </a:ext>
            </a:extLst>
          </p:cNvPr>
          <p:cNvSpPr txBox="1"/>
          <p:nvPr/>
        </p:nvSpPr>
        <p:spPr>
          <a:xfrm>
            <a:off x="5324832" y="3436761"/>
            <a:ext cx="1569229" cy="246221"/>
          </a:xfrm>
          <a:prstGeom prst="rect">
            <a:avLst/>
          </a:prstGeom>
          <a:noFill/>
        </p:spPr>
        <p:txBody>
          <a:bodyPr wrap="square" rtlCol="0">
            <a:spAutoFit/>
          </a:bodyPr>
          <a:lstStyle/>
          <a:p>
            <a:r>
              <a:rPr lang="sv-SE" sz="1000" b="1" dirty="0">
                <a:solidFill>
                  <a:srgbClr val="005B9F"/>
                </a:solidFill>
                <a:latin typeface="Tahoma" panose="020B0604030504040204" pitchFamily="34" charset="0"/>
                <a:ea typeface="Tahoma" panose="020B0604030504040204" pitchFamily="34" charset="0"/>
                <a:cs typeface="Tahoma" panose="020B0604030504040204" pitchFamily="34" charset="0"/>
              </a:rPr>
              <a:t>MIN HÄLSA</a:t>
            </a:r>
          </a:p>
        </p:txBody>
      </p:sp>
      <p:sp>
        <p:nvSpPr>
          <p:cNvPr id="41" name="textruta 40">
            <a:extLst>
              <a:ext uri="{FF2B5EF4-FFF2-40B4-BE49-F238E27FC236}">
                <a16:creationId xmlns:a16="http://schemas.microsoft.com/office/drawing/2014/main" id="{456696E8-749F-ED39-3C40-2D5D3BC2E38A}"/>
              </a:ext>
            </a:extLst>
          </p:cNvPr>
          <p:cNvSpPr txBox="1"/>
          <p:nvPr/>
        </p:nvSpPr>
        <p:spPr>
          <a:xfrm>
            <a:off x="7321978" y="4291779"/>
            <a:ext cx="2007691" cy="400110"/>
          </a:xfrm>
          <a:prstGeom prst="rect">
            <a:avLst/>
          </a:prstGeom>
          <a:noFill/>
        </p:spPr>
        <p:txBody>
          <a:bodyPr wrap="square" rtlCol="0">
            <a:spAutoFit/>
          </a:bodyPr>
          <a:lstStyle/>
          <a:p>
            <a:r>
              <a:rPr lang="sv-SE" sz="1000" b="1" dirty="0">
                <a:solidFill>
                  <a:srgbClr val="005B9F"/>
                </a:solidFill>
                <a:latin typeface="Tahoma" panose="020B0604030504040204" pitchFamily="34" charset="0"/>
                <a:ea typeface="Tahoma" panose="020B0604030504040204" pitchFamily="34" charset="0"/>
                <a:cs typeface="Tahoma" panose="020B0604030504040204" pitchFamily="34" charset="0"/>
              </a:rPr>
              <a:t>SAMHÄLLETS ANSVAR ATT SKAPA FÖRUTSÄTTNINGAR</a:t>
            </a:r>
          </a:p>
        </p:txBody>
      </p:sp>
    </p:spTree>
    <p:extLst>
      <p:ext uri="{BB962C8B-B14F-4D97-AF65-F5344CB8AC3E}">
        <p14:creationId xmlns:p14="http://schemas.microsoft.com/office/powerpoint/2010/main" val="262197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3" grpId="0"/>
      <p:bldP spid="33" grpId="1"/>
      <p:bldP spid="36" grpId="0"/>
      <p:bldP spid="36" grpId="1"/>
      <p:bldP spid="38" grpId="0"/>
      <p:bldP spid="38" grpId="1"/>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6A67FDD-E38D-15B6-81D0-4294F51F5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935397"/>
            <a:ext cx="4223988" cy="3159117"/>
          </a:xfrm>
          <a:prstGeom prst="rect">
            <a:avLst/>
          </a:prstGeom>
        </p:spPr>
      </p:pic>
      <p:pic>
        <p:nvPicPr>
          <p:cNvPr id="6" name="Bildobjekt 5" descr="En bild som visar text, vektorgrafik&#10;&#10;Automatiskt genererad beskrivning">
            <a:extLst>
              <a:ext uri="{FF2B5EF4-FFF2-40B4-BE49-F238E27FC236}">
                <a16:creationId xmlns:a16="http://schemas.microsoft.com/office/drawing/2014/main" id="{D2DC3459-3297-6989-7F89-C10D374649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5429" y="2029409"/>
            <a:ext cx="4052749" cy="3065105"/>
          </a:xfrm>
          <a:prstGeom prst="rect">
            <a:avLst/>
          </a:prstGeom>
        </p:spPr>
      </p:pic>
      <p:pic>
        <p:nvPicPr>
          <p:cNvPr id="8" name="Bildobjekt 7">
            <a:extLst>
              <a:ext uri="{FF2B5EF4-FFF2-40B4-BE49-F238E27FC236}">
                <a16:creationId xmlns:a16="http://schemas.microsoft.com/office/drawing/2014/main" id="{67B40491-AD8C-18C2-2B88-99A63DD01A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8733" y="2064798"/>
            <a:ext cx="4103023" cy="3029716"/>
          </a:xfrm>
          <a:prstGeom prst="rect">
            <a:avLst/>
          </a:prstGeom>
        </p:spPr>
      </p:pic>
      <p:sp>
        <p:nvSpPr>
          <p:cNvPr id="5" name="Rubrik 5"/>
          <p:cNvSpPr txBox="1">
            <a:spLocks/>
          </p:cNvSpPr>
          <p:nvPr/>
        </p:nvSpPr>
        <p:spPr>
          <a:xfrm>
            <a:off x="810586" y="322440"/>
            <a:ext cx="9923999" cy="5103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a:ln>
                  <a:noFill/>
                </a:ln>
                <a:solidFill>
                  <a:sysClr val="windowText" lastClr="000000"/>
                </a:solidFill>
                <a:effectLst/>
                <a:uLnTx/>
                <a:uFillTx/>
                <a:latin typeface="Roboto"/>
                <a:ea typeface="+mj-ea"/>
                <a:cs typeface="+mj-cs"/>
              </a:rPr>
              <a:t>Vad innebär jämlikhet?</a:t>
            </a:r>
          </a:p>
        </p:txBody>
      </p:sp>
      <p:sp>
        <p:nvSpPr>
          <p:cNvPr id="7" name="textruta 6"/>
          <p:cNvSpPr txBox="1"/>
          <p:nvPr/>
        </p:nvSpPr>
        <p:spPr>
          <a:xfrm>
            <a:off x="8338635" y="6326555"/>
            <a:ext cx="7706730" cy="184666"/>
          </a:xfrm>
          <a:prstGeom prst="rect">
            <a:avLst/>
          </a:prstGeom>
          <a:noFill/>
        </p:spPr>
        <p:txBody>
          <a:bodyPr wrap="square" lIns="0" tIns="0" rIns="0" bIns="0" rtlCol="0">
            <a:spAutoFit/>
          </a:bodyPr>
          <a:lstStyle/>
          <a:p>
            <a:r>
              <a:rPr lang="sv-SE" sz="1200" dirty="0"/>
              <a:t>Källa: Bearbetad efter Kunskapscentrum Jämlik Vård, VGR  </a:t>
            </a:r>
          </a:p>
        </p:txBody>
      </p:sp>
    </p:spTree>
    <p:extLst>
      <p:ext uri="{BB962C8B-B14F-4D97-AF65-F5344CB8AC3E}">
        <p14:creationId xmlns:p14="http://schemas.microsoft.com/office/powerpoint/2010/main" val="129329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905164" y="92734"/>
            <a:ext cx="10250516" cy="6765266"/>
          </a:xfrm>
          <a:prstGeom prst="rect">
            <a:avLst/>
          </a:prstGeom>
        </p:spPr>
      </p:pic>
      <p:sp>
        <p:nvSpPr>
          <p:cNvPr id="4" name="Rubrik 3"/>
          <p:cNvSpPr>
            <a:spLocks noGrp="1"/>
          </p:cNvSpPr>
          <p:nvPr>
            <p:ph type="title"/>
          </p:nvPr>
        </p:nvSpPr>
        <p:spPr>
          <a:xfrm>
            <a:off x="-2500978" y="0"/>
            <a:ext cx="9923999" cy="949877"/>
          </a:xfrm>
        </p:spPr>
        <p:txBody>
          <a:bodyPr anchor="ctr"/>
          <a:lstStyle/>
          <a:p>
            <a:pPr algn="ctr"/>
            <a:r>
              <a:rPr lang="sv-SE" sz="3200" dirty="0">
                <a:solidFill>
                  <a:srgbClr val="FFFF00"/>
                </a:solidFill>
              </a:rPr>
              <a:t>Agenda 2030</a:t>
            </a:r>
          </a:p>
        </p:txBody>
      </p:sp>
    </p:spTree>
    <p:extLst>
      <p:ext uri="{BB962C8B-B14F-4D97-AF65-F5344CB8AC3E}">
        <p14:creationId xmlns:p14="http://schemas.microsoft.com/office/powerpoint/2010/main" val="520650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52524B-7D7E-4C0C-A9F2-C22B031CD980}"/>
              </a:ext>
            </a:extLst>
          </p:cNvPr>
          <p:cNvSpPr>
            <a:spLocks noGrp="1"/>
          </p:cNvSpPr>
          <p:nvPr>
            <p:ph type="ctrTitle"/>
          </p:nvPr>
        </p:nvSpPr>
        <p:spPr>
          <a:xfrm>
            <a:off x="7808652" y="1132938"/>
            <a:ext cx="4217094" cy="1788160"/>
          </a:xfrm>
        </p:spPr>
        <p:txBody>
          <a:bodyPr/>
          <a:lstStyle/>
          <a:p>
            <a:r>
              <a:rPr lang="sv-SE" sz="3600" dirty="0"/>
              <a:t/>
            </a:r>
            <a:br>
              <a:rPr lang="sv-SE" sz="3600" dirty="0"/>
            </a:br>
            <a:r>
              <a:rPr lang="sv-SE" sz="2400" dirty="0"/>
              <a:t>Region Östergötlands</a:t>
            </a:r>
            <a:r>
              <a:rPr lang="sv-SE" sz="3600" dirty="0"/>
              <a:t/>
            </a:r>
            <a:br>
              <a:rPr lang="sv-SE" sz="3600" dirty="0"/>
            </a:br>
            <a:r>
              <a:rPr lang="sv-SE" sz="3600" dirty="0"/>
              <a:t>Hållbarhetsprogram</a:t>
            </a:r>
            <a:br>
              <a:rPr lang="sv-SE" sz="3600" dirty="0"/>
            </a:br>
            <a:r>
              <a:rPr lang="sv-SE" sz="3600" dirty="0"/>
              <a:t>2023-2030 </a:t>
            </a:r>
          </a:p>
        </p:txBody>
      </p:sp>
      <p:pic>
        <p:nvPicPr>
          <p:cNvPr id="6" name="Platshållare för bild 5"/>
          <p:cNvPicPr>
            <a:picLocks noGrp="1" noChangeAspect="1"/>
          </p:cNvPicPr>
          <p:nvPr>
            <p:ph type="pic" sz="quarter" idx="11"/>
          </p:nvPr>
        </p:nvPicPr>
        <p:blipFill>
          <a:blip r:embed="rId3"/>
          <a:srcRect t="2600" b="2600"/>
          <a:stretch>
            <a:fillRect/>
          </a:stretch>
        </p:blipFill>
        <p:spPr>
          <a:prstGeom prst="rect">
            <a:avLst/>
          </a:prstGeom>
        </p:spPr>
      </p:pic>
      <p:sp>
        <p:nvSpPr>
          <p:cNvPr id="9" name="Underrubrik 2"/>
          <p:cNvSpPr>
            <a:spLocks noGrp="1"/>
          </p:cNvSpPr>
          <p:nvPr>
            <p:ph type="subTitle" idx="1"/>
          </p:nvPr>
        </p:nvSpPr>
        <p:spPr>
          <a:xfrm>
            <a:off x="7882543" y="3882967"/>
            <a:ext cx="4143203" cy="1788161"/>
          </a:xfrm>
        </p:spPr>
        <p:txBody>
          <a:bodyPr/>
          <a:lstStyle/>
          <a:p>
            <a:r>
              <a:rPr lang="sv-SE" dirty="0"/>
              <a:t>Stärka jämlikhet och jämställdhet</a:t>
            </a:r>
          </a:p>
          <a:p>
            <a:endParaRPr lang="sv-SE" dirty="0"/>
          </a:p>
          <a:p>
            <a:r>
              <a:rPr lang="sv-SE" dirty="0"/>
              <a:t>Ta ansvar för klimatet</a:t>
            </a:r>
          </a:p>
          <a:p>
            <a:endParaRPr lang="sv-SE" dirty="0"/>
          </a:p>
          <a:p>
            <a:r>
              <a:rPr lang="sv-SE" dirty="0"/>
              <a:t>Arbeta för en god hälsa och miljö</a:t>
            </a:r>
          </a:p>
        </p:txBody>
      </p:sp>
    </p:spTree>
    <p:extLst>
      <p:ext uri="{BB962C8B-B14F-4D97-AF65-F5344CB8AC3E}">
        <p14:creationId xmlns:p14="http://schemas.microsoft.com/office/powerpoint/2010/main" val="1340948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objekt 32">
            <a:extLst>
              <a:ext uri="{FF2B5EF4-FFF2-40B4-BE49-F238E27FC236}">
                <a16:creationId xmlns:a16="http://schemas.microsoft.com/office/drawing/2014/main" id="{39498BD9-3850-3123-3E0E-6473365E23A8}"/>
              </a:ext>
            </a:extLst>
          </p:cNvPr>
          <p:cNvPicPr>
            <a:picLocks noChangeAspect="1"/>
          </p:cNvPicPr>
          <p:nvPr/>
        </p:nvPicPr>
        <p:blipFill rotWithShape="1">
          <a:blip r:embed="rId3"/>
          <a:srcRect r="9315" b="7063"/>
          <a:stretch/>
        </p:blipFill>
        <p:spPr>
          <a:xfrm>
            <a:off x="323452" y="898396"/>
            <a:ext cx="3512584" cy="4898839"/>
          </a:xfrm>
          <a:prstGeom prst="rect">
            <a:avLst/>
          </a:prstGeom>
        </p:spPr>
      </p:pic>
      <p:sp>
        <p:nvSpPr>
          <p:cNvPr id="3" name="Rubrik 2"/>
          <p:cNvSpPr>
            <a:spLocks noGrp="1"/>
          </p:cNvSpPr>
          <p:nvPr>
            <p:ph type="title"/>
          </p:nvPr>
        </p:nvSpPr>
        <p:spPr>
          <a:xfrm>
            <a:off x="1195586" y="764364"/>
            <a:ext cx="9465560" cy="268064"/>
          </a:xfrm>
        </p:spPr>
        <p:txBody>
          <a:bodyPr/>
          <a:lstStyle/>
          <a:p>
            <a:pPr algn="ctr"/>
            <a:r>
              <a:rPr lang="sv-SE" sz="3200" dirty="0">
                <a:solidFill>
                  <a:srgbClr val="0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Folkhälsostrategi för Östergötland </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r>
            <a:b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endParaRPr lang="sv-SE" dirty="0"/>
          </a:p>
        </p:txBody>
      </p:sp>
      <p:grpSp>
        <p:nvGrpSpPr>
          <p:cNvPr id="5" name="xxIcon">
            <a:extLst>
              <a:ext uri="{FF2B5EF4-FFF2-40B4-BE49-F238E27FC236}">
                <a16:creationId xmlns:a16="http://schemas.microsoft.com/office/drawing/2014/main" id="{0FE06CFF-02DE-4D0F-9D1D-C86EB23E3D63}"/>
              </a:ext>
            </a:extLst>
          </p:cNvPr>
          <p:cNvGrpSpPr>
            <a:grpSpLocks noChangeAspect="1"/>
          </p:cNvGrpSpPr>
          <p:nvPr/>
        </p:nvGrpSpPr>
        <p:grpSpPr>
          <a:xfrm>
            <a:off x="6590117" y="2415694"/>
            <a:ext cx="1412438" cy="1477809"/>
            <a:chOff x="5999134" y="2295046"/>
            <a:chExt cx="773811" cy="809625"/>
          </a:xfrm>
          <a:noFill/>
        </p:grpSpPr>
        <p:sp>
          <p:nvSpPr>
            <p:cNvPr id="6" name="Frihandsfigur: Form 81">
              <a:extLst>
                <a:ext uri="{FF2B5EF4-FFF2-40B4-BE49-F238E27FC236}">
                  <a16:creationId xmlns:a16="http://schemas.microsoft.com/office/drawing/2014/main" id="{C643BE88-3F8A-47BF-8B69-A7A8732A785A}"/>
                </a:ext>
              </a:extLst>
            </p:cNvPr>
            <p:cNvSpPr/>
            <p:nvPr/>
          </p:nvSpPr>
          <p:spPr>
            <a:xfrm>
              <a:off x="6642167" y="2867403"/>
              <a:ext cx="116585" cy="237267"/>
            </a:xfrm>
            <a:custGeom>
              <a:avLst/>
              <a:gdLst>
                <a:gd name="connsiteX0" fmla="*/ 0 w 116585"/>
                <a:gd name="connsiteY0" fmla="*/ 0 h 237267"/>
                <a:gd name="connsiteX1" fmla="*/ 116586 w 116585"/>
                <a:gd name="connsiteY1" fmla="*/ 237268 h 237267"/>
              </a:gdLst>
              <a:ahLst/>
              <a:cxnLst>
                <a:cxn ang="0">
                  <a:pos x="connsiteX0" y="connsiteY0"/>
                </a:cxn>
                <a:cxn ang="0">
                  <a:pos x="connsiteX1" y="connsiteY1"/>
                </a:cxn>
              </a:cxnLst>
              <a:rect l="l" t="t" r="r" b="b"/>
              <a:pathLst>
                <a:path w="116585" h="237267">
                  <a:moveTo>
                    <a:pt x="0" y="0"/>
                  </a:moveTo>
                  <a:lnTo>
                    <a:pt x="116586" y="237268"/>
                  </a:lnTo>
                </a:path>
              </a:pathLst>
            </a:custGeom>
            <a:ln w="28575" cap="rnd">
              <a:solidFill>
                <a:srgbClr val="000000"/>
              </a:solidFill>
              <a:prstDash val="solid"/>
              <a:round/>
            </a:ln>
          </p:spPr>
          <p:txBody>
            <a:bodyPr rtlCol="0" anchor="ctr"/>
            <a:lstStyle/>
            <a:p>
              <a:endParaRPr lang="sv-SE"/>
            </a:p>
          </p:txBody>
        </p:sp>
        <p:sp>
          <p:nvSpPr>
            <p:cNvPr id="7" name="Frihandsfigur: Form 82">
              <a:extLst>
                <a:ext uri="{FF2B5EF4-FFF2-40B4-BE49-F238E27FC236}">
                  <a16:creationId xmlns:a16="http://schemas.microsoft.com/office/drawing/2014/main" id="{7AEB8387-FDF9-4E92-874E-1FC945B11799}"/>
                </a:ext>
              </a:extLst>
            </p:cNvPr>
            <p:cNvSpPr/>
            <p:nvPr/>
          </p:nvSpPr>
          <p:spPr>
            <a:xfrm>
              <a:off x="6409662" y="2978179"/>
              <a:ext cx="51053" cy="126492"/>
            </a:xfrm>
            <a:custGeom>
              <a:avLst/>
              <a:gdLst>
                <a:gd name="connsiteX0" fmla="*/ 0 w 51053"/>
                <a:gd name="connsiteY0" fmla="*/ 0 h 126492"/>
                <a:gd name="connsiteX1" fmla="*/ 51054 w 51053"/>
                <a:gd name="connsiteY1" fmla="*/ 126492 h 126492"/>
              </a:gdLst>
              <a:ahLst/>
              <a:cxnLst>
                <a:cxn ang="0">
                  <a:pos x="connsiteX0" y="connsiteY0"/>
                </a:cxn>
                <a:cxn ang="0">
                  <a:pos x="connsiteX1" y="connsiteY1"/>
                </a:cxn>
              </a:cxnLst>
              <a:rect l="l" t="t" r="r" b="b"/>
              <a:pathLst>
                <a:path w="51053" h="126492">
                  <a:moveTo>
                    <a:pt x="0" y="0"/>
                  </a:moveTo>
                  <a:lnTo>
                    <a:pt x="51054" y="126492"/>
                  </a:lnTo>
                </a:path>
              </a:pathLst>
            </a:custGeom>
            <a:ln w="28575" cap="rnd">
              <a:solidFill>
                <a:srgbClr val="000000"/>
              </a:solidFill>
              <a:prstDash val="solid"/>
              <a:round/>
            </a:ln>
          </p:spPr>
          <p:txBody>
            <a:bodyPr rtlCol="0" anchor="ctr"/>
            <a:lstStyle/>
            <a:p>
              <a:endParaRPr lang="sv-SE"/>
            </a:p>
          </p:txBody>
        </p:sp>
        <p:sp>
          <p:nvSpPr>
            <p:cNvPr id="8" name="Frihandsfigur: Form 83">
              <a:extLst>
                <a:ext uri="{FF2B5EF4-FFF2-40B4-BE49-F238E27FC236}">
                  <a16:creationId xmlns:a16="http://schemas.microsoft.com/office/drawing/2014/main" id="{F88F79EB-F35C-4F19-9C5F-271185975884}"/>
                </a:ext>
              </a:extLst>
            </p:cNvPr>
            <p:cNvSpPr/>
            <p:nvPr/>
          </p:nvSpPr>
          <p:spPr>
            <a:xfrm>
              <a:off x="6036186" y="2882929"/>
              <a:ext cx="111061" cy="221742"/>
            </a:xfrm>
            <a:custGeom>
              <a:avLst/>
              <a:gdLst>
                <a:gd name="connsiteX0" fmla="*/ 0 w 111061"/>
                <a:gd name="connsiteY0" fmla="*/ 221742 h 221742"/>
                <a:gd name="connsiteX1" fmla="*/ 111061 w 111061"/>
                <a:gd name="connsiteY1" fmla="*/ 0 h 221742"/>
              </a:gdLst>
              <a:ahLst/>
              <a:cxnLst>
                <a:cxn ang="0">
                  <a:pos x="connsiteX0" y="connsiteY0"/>
                </a:cxn>
                <a:cxn ang="0">
                  <a:pos x="connsiteX1" y="connsiteY1"/>
                </a:cxn>
              </a:cxnLst>
              <a:rect l="l" t="t" r="r" b="b"/>
              <a:pathLst>
                <a:path w="111061" h="221742">
                  <a:moveTo>
                    <a:pt x="0" y="221742"/>
                  </a:moveTo>
                  <a:lnTo>
                    <a:pt x="111061" y="0"/>
                  </a:lnTo>
                </a:path>
              </a:pathLst>
            </a:custGeom>
            <a:ln w="28575" cap="rnd">
              <a:solidFill>
                <a:srgbClr val="000000"/>
              </a:solidFill>
              <a:prstDash val="solid"/>
              <a:round/>
            </a:ln>
          </p:spPr>
          <p:txBody>
            <a:bodyPr rtlCol="0" anchor="ctr"/>
            <a:lstStyle/>
            <a:p>
              <a:endParaRPr lang="sv-SE"/>
            </a:p>
          </p:txBody>
        </p:sp>
        <p:sp>
          <p:nvSpPr>
            <p:cNvPr id="9" name="Frihandsfigur: Form 84">
              <a:extLst>
                <a:ext uri="{FF2B5EF4-FFF2-40B4-BE49-F238E27FC236}">
                  <a16:creationId xmlns:a16="http://schemas.microsoft.com/office/drawing/2014/main" id="{111E21EC-BCD3-4716-90FF-0905101F4FA2}"/>
                </a:ext>
              </a:extLst>
            </p:cNvPr>
            <p:cNvSpPr/>
            <p:nvPr/>
          </p:nvSpPr>
          <p:spPr>
            <a:xfrm>
              <a:off x="6369085" y="2449995"/>
              <a:ext cx="101959" cy="104702"/>
            </a:xfrm>
            <a:custGeom>
              <a:avLst/>
              <a:gdLst>
                <a:gd name="connsiteX0" fmla="*/ 0 w 101959"/>
                <a:gd name="connsiteY0" fmla="*/ 33170 h 104702"/>
                <a:gd name="connsiteX1" fmla="*/ 25336 w 101959"/>
                <a:gd name="connsiteY1" fmla="*/ 9738 h 104702"/>
                <a:gd name="connsiteX2" fmla="*/ 77533 w 101959"/>
                <a:gd name="connsiteY2" fmla="*/ 10977 h 104702"/>
                <a:gd name="connsiteX3" fmla="*/ 76200 w 101959"/>
                <a:gd name="connsiteY3" fmla="*/ 104703 h 104702"/>
              </a:gdLst>
              <a:ahLst/>
              <a:cxnLst>
                <a:cxn ang="0">
                  <a:pos x="connsiteX0" y="connsiteY0"/>
                </a:cxn>
                <a:cxn ang="0">
                  <a:pos x="connsiteX1" y="connsiteY1"/>
                </a:cxn>
                <a:cxn ang="0">
                  <a:pos x="connsiteX2" y="connsiteY2"/>
                </a:cxn>
                <a:cxn ang="0">
                  <a:pos x="connsiteX3" y="connsiteY3"/>
                </a:cxn>
              </a:cxnLst>
              <a:rect l="l" t="t" r="r" b="b"/>
              <a:pathLst>
                <a:path w="101959" h="104702">
                  <a:moveTo>
                    <a:pt x="0" y="33170"/>
                  </a:moveTo>
                  <a:lnTo>
                    <a:pt x="25336" y="9738"/>
                  </a:lnTo>
                  <a:cubicBezTo>
                    <a:pt x="40328" y="-3709"/>
                    <a:pt x="63196" y="-3167"/>
                    <a:pt x="77533" y="10977"/>
                  </a:cubicBezTo>
                  <a:cubicBezTo>
                    <a:pt x="99631" y="32979"/>
                    <a:pt x="119729" y="68127"/>
                    <a:pt x="76200" y="104703"/>
                  </a:cubicBezTo>
                </a:path>
              </a:pathLst>
            </a:custGeom>
            <a:noFill/>
            <a:ln w="28575" cap="rnd">
              <a:solidFill>
                <a:srgbClr val="000000"/>
              </a:solidFill>
              <a:prstDash val="solid"/>
              <a:round/>
            </a:ln>
          </p:spPr>
          <p:txBody>
            <a:bodyPr rtlCol="0" anchor="ctr"/>
            <a:lstStyle/>
            <a:p>
              <a:endParaRPr lang="sv-SE"/>
            </a:p>
          </p:txBody>
        </p:sp>
        <p:sp>
          <p:nvSpPr>
            <p:cNvPr id="10" name="Frihandsfigur: Form 85">
              <a:extLst>
                <a:ext uri="{FF2B5EF4-FFF2-40B4-BE49-F238E27FC236}">
                  <a16:creationId xmlns:a16="http://schemas.microsoft.com/office/drawing/2014/main" id="{78537052-329E-4ACD-BE68-524AAAC60614}"/>
                </a:ext>
              </a:extLst>
            </p:cNvPr>
            <p:cNvSpPr/>
            <p:nvPr/>
          </p:nvSpPr>
          <p:spPr>
            <a:xfrm>
              <a:off x="6278965" y="2459882"/>
              <a:ext cx="176511" cy="103197"/>
            </a:xfrm>
            <a:custGeom>
              <a:avLst/>
              <a:gdLst>
                <a:gd name="connsiteX0" fmla="*/ 20778 w 176511"/>
                <a:gd name="connsiteY0" fmla="*/ 103198 h 103197"/>
                <a:gd name="connsiteX1" fmla="*/ 12872 w 176511"/>
                <a:gd name="connsiteY1" fmla="*/ 19663 h 103197"/>
                <a:gd name="connsiteX2" fmla="*/ 65561 w 176511"/>
                <a:gd name="connsiteY2" fmla="*/ 5004 h 103197"/>
                <a:gd name="connsiteX3" fmla="*/ 70022 w 176511"/>
                <a:gd name="connsiteY3" fmla="*/ 7948 h 103197"/>
                <a:gd name="connsiteX4" fmla="*/ 176512 w 176511"/>
                <a:gd name="connsiteY4" fmla="*/ 90339 h 103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03197">
                  <a:moveTo>
                    <a:pt x="20778" y="103198"/>
                  </a:moveTo>
                  <a:cubicBezTo>
                    <a:pt x="-9988" y="78623"/>
                    <a:pt x="-1225" y="45000"/>
                    <a:pt x="12872" y="19663"/>
                  </a:cubicBezTo>
                  <a:cubicBezTo>
                    <a:pt x="23374" y="1066"/>
                    <a:pt x="46963" y="-5497"/>
                    <a:pt x="65561" y="5004"/>
                  </a:cubicBezTo>
                  <a:cubicBezTo>
                    <a:pt x="67114" y="5882"/>
                    <a:pt x="68605" y="6865"/>
                    <a:pt x="70022" y="7948"/>
                  </a:cubicBezTo>
                  <a:lnTo>
                    <a:pt x="176512" y="90339"/>
                  </a:lnTo>
                </a:path>
              </a:pathLst>
            </a:custGeom>
            <a:noFill/>
            <a:ln w="28575" cap="rnd">
              <a:solidFill>
                <a:srgbClr val="000000"/>
              </a:solidFill>
              <a:prstDash val="solid"/>
              <a:round/>
            </a:ln>
          </p:spPr>
          <p:txBody>
            <a:bodyPr rtlCol="0" anchor="ctr"/>
            <a:lstStyle/>
            <a:p>
              <a:endParaRPr lang="sv-SE"/>
            </a:p>
          </p:txBody>
        </p:sp>
        <p:sp>
          <p:nvSpPr>
            <p:cNvPr id="11" name="Frihandsfigur: Form 86">
              <a:extLst>
                <a:ext uri="{FF2B5EF4-FFF2-40B4-BE49-F238E27FC236}">
                  <a16:creationId xmlns:a16="http://schemas.microsoft.com/office/drawing/2014/main" id="{C8821C54-EB31-4195-88F8-C62A9D84507C}"/>
                </a:ext>
              </a:extLst>
            </p:cNvPr>
            <p:cNvSpPr/>
            <p:nvPr/>
          </p:nvSpPr>
          <p:spPr>
            <a:xfrm>
              <a:off x="6054360" y="2539225"/>
              <a:ext cx="377025" cy="391419"/>
            </a:xfrm>
            <a:custGeom>
              <a:avLst/>
              <a:gdLst>
                <a:gd name="connsiteX0" fmla="*/ 32499 w 377025"/>
                <a:gd name="connsiteY0" fmla="*/ 217212 h 391419"/>
                <a:gd name="connsiteX1" fmla="*/ 3420 w 377025"/>
                <a:gd name="connsiteY1" fmla="*/ 282858 h 391419"/>
                <a:gd name="connsiteX2" fmla="*/ 15354 w 377025"/>
                <a:gd name="connsiteY2" fmla="*/ 300937 h 391419"/>
                <a:gd name="connsiteX3" fmla="*/ 15354 w 377025"/>
                <a:gd name="connsiteY3" fmla="*/ 300937 h 391419"/>
                <a:gd name="connsiteX4" fmla="*/ 45262 w 377025"/>
                <a:gd name="connsiteY4" fmla="*/ 321606 h 391419"/>
                <a:gd name="connsiteX5" fmla="*/ 177565 w 377025"/>
                <a:gd name="connsiteY5" fmla="*/ 383138 h 391419"/>
                <a:gd name="connsiteX6" fmla="*/ 295103 w 377025"/>
                <a:gd name="connsiteY6" fmla="*/ 340466 h 391419"/>
                <a:gd name="connsiteX7" fmla="*/ 368636 w 377025"/>
                <a:gd name="connsiteY7" fmla="*/ 182922 h 391419"/>
                <a:gd name="connsiteX8" fmla="*/ 328726 w 377025"/>
                <a:gd name="connsiteY8" fmla="*/ 66527 h 391419"/>
                <a:gd name="connsiteX9" fmla="*/ 211855 w 377025"/>
                <a:gd name="connsiteY9" fmla="*/ 6805 h 391419"/>
                <a:gd name="connsiteX10" fmla="*/ 187947 w 377025"/>
                <a:gd name="connsiteY10" fmla="*/ 137 h 391419"/>
                <a:gd name="connsiteX11" fmla="*/ 187947 w 377025"/>
                <a:gd name="connsiteY11" fmla="*/ 137 h 391419"/>
                <a:gd name="connsiteX12" fmla="*/ 125527 w 377025"/>
                <a:gd name="connsiteY12" fmla="*/ 54604 h 391419"/>
                <a:gd name="connsiteX13" fmla="*/ 128892 w 377025"/>
                <a:gd name="connsiteY13" fmla="*/ 78528 h 391419"/>
                <a:gd name="connsiteX14" fmla="*/ 131940 w 377025"/>
                <a:gd name="connsiteY14" fmla="*/ 86910 h 391419"/>
                <a:gd name="connsiteX15" fmla="*/ 113652 w 377025"/>
                <a:gd name="connsiteY15" fmla="*/ 88625 h 391419"/>
                <a:gd name="connsiteX16" fmla="*/ 45146 w 377025"/>
                <a:gd name="connsiteY16" fmla="*/ 171810 h 391419"/>
                <a:gd name="connsiteX17" fmla="*/ 45739 w 377025"/>
                <a:gd name="connsiteY17" fmla="*/ 176445 h 391419"/>
                <a:gd name="connsiteX18" fmla="*/ 51168 w 377025"/>
                <a:gd name="connsiteY18" fmla="*/ 209973 h 391419"/>
                <a:gd name="connsiteX19" fmla="*/ 32118 w 377025"/>
                <a:gd name="connsiteY19" fmla="*/ 217212 h 39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7025" h="391419">
                  <a:moveTo>
                    <a:pt x="32499" y="217212"/>
                  </a:moveTo>
                  <a:cubicBezTo>
                    <a:pt x="6342" y="227310"/>
                    <a:pt x="-6677" y="256700"/>
                    <a:pt x="3420" y="282858"/>
                  </a:cubicBezTo>
                  <a:cubicBezTo>
                    <a:pt x="6051" y="289672"/>
                    <a:pt x="10121" y="295839"/>
                    <a:pt x="15354" y="300937"/>
                  </a:cubicBezTo>
                  <a:lnTo>
                    <a:pt x="15354" y="300937"/>
                  </a:lnTo>
                  <a:cubicBezTo>
                    <a:pt x="24105" y="309442"/>
                    <a:pt x="34213" y="316427"/>
                    <a:pt x="45262" y="321606"/>
                  </a:cubicBezTo>
                  <a:lnTo>
                    <a:pt x="177565" y="383138"/>
                  </a:lnTo>
                  <a:cubicBezTo>
                    <a:pt x="221810" y="403715"/>
                    <a:pt x="274364" y="384635"/>
                    <a:pt x="295103" y="340466"/>
                  </a:cubicBezTo>
                  <a:cubicBezTo>
                    <a:pt x="317677" y="292079"/>
                    <a:pt x="346443" y="230738"/>
                    <a:pt x="368636" y="182922"/>
                  </a:cubicBezTo>
                  <a:cubicBezTo>
                    <a:pt x="388900" y="139710"/>
                    <a:pt x="371243" y="88213"/>
                    <a:pt x="328726" y="66527"/>
                  </a:cubicBezTo>
                  <a:lnTo>
                    <a:pt x="211855" y="6805"/>
                  </a:lnTo>
                  <a:cubicBezTo>
                    <a:pt x="204422" y="2979"/>
                    <a:pt x="196287" y="710"/>
                    <a:pt x="187947" y="137"/>
                  </a:cubicBezTo>
                  <a:lnTo>
                    <a:pt x="187947" y="137"/>
                  </a:lnTo>
                  <a:cubicBezTo>
                    <a:pt x="155669" y="-2059"/>
                    <a:pt x="127723" y="22327"/>
                    <a:pt x="125527" y="54604"/>
                  </a:cubicBezTo>
                  <a:cubicBezTo>
                    <a:pt x="124973" y="62726"/>
                    <a:pt x="126120" y="70874"/>
                    <a:pt x="128892" y="78528"/>
                  </a:cubicBezTo>
                  <a:lnTo>
                    <a:pt x="131940" y="86910"/>
                  </a:lnTo>
                  <a:lnTo>
                    <a:pt x="113652" y="88625"/>
                  </a:lnTo>
                  <a:cubicBezTo>
                    <a:pt x="71764" y="92679"/>
                    <a:pt x="41092" y="129922"/>
                    <a:pt x="45146" y="171810"/>
                  </a:cubicBezTo>
                  <a:cubicBezTo>
                    <a:pt x="45297" y="173361"/>
                    <a:pt x="45494" y="174907"/>
                    <a:pt x="45739" y="176445"/>
                  </a:cubicBezTo>
                  <a:lnTo>
                    <a:pt x="51168" y="209973"/>
                  </a:lnTo>
                  <a:lnTo>
                    <a:pt x="32118" y="217212"/>
                  </a:lnTo>
                  <a:close/>
                </a:path>
              </a:pathLst>
            </a:custGeom>
            <a:noFill/>
            <a:ln w="28575" cap="rnd">
              <a:solidFill>
                <a:srgbClr val="000000"/>
              </a:solidFill>
              <a:prstDash val="solid"/>
              <a:round/>
            </a:ln>
          </p:spPr>
          <p:txBody>
            <a:bodyPr rtlCol="0" anchor="ctr"/>
            <a:lstStyle/>
            <a:p>
              <a:endParaRPr lang="sv-SE"/>
            </a:p>
          </p:txBody>
        </p:sp>
        <p:sp>
          <p:nvSpPr>
            <p:cNvPr id="12" name="Frihandsfigur: Form 87">
              <a:extLst>
                <a:ext uri="{FF2B5EF4-FFF2-40B4-BE49-F238E27FC236}">
                  <a16:creationId xmlns:a16="http://schemas.microsoft.com/office/drawing/2014/main" id="{52323C08-8237-4CEF-A920-55F3BC334908}"/>
                </a:ext>
              </a:extLst>
            </p:cNvPr>
            <p:cNvSpPr/>
            <p:nvPr/>
          </p:nvSpPr>
          <p:spPr>
            <a:xfrm>
              <a:off x="6361179" y="2519023"/>
              <a:ext cx="346817" cy="585648"/>
            </a:xfrm>
            <a:custGeom>
              <a:avLst/>
              <a:gdLst>
                <a:gd name="connsiteX0" fmla="*/ 10097 w 346817"/>
                <a:gd name="connsiteY0" fmla="*/ 585648 h 585648"/>
                <a:gd name="connsiteX1" fmla="*/ 48197 w 346817"/>
                <a:gd name="connsiteY1" fmla="*/ 459156 h 585648"/>
                <a:gd name="connsiteX2" fmla="*/ 302228 w 346817"/>
                <a:gd name="connsiteY2" fmla="*/ 338189 h 585648"/>
                <a:gd name="connsiteX3" fmla="*/ 340328 w 346817"/>
                <a:gd name="connsiteY3" fmla="*/ 298374 h 585648"/>
                <a:gd name="connsiteX4" fmla="*/ 341852 w 346817"/>
                <a:gd name="connsiteY4" fmla="*/ 294945 h 585648"/>
                <a:gd name="connsiteX5" fmla="*/ 310358 w 346817"/>
                <a:gd name="connsiteY5" fmla="*/ 215562 h 585648"/>
                <a:gd name="connsiteX6" fmla="*/ 310229 w 346817"/>
                <a:gd name="connsiteY6" fmla="*/ 215507 h 585648"/>
                <a:gd name="connsiteX7" fmla="*/ 291179 w 346817"/>
                <a:gd name="connsiteY7" fmla="*/ 207220 h 585648"/>
                <a:gd name="connsiteX8" fmla="*/ 297180 w 346817"/>
                <a:gd name="connsiteY8" fmla="*/ 194266 h 585648"/>
                <a:gd name="connsiteX9" fmla="*/ 259429 w 346817"/>
                <a:gd name="connsiteY9" fmla="*/ 93332 h 585648"/>
                <a:gd name="connsiteX10" fmla="*/ 246983 w 346817"/>
                <a:gd name="connsiteY10" fmla="*/ 88919 h 585648"/>
                <a:gd name="connsiteX11" fmla="*/ 226219 w 346817"/>
                <a:gd name="connsiteY11" fmla="*/ 83586 h 585648"/>
                <a:gd name="connsiteX12" fmla="*/ 230791 w 346817"/>
                <a:gd name="connsiteY12" fmla="*/ 66536 h 585648"/>
                <a:gd name="connsiteX13" fmla="*/ 192304 w 346817"/>
                <a:gd name="connsiteY13" fmla="*/ 1658 h 585648"/>
                <a:gd name="connsiteX14" fmla="*/ 169831 w 346817"/>
                <a:gd name="connsiteY14" fmla="*/ 813 h 585648"/>
                <a:gd name="connsiteX15" fmla="*/ 169831 w 346817"/>
                <a:gd name="connsiteY15" fmla="*/ 813 h 585648"/>
                <a:gd name="connsiteX16" fmla="*/ 139160 w 346817"/>
                <a:gd name="connsiteY16" fmla="*/ 10338 h 585648"/>
                <a:gd name="connsiteX17" fmla="*/ 0 w 346817"/>
                <a:gd name="connsiteY17" fmla="*/ 75489 h 58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6817" h="585648">
                  <a:moveTo>
                    <a:pt x="10097" y="585648"/>
                  </a:moveTo>
                  <a:lnTo>
                    <a:pt x="48197" y="459156"/>
                  </a:lnTo>
                  <a:lnTo>
                    <a:pt x="302228" y="338189"/>
                  </a:lnTo>
                  <a:cubicBezTo>
                    <a:pt x="319308" y="329937"/>
                    <a:pt x="332836" y="315800"/>
                    <a:pt x="340328" y="298374"/>
                  </a:cubicBezTo>
                  <a:cubicBezTo>
                    <a:pt x="340900" y="297231"/>
                    <a:pt x="341376" y="296088"/>
                    <a:pt x="341852" y="294945"/>
                  </a:cubicBezTo>
                  <a:cubicBezTo>
                    <a:pt x="355077" y="264327"/>
                    <a:pt x="340976" y="228787"/>
                    <a:pt x="310358" y="215562"/>
                  </a:cubicBezTo>
                  <a:cubicBezTo>
                    <a:pt x="310315" y="215544"/>
                    <a:pt x="310272" y="215525"/>
                    <a:pt x="310229" y="215507"/>
                  </a:cubicBezTo>
                  <a:lnTo>
                    <a:pt x="291179" y="207220"/>
                  </a:lnTo>
                  <a:lnTo>
                    <a:pt x="297180" y="194266"/>
                  </a:lnTo>
                  <a:cubicBezTo>
                    <a:pt x="314627" y="155969"/>
                    <a:pt x="297725" y="110779"/>
                    <a:pt x="259429" y="93332"/>
                  </a:cubicBezTo>
                  <a:cubicBezTo>
                    <a:pt x="255416" y="91504"/>
                    <a:pt x="251251" y="90027"/>
                    <a:pt x="246983" y="88919"/>
                  </a:cubicBezTo>
                  <a:lnTo>
                    <a:pt x="226219" y="83586"/>
                  </a:lnTo>
                  <a:lnTo>
                    <a:pt x="230791" y="66536"/>
                  </a:lnTo>
                  <a:cubicBezTo>
                    <a:pt x="238078" y="37992"/>
                    <a:pt x="220848" y="8946"/>
                    <a:pt x="192304" y="1658"/>
                  </a:cubicBezTo>
                  <a:cubicBezTo>
                    <a:pt x="184958" y="-217"/>
                    <a:pt x="177296" y="-506"/>
                    <a:pt x="169831" y="813"/>
                  </a:cubicBezTo>
                  <a:lnTo>
                    <a:pt x="169831" y="813"/>
                  </a:lnTo>
                  <a:cubicBezTo>
                    <a:pt x="159233" y="2628"/>
                    <a:pt x="148921" y="5830"/>
                    <a:pt x="139160" y="10338"/>
                  </a:cubicBezTo>
                  <a:lnTo>
                    <a:pt x="0" y="75489"/>
                  </a:lnTo>
                </a:path>
              </a:pathLst>
            </a:custGeom>
            <a:noFill/>
            <a:ln w="28575" cap="rnd">
              <a:solidFill>
                <a:srgbClr val="000000"/>
              </a:solidFill>
              <a:prstDash val="solid"/>
              <a:round/>
            </a:ln>
          </p:spPr>
          <p:txBody>
            <a:bodyPr rtlCol="0" anchor="ctr"/>
            <a:lstStyle/>
            <a:p>
              <a:endParaRPr lang="sv-SE"/>
            </a:p>
          </p:txBody>
        </p:sp>
        <p:sp>
          <p:nvSpPr>
            <p:cNvPr id="13" name="Frihandsfigur: Form 88">
              <a:extLst>
                <a:ext uri="{FF2B5EF4-FFF2-40B4-BE49-F238E27FC236}">
                  <a16:creationId xmlns:a16="http://schemas.microsoft.com/office/drawing/2014/main" id="{4A98B21A-CA13-4AAC-9F2D-03E2BE3659FD}"/>
                </a:ext>
              </a:extLst>
            </p:cNvPr>
            <p:cNvSpPr/>
            <p:nvPr/>
          </p:nvSpPr>
          <p:spPr>
            <a:xfrm>
              <a:off x="6583493" y="2367341"/>
              <a:ext cx="41719" cy="58197"/>
            </a:xfrm>
            <a:custGeom>
              <a:avLst/>
              <a:gdLst>
                <a:gd name="connsiteX0" fmla="*/ 41720 w 41719"/>
                <a:gd name="connsiteY0" fmla="*/ 0 h 58197"/>
                <a:gd name="connsiteX1" fmla="*/ 0 w 41719"/>
                <a:gd name="connsiteY1" fmla="*/ 58198 h 58197"/>
              </a:gdLst>
              <a:ahLst/>
              <a:cxnLst>
                <a:cxn ang="0">
                  <a:pos x="connsiteX0" y="connsiteY0"/>
                </a:cxn>
                <a:cxn ang="0">
                  <a:pos x="connsiteX1" y="connsiteY1"/>
                </a:cxn>
              </a:cxnLst>
              <a:rect l="l" t="t" r="r" b="b"/>
              <a:pathLst>
                <a:path w="41719" h="58197">
                  <a:moveTo>
                    <a:pt x="41720" y="0"/>
                  </a:moveTo>
                  <a:lnTo>
                    <a:pt x="0" y="58198"/>
                  </a:lnTo>
                </a:path>
              </a:pathLst>
            </a:custGeom>
            <a:ln w="28575" cap="rnd">
              <a:solidFill>
                <a:srgbClr val="000000"/>
              </a:solidFill>
              <a:prstDash val="solid"/>
              <a:round/>
            </a:ln>
          </p:spPr>
          <p:txBody>
            <a:bodyPr rtlCol="0" anchor="ctr"/>
            <a:lstStyle/>
            <a:p>
              <a:endParaRPr lang="sv-SE"/>
            </a:p>
          </p:txBody>
        </p:sp>
        <p:sp>
          <p:nvSpPr>
            <p:cNvPr id="14" name="Frihandsfigur: Form 89">
              <a:extLst>
                <a:ext uri="{FF2B5EF4-FFF2-40B4-BE49-F238E27FC236}">
                  <a16:creationId xmlns:a16="http://schemas.microsoft.com/office/drawing/2014/main" id="{B7C19DCD-52BE-4C05-AEB9-AABEF058D833}"/>
                </a:ext>
              </a:extLst>
            </p:cNvPr>
            <p:cNvSpPr/>
            <p:nvPr/>
          </p:nvSpPr>
          <p:spPr>
            <a:xfrm>
              <a:off x="6146867" y="2367341"/>
              <a:ext cx="41719" cy="58197"/>
            </a:xfrm>
            <a:custGeom>
              <a:avLst/>
              <a:gdLst>
                <a:gd name="connsiteX0" fmla="*/ 0 w 41719"/>
                <a:gd name="connsiteY0" fmla="*/ 0 h 58197"/>
                <a:gd name="connsiteX1" fmla="*/ 41719 w 41719"/>
                <a:gd name="connsiteY1" fmla="*/ 58198 h 58197"/>
              </a:gdLst>
              <a:ahLst/>
              <a:cxnLst>
                <a:cxn ang="0">
                  <a:pos x="connsiteX0" y="connsiteY0"/>
                </a:cxn>
                <a:cxn ang="0">
                  <a:pos x="connsiteX1" y="connsiteY1"/>
                </a:cxn>
              </a:cxnLst>
              <a:rect l="l" t="t" r="r" b="b"/>
              <a:pathLst>
                <a:path w="41719" h="58197">
                  <a:moveTo>
                    <a:pt x="0" y="0"/>
                  </a:moveTo>
                  <a:lnTo>
                    <a:pt x="41719" y="58198"/>
                  </a:lnTo>
                </a:path>
              </a:pathLst>
            </a:custGeom>
            <a:ln w="28575" cap="rnd">
              <a:solidFill>
                <a:srgbClr val="000000"/>
              </a:solidFill>
              <a:prstDash val="solid"/>
              <a:round/>
            </a:ln>
          </p:spPr>
          <p:txBody>
            <a:bodyPr rtlCol="0" anchor="ctr"/>
            <a:lstStyle/>
            <a:p>
              <a:endParaRPr lang="sv-SE"/>
            </a:p>
          </p:txBody>
        </p:sp>
        <p:sp>
          <p:nvSpPr>
            <p:cNvPr id="15" name="Frihandsfigur: Form 90">
              <a:extLst>
                <a:ext uri="{FF2B5EF4-FFF2-40B4-BE49-F238E27FC236}">
                  <a16:creationId xmlns:a16="http://schemas.microsoft.com/office/drawing/2014/main" id="{497F1076-23D7-4828-94D5-B28B299CE788}"/>
                </a:ext>
              </a:extLst>
            </p:cNvPr>
            <p:cNvSpPr/>
            <p:nvPr/>
          </p:nvSpPr>
          <p:spPr>
            <a:xfrm>
              <a:off x="6386040" y="2295046"/>
              <a:ext cx="9525" cy="71628"/>
            </a:xfrm>
            <a:custGeom>
              <a:avLst/>
              <a:gdLst>
                <a:gd name="connsiteX0" fmla="*/ 0 w 9525"/>
                <a:gd name="connsiteY0" fmla="*/ 0 h 71628"/>
                <a:gd name="connsiteX1" fmla="*/ 0 w 9525"/>
                <a:gd name="connsiteY1" fmla="*/ 71628 h 71628"/>
              </a:gdLst>
              <a:ahLst/>
              <a:cxnLst>
                <a:cxn ang="0">
                  <a:pos x="connsiteX0" y="connsiteY0"/>
                </a:cxn>
                <a:cxn ang="0">
                  <a:pos x="connsiteX1" y="connsiteY1"/>
                </a:cxn>
              </a:cxnLst>
              <a:rect l="l" t="t" r="r" b="b"/>
              <a:pathLst>
                <a:path w="9525" h="71628">
                  <a:moveTo>
                    <a:pt x="0" y="0"/>
                  </a:moveTo>
                  <a:lnTo>
                    <a:pt x="0" y="71628"/>
                  </a:lnTo>
                </a:path>
              </a:pathLst>
            </a:custGeom>
            <a:ln w="28575" cap="rnd">
              <a:solidFill>
                <a:srgbClr val="000000"/>
              </a:solidFill>
              <a:prstDash val="solid"/>
              <a:round/>
            </a:ln>
          </p:spPr>
          <p:txBody>
            <a:bodyPr rtlCol="0" anchor="ctr"/>
            <a:lstStyle/>
            <a:p>
              <a:endParaRPr lang="sv-SE"/>
            </a:p>
          </p:txBody>
        </p:sp>
        <p:sp>
          <p:nvSpPr>
            <p:cNvPr id="16" name="Frihandsfigur: Form 91">
              <a:extLst>
                <a:ext uri="{FF2B5EF4-FFF2-40B4-BE49-F238E27FC236}">
                  <a16:creationId xmlns:a16="http://schemas.microsoft.com/office/drawing/2014/main" id="{F708C0BD-4A1C-4147-A4F4-3F924A548ED3}"/>
                </a:ext>
              </a:extLst>
            </p:cNvPr>
            <p:cNvSpPr/>
            <p:nvPr/>
          </p:nvSpPr>
          <p:spPr>
            <a:xfrm>
              <a:off x="6708556" y="2548316"/>
              <a:ext cx="64388" cy="31337"/>
            </a:xfrm>
            <a:custGeom>
              <a:avLst/>
              <a:gdLst>
                <a:gd name="connsiteX0" fmla="*/ 64389 w 64388"/>
                <a:gd name="connsiteY0" fmla="*/ 0 h 31337"/>
                <a:gd name="connsiteX1" fmla="*/ 0 w 64388"/>
                <a:gd name="connsiteY1" fmla="*/ 31337 h 31337"/>
              </a:gdLst>
              <a:ahLst/>
              <a:cxnLst>
                <a:cxn ang="0">
                  <a:pos x="connsiteX0" y="connsiteY0"/>
                </a:cxn>
                <a:cxn ang="0">
                  <a:pos x="connsiteX1" y="connsiteY1"/>
                </a:cxn>
              </a:cxnLst>
              <a:rect l="l" t="t" r="r" b="b"/>
              <a:pathLst>
                <a:path w="64388" h="31337">
                  <a:moveTo>
                    <a:pt x="64389" y="0"/>
                  </a:moveTo>
                  <a:lnTo>
                    <a:pt x="0" y="31337"/>
                  </a:lnTo>
                </a:path>
              </a:pathLst>
            </a:custGeom>
            <a:ln w="28575" cap="rnd">
              <a:solidFill>
                <a:srgbClr val="000000"/>
              </a:solidFill>
              <a:prstDash val="solid"/>
              <a:round/>
            </a:ln>
          </p:spPr>
          <p:txBody>
            <a:bodyPr rtlCol="0" anchor="ctr"/>
            <a:lstStyle/>
            <a:p>
              <a:endParaRPr lang="sv-SE"/>
            </a:p>
          </p:txBody>
        </p:sp>
        <p:sp>
          <p:nvSpPr>
            <p:cNvPr id="17" name="Frihandsfigur: Form 92">
              <a:extLst>
                <a:ext uri="{FF2B5EF4-FFF2-40B4-BE49-F238E27FC236}">
                  <a16:creationId xmlns:a16="http://schemas.microsoft.com/office/drawing/2014/main" id="{42ACD420-D123-4051-A626-D851B0FFAB18}"/>
                </a:ext>
              </a:extLst>
            </p:cNvPr>
            <p:cNvSpPr/>
            <p:nvPr/>
          </p:nvSpPr>
          <p:spPr>
            <a:xfrm>
              <a:off x="5999134" y="2548316"/>
              <a:ext cx="64389" cy="31337"/>
            </a:xfrm>
            <a:custGeom>
              <a:avLst/>
              <a:gdLst>
                <a:gd name="connsiteX0" fmla="*/ 0 w 64389"/>
                <a:gd name="connsiteY0" fmla="*/ 0 h 31337"/>
                <a:gd name="connsiteX1" fmla="*/ 64389 w 64389"/>
                <a:gd name="connsiteY1" fmla="*/ 31337 h 31337"/>
              </a:gdLst>
              <a:ahLst/>
              <a:cxnLst>
                <a:cxn ang="0">
                  <a:pos x="connsiteX0" y="connsiteY0"/>
                </a:cxn>
                <a:cxn ang="0">
                  <a:pos x="connsiteX1" y="connsiteY1"/>
                </a:cxn>
              </a:cxnLst>
              <a:rect l="l" t="t" r="r" b="b"/>
              <a:pathLst>
                <a:path w="64389" h="31337">
                  <a:moveTo>
                    <a:pt x="0" y="0"/>
                  </a:moveTo>
                  <a:lnTo>
                    <a:pt x="64389" y="31337"/>
                  </a:lnTo>
                </a:path>
              </a:pathLst>
            </a:custGeom>
            <a:ln w="28575" cap="rnd">
              <a:solidFill>
                <a:srgbClr val="000000"/>
              </a:solidFill>
              <a:prstDash val="solid"/>
              <a:round/>
            </a:ln>
          </p:spPr>
          <p:txBody>
            <a:bodyPr rtlCol="0" anchor="ctr"/>
            <a:lstStyle/>
            <a:p>
              <a:endParaRPr lang="sv-SE"/>
            </a:p>
          </p:txBody>
        </p:sp>
      </p:grpSp>
      <p:grpSp>
        <p:nvGrpSpPr>
          <p:cNvPr id="18" name="xxIcon">
            <a:extLst>
              <a:ext uri="{FF2B5EF4-FFF2-40B4-BE49-F238E27FC236}">
                <a16:creationId xmlns:a16="http://schemas.microsoft.com/office/drawing/2014/main" id="{C57CDC87-1D65-41B5-8E88-10AD26389D8C}"/>
              </a:ext>
            </a:extLst>
          </p:cNvPr>
          <p:cNvGrpSpPr>
            <a:grpSpLocks noChangeAspect="1"/>
          </p:cNvGrpSpPr>
          <p:nvPr/>
        </p:nvGrpSpPr>
        <p:grpSpPr>
          <a:xfrm>
            <a:off x="9548413" y="2772246"/>
            <a:ext cx="1262312" cy="1229482"/>
            <a:chOff x="3494096" y="991571"/>
            <a:chExt cx="821650" cy="821531"/>
          </a:xfrm>
          <a:noFill/>
        </p:grpSpPr>
        <p:sp>
          <p:nvSpPr>
            <p:cNvPr id="19" name="Frihandsfigur: Form 37">
              <a:extLst>
                <a:ext uri="{FF2B5EF4-FFF2-40B4-BE49-F238E27FC236}">
                  <a16:creationId xmlns:a16="http://schemas.microsoft.com/office/drawing/2014/main" id="{175D786C-B848-4980-B9C0-7567508D7948}"/>
                </a:ext>
              </a:extLst>
            </p:cNvPr>
            <p:cNvSpPr/>
            <p:nvPr/>
          </p:nvSpPr>
          <p:spPr>
            <a:xfrm>
              <a:off x="3958559" y="1563071"/>
              <a:ext cx="267938" cy="9525"/>
            </a:xfrm>
            <a:custGeom>
              <a:avLst/>
              <a:gdLst>
                <a:gd name="connsiteX0" fmla="*/ 0 w 267938"/>
                <a:gd name="connsiteY0" fmla="*/ 0 h 9525"/>
                <a:gd name="connsiteX1" fmla="*/ 267938 w 267938"/>
                <a:gd name="connsiteY1" fmla="*/ 0 h 9525"/>
              </a:gdLst>
              <a:ahLst/>
              <a:cxnLst>
                <a:cxn ang="0">
                  <a:pos x="connsiteX0" y="connsiteY0"/>
                </a:cxn>
                <a:cxn ang="0">
                  <a:pos x="connsiteX1" y="connsiteY1"/>
                </a:cxn>
              </a:cxnLst>
              <a:rect l="l" t="t" r="r" b="b"/>
              <a:pathLst>
                <a:path w="267938" h="9525">
                  <a:moveTo>
                    <a:pt x="0" y="0"/>
                  </a:moveTo>
                  <a:lnTo>
                    <a:pt x="267938" y="0"/>
                  </a:lnTo>
                </a:path>
              </a:pathLst>
            </a:custGeom>
            <a:noFill/>
            <a:ln w="28575" cap="rnd">
              <a:solidFill>
                <a:srgbClr val="000000"/>
              </a:solidFill>
              <a:prstDash val="solid"/>
              <a:round/>
            </a:ln>
          </p:spPr>
          <p:txBody>
            <a:bodyPr rtlCol="0" anchor="ctr"/>
            <a:lstStyle/>
            <a:p>
              <a:pPr algn="ctr"/>
              <a:endParaRPr lang="sv-SE"/>
            </a:p>
          </p:txBody>
        </p:sp>
        <p:sp>
          <p:nvSpPr>
            <p:cNvPr id="20" name="Frihandsfigur: Form 38">
              <a:extLst>
                <a:ext uri="{FF2B5EF4-FFF2-40B4-BE49-F238E27FC236}">
                  <a16:creationId xmlns:a16="http://schemas.microsoft.com/office/drawing/2014/main" id="{302065F0-52A8-4675-B5B8-860BC1D602EF}"/>
                </a:ext>
              </a:extLst>
            </p:cNvPr>
            <p:cNvSpPr/>
            <p:nvPr/>
          </p:nvSpPr>
          <p:spPr>
            <a:xfrm>
              <a:off x="3958559" y="1634509"/>
              <a:ext cx="178498" cy="9525"/>
            </a:xfrm>
            <a:custGeom>
              <a:avLst/>
              <a:gdLst>
                <a:gd name="connsiteX0" fmla="*/ 0 w 178498"/>
                <a:gd name="connsiteY0" fmla="*/ 0 h 9525"/>
                <a:gd name="connsiteX1" fmla="*/ 178499 w 178498"/>
                <a:gd name="connsiteY1" fmla="*/ 0 h 9525"/>
              </a:gdLst>
              <a:ahLst/>
              <a:cxnLst>
                <a:cxn ang="0">
                  <a:pos x="connsiteX0" y="connsiteY0"/>
                </a:cxn>
                <a:cxn ang="0">
                  <a:pos x="connsiteX1" y="connsiteY1"/>
                </a:cxn>
              </a:cxnLst>
              <a:rect l="l" t="t" r="r" b="b"/>
              <a:pathLst>
                <a:path w="178498" h="9525">
                  <a:moveTo>
                    <a:pt x="0" y="0"/>
                  </a:moveTo>
                  <a:lnTo>
                    <a:pt x="178499" y="0"/>
                  </a:lnTo>
                </a:path>
              </a:pathLst>
            </a:custGeom>
            <a:noFill/>
            <a:ln w="28575" cap="rnd">
              <a:solidFill>
                <a:srgbClr val="000000"/>
              </a:solidFill>
              <a:prstDash val="solid"/>
              <a:round/>
            </a:ln>
          </p:spPr>
          <p:txBody>
            <a:bodyPr rtlCol="0" anchor="ctr"/>
            <a:lstStyle/>
            <a:p>
              <a:pPr algn="ctr"/>
              <a:endParaRPr lang="sv-SE"/>
            </a:p>
          </p:txBody>
        </p:sp>
        <p:sp>
          <p:nvSpPr>
            <p:cNvPr id="21" name="Frihandsfigur: Form 39">
              <a:extLst>
                <a:ext uri="{FF2B5EF4-FFF2-40B4-BE49-F238E27FC236}">
                  <a16:creationId xmlns:a16="http://schemas.microsoft.com/office/drawing/2014/main" id="{E8371562-EF7F-4762-8967-CDD3639BB878}"/>
                </a:ext>
              </a:extLst>
            </p:cNvPr>
            <p:cNvSpPr/>
            <p:nvPr/>
          </p:nvSpPr>
          <p:spPr>
            <a:xfrm>
              <a:off x="3994063" y="1259302"/>
              <a:ext cx="321683" cy="160893"/>
            </a:xfrm>
            <a:custGeom>
              <a:avLst/>
              <a:gdLst>
                <a:gd name="connsiteX0" fmla="*/ 119 w 321683"/>
                <a:gd name="connsiteY0" fmla="*/ 160894 h 160893"/>
                <a:gd name="connsiteX1" fmla="*/ 148862 w 321683"/>
                <a:gd name="connsiteY1" fmla="*/ 117 h 160893"/>
                <a:gd name="connsiteX2" fmla="*/ 148995 w 321683"/>
                <a:gd name="connsiteY2" fmla="*/ 112 h 160893"/>
                <a:gd name="connsiteX3" fmla="*/ 160996 w 321683"/>
                <a:gd name="connsiteY3" fmla="*/ 112 h 160893"/>
                <a:gd name="connsiteX4" fmla="*/ 321683 w 321683"/>
                <a:gd name="connsiteY4" fmla="*/ 148892 h 160893"/>
                <a:gd name="connsiteX5" fmla="*/ 321683 w 321683"/>
                <a:gd name="connsiteY5" fmla="*/ 160894 h 16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83" h="160893">
                  <a:moveTo>
                    <a:pt x="119" y="160894"/>
                  </a:moveTo>
                  <a:cubicBezTo>
                    <a:pt x="-3204" y="75422"/>
                    <a:pt x="63390" y="3440"/>
                    <a:pt x="148862" y="117"/>
                  </a:cubicBezTo>
                  <a:cubicBezTo>
                    <a:pt x="148906" y="116"/>
                    <a:pt x="148950" y="114"/>
                    <a:pt x="148995" y="112"/>
                  </a:cubicBezTo>
                  <a:cubicBezTo>
                    <a:pt x="152995" y="112"/>
                    <a:pt x="156996" y="112"/>
                    <a:pt x="160996" y="112"/>
                  </a:cubicBezTo>
                  <a:cubicBezTo>
                    <a:pt x="246428" y="-3107"/>
                    <a:pt x="318328" y="63467"/>
                    <a:pt x="321683" y="148892"/>
                  </a:cubicBezTo>
                  <a:cubicBezTo>
                    <a:pt x="321683" y="152893"/>
                    <a:pt x="321683" y="156893"/>
                    <a:pt x="321683" y="160894"/>
                  </a:cubicBezTo>
                  <a:close/>
                </a:path>
              </a:pathLst>
            </a:custGeom>
            <a:noFill/>
            <a:ln w="28575" cap="rnd">
              <a:solidFill>
                <a:srgbClr val="000000"/>
              </a:solidFill>
              <a:prstDash val="solid"/>
              <a:round/>
            </a:ln>
          </p:spPr>
          <p:txBody>
            <a:bodyPr rtlCol="0" anchor="ctr"/>
            <a:lstStyle/>
            <a:p>
              <a:pPr algn="ctr"/>
              <a:endParaRPr lang="sv-SE"/>
            </a:p>
          </p:txBody>
        </p:sp>
        <p:sp>
          <p:nvSpPr>
            <p:cNvPr id="22" name="Frihandsfigur: Form 40">
              <a:extLst>
                <a:ext uri="{FF2B5EF4-FFF2-40B4-BE49-F238E27FC236}">
                  <a16:creationId xmlns:a16="http://schemas.microsoft.com/office/drawing/2014/main" id="{CB26114E-EA3C-4D4B-8F3B-577B06F9085C}"/>
                </a:ext>
              </a:extLst>
            </p:cNvPr>
            <p:cNvSpPr/>
            <p:nvPr/>
          </p:nvSpPr>
          <p:spPr>
            <a:xfrm>
              <a:off x="4047903" y="991571"/>
              <a:ext cx="214312" cy="214312"/>
            </a:xfrm>
            <a:custGeom>
              <a:avLst/>
              <a:gdLst>
                <a:gd name="connsiteX0" fmla="*/ 0 w 214312"/>
                <a:gd name="connsiteY0" fmla="*/ 107156 h 214312"/>
                <a:gd name="connsiteX1" fmla="*/ 107156 w 214312"/>
                <a:gd name="connsiteY1" fmla="*/ 214313 h 214312"/>
                <a:gd name="connsiteX2" fmla="*/ 214313 w 214312"/>
                <a:gd name="connsiteY2" fmla="*/ 107156 h 214312"/>
                <a:gd name="connsiteX3" fmla="*/ 107156 w 214312"/>
                <a:gd name="connsiteY3" fmla="*/ 0 h 214312"/>
                <a:gd name="connsiteX4" fmla="*/ 0 w 214312"/>
                <a:gd name="connsiteY4" fmla="*/ 107156 h 2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 h="214312">
                  <a:moveTo>
                    <a:pt x="0" y="107156"/>
                  </a:moveTo>
                  <a:cubicBezTo>
                    <a:pt x="0" y="166337"/>
                    <a:pt x="47976" y="214313"/>
                    <a:pt x="107156" y="214313"/>
                  </a:cubicBezTo>
                  <a:cubicBezTo>
                    <a:pt x="166337" y="214313"/>
                    <a:pt x="214313" y="166337"/>
                    <a:pt x="214313" y="107156"/>
                  </a:cubicBezTo>
                  <a:cubicBezTo>
                    <a:pt x="214313" y="47976"/>
                    <a:pt x="166337" y="0"/>
                    <a:pt x="107156" y="0"/>
                  </a:cubicBezTo>
                  <a:cubicBezTo>
                    <a:pt x="47976" y="0"/>
                    <a:pt x="0" y="47976"/>
                    <a:pt x="0" y="107156"/>
                  </a:cubicBezTo>
                  <a:close/>
                </a:path>
              </a:pathLst>
            </a:custGeom>
            <a:noFill/>
            <a:ln w="28575" cap="rnd">
              <a:solidFill>
                <a:srgbClr val="000000"/>
              </a:solidFill>
              <a:prstDash val="solid"/>
              <a:round/>
            </a:ln>
          </p:spPr>
          <p:txBody>
            <a:bodyPr rtlCol="0" anchor="ctr"/>
            <a:lstStyle/>
            <a:p>
              <a:pPr algn="ctr"/>
              <a:endParaRPr lang="sv-SE"/>
            </a:p>
          </p:txBody>
        </p:sp>
        <p:sp>
          <p:nvSpPr>
            <p:cNvPr id="23" name="Frihandsfigur: Form 41">
              <a:extLst>
                <a:ext uri="{FF2B5EF4-FFF2-40B4-BE49-F238E27FC236}">
                  <a16:creationId xmlns:a16="http://schemas.microsoft.com/office/drawing/2014/main" id="{002C60F8-B137-4D80-B78B-970D7A7F7320}"/>
                </a:ext>
              </a:extLst>
            </p:cNvPr>
            <p:cNvSpPr/>
            <p:nvPr/>
          </p:nvSpPr>
          <p:spPr>
            <a:xfrm>
              <a:off x="3494096" y="1652296"/>
              <a:ext cx="321587" cy="160806"/>
            </a:xfrm>
            <a:custGeom>
              <a:avLst/>
              <a:gdLst>
                <a:gd name="connsiteX0" fmla="*/ 119 w 321587"/>
                <a:gd name="connsiteY0" fmla="*/ 160806 h 160806"/>
                <a:gd name="connsiteX1" fmla="*/ 148766 w 321587"/>
                <a:gd name="connsiteY1" fmla="*/ 124 h 160806"/>
                <a:gd name="connsiteX2" fmla="*/ 148900 w 321587"/>
                <a:gd name="connsiteY2" fmla="*/ 119 h 160806"/>
                <a:gd name="connsiteX3" fmla="*/ 160901 w 321587"/>
                <a:gd name="connsiteY3" fmla="*/ 119 h 160806"/>
                <a:gd name="connsiteX4" fmla="*/ 321586 w 321587"/>
                <a:gd name="connsiteY4" fmla="*/ 148763 h 160806"/>
                <a:gd name="connsiteX5" fmla="*/ 321588 w 321587"/>
                <a:gd name="connsiteY5" fmla="*/ 148805 h 160806"/>
                <a:gd name="connsiteX6" fmla="*/ 321588 w 321587"/>
                <a:gd name="connsiteY6" fmla="*/ 160806 h 16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587" h="160806">
                  <a:moveTo>
                    <a:pt x="119" y="160806"/>
                  </a:moveTo>
                  <a:cubicBezTo>
                    <a:pt x="-3204" y="75388"/>
                    <a:pt x="63347" y="3447"/>
                    <a:pt x="148766" y="124"/>
                  </a:cubicBezTo>
                  <a:cubicBezTo>
                    <a:pt x="148810" y="123"/>
                    <a:pt x="148855" y="121"/>
                    <a:pt x="148900" y="119"/>
                  </a:cubicBezTo>
                  <a:cubicBezTo>
                    <a:pt x="152900" y="119"/>
                    <a:pt x="156901" y="119"/>
                    <a:pt x="160901" y="119"/>
                  </a:cubicBezTo>
                  <a:cubicBezTo>
                    <a:pt x="246320" y="-3206"/>
                    <a:pt x="318261" y="63343"/>
                    <a:pt x="321586" y="148763"/>
                  </a:cubicBezTo>
                  <a:cubicBezTo>
                    <a:pt x="321587" y="148776"/>
                    <a:pt x="321587" y="148790"/>
                    <a:pt x="321588" y="148805"/>
                  </a:cubicBezTo>
                  <a:cubicBezTo>
                    <a:pt x="321588" y="152805"/>
                    <a:pt x="321588" y="156806"/>
                    <a:pt x="321588" y="160806"/>
                  </a:cubicBezTo>
                  <a:close/>
                </a:path>
              </a:pathLst>
            </a:custGeom>
            <a:noFill/>
            <a:ln w="28575" cap="rnd">
              <a:solidFill>
                <a:srgbClr val="000000"/>
              </a:solidFill>
              <a:prstDash val="solid"/>
              <a:round/>
            </a:ln>
          </p:spPr>
          <p:txBody>
            <a:bodyPr rtlCol="0" anchor="ctr"/>
            <a:lstStyle/>
            <a:p>
              <a:pPr algn="ctr"/>
              <a:endParaRPr lang="sv-SE"/>
            </a:p>
          </p:txBody>
        </p:sp>
        <p:sp>
          <p:nvSpPr>
            <p:cNvPr id="24" name="Frihandsfigur: Form 42">
              <a:extLst>
                <a:ext uri="{FF2B5EF4-FFF2-40B4-BE49-F238E27FC236}">
                  <a16:creationId xmlns:a16="http://schemas.microsoft.com/office/drawing/2014/main" id="{5AA95DF9-9AF0-4879-B7B0-53F9EA6F4596}"/>
                </a:ext>
              </a:extLst>
            </p:cNvPr>
            <p:cNvSpPr/>
            <p:nvPr/>
          </p:nvSpPr>
          <p:spPr>
            <a:xfrm>
              <a:off x="3547841" y="1384477"/>
              <a:ext cx="214312" cy="214312"/>
            </a:xfrm>
            <a:custGeom>
              <a:avLst/>
              <a:gdLst>
                <a:gd name="connsiteX0" fmla="*/ 0 w 214312"/>
                <a:gd name="connsiteY0" fmla="*/ 107156 h 214312"/>
                <a:gd name="connsiteX1" fmla="*/ 107156 w 214312"/>
                <a:gd name="connsiteY1" fmla="*/ 214313 h 214312"/>
                <a:gd name="connsiteX2" fmla="*/ 214313 w 214312"/>
                <a:gd name="connsiteY2" fmla="*/ 107156 h 214312"/>
                <a:gd name="connsiteX3" fmla="*/ 107156 w 214312"/>
                <a:gd name="connsiteY3" fmla="*/ 0 h 214312"/>
                <a:gd name="connsiteX4" fmla="*/ 0 w 214312"/>
                <a:gd name="connsiteY4" fmla="*/ 107156 h 2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 h="214312">
                  <a:moveTo>
                    <a:pt x="0" y="107156"/>
                  </a:moveTo>
                  <a:cubicBezTo>
                    <a:pt x="0" y="166337"/>
                    <a:pt x="47976" y="214313"/>
                    <a:pt x="107156" y="214313"/>
                  </a:cubicBezTo>
                  <a:cubicBezTo>
                    <a:pt x="166337" y="214313"/>
                    <a:pt x="214313" y="166337"/>
                    <a:pt x="214313" y="107156"/>
                  </a:cubicBezTo>
                  <a:cubicBezTo>
                    <a:pt x="214313" y="47976"/>
                    <a:pt x="166337" y="0"/>
                    <a:pt x="107156" y="0"/>
                  </a:cubicBezTo>
                  <a:cubicBezTo>
                    <a:pt x="47976" y="0"/>
                    <a:pt x="0" y="47976"/>
                    <a:pt x="0" y="107156"/>
                  </a:cubicBezTo>
                  <a:close/>
                </a:path>
              </a:pathLst>
            </a:custGeom>
            <a:noFill/>
            <a:ln w="28575" cap="rnd">
              <a:solidFill>
                <a:srgbClr val="000000"/>
              </a:solidFill>
              <a:prstDash val="solid"/>
              <a:round/>
            </a:ln>
          </p:spPr>
          <p:txBody>
            <a:bodyPr rtlCol="0" anchor="ctr"/>
            <a:lstStyle/>
            <a:p>
              <a:pPr algn="ctr"/>
              <a:endParaRPr lang="sv-SE"/>
            </a:p>
          </p:txBody>
        </p:sp>
        <p:sp>
          <p:nvSpPr>
            <p:cNvPr id="25" name="Frihandsfigur: Form 43">
              <a:extLst>
                <a:ext uri="{FF2B5EF4-FFF2-40B4-BE49-F238E27FC236}">
                  <a16:creationId xmlns:a16="http://schemas.microsoft.com/office/drawing/2014/main" id="{DF1B3081-B0D6-4938-A3F8-9C1569A7B0D5}"/>
                </a:ext>
              </a:extLst>
            </p:cNvPr>
            <p:cNvSpPr/>
            <p:nvPr/>
          </p:nvSpPr>
          <p:spPr>
            <a:xfrm>
              <a:off x="3887121" y="1491634"/>
              <a:ext cx="428529" cy="321468"/>
            </a:xfrm>
            <a:custGeom>
              <a:avLst/>
              <a:gdLst>
                <a:gd name="connsiteX0" fmla="*/ 35719 w 428529"/>
                <a:gd name="connsiteY0" fmla="*/ 0 h 321468"/>
                <a:gd name="connsiteX1" fmla="*/ 0 w 428529"/>
                <a:gd name="connsiteY1" fmla="*/ 35719 h 321468"/>
                <a:gd name="connsiteX2" fmla="*/ 0 w 428529"/>
                <a:gd name="connsiteY2" fmla="*/ 214313 h 321468"/>
                <a:gd name="connsiteX3" fmla="*/ 35719 w 428529"/>
                <a:gd name="connsiteY3" fmla="*/ 250031 h 321468"/>
                <a:gd name="connsiteX4" fmla="*/ 89345 w 428529"/>
                <a:gd name="connsiteY4" fmla="*/ 250031 h 321468"/>
                <a:gd name="connsiteX5" fmla="*/ 89345 w 428529"/>
                <a:gd name="connsiteY5" fmla="*/ 321469 h 321468"/>
                <a:gd name="connsiteX6" fmla="*/ 178594 w 428529"/>
                <a:gd name="connsiteY6" fmla="*/ 250031 h 321468"/>
                <a:gd name="connsiteX7" fmla="*/ 392811 w 428529"/>
                <a:gd name="connsiteY7" fmla="*/ 250031 h 321468"/>
                <a:gd name="connsiteX8" fmla="*/ 428530 w 428529"/>
                <a:gd name="connsiteY8" fmla="*/ 214313 h 321468"/>
                <a:gd name="connsiteX9" fmla="*/ 428530 w 428529"/>
                <a:gd name="connsiteY9" fmla="*/ 35719 h 321468"/>
                <a:gd name="connsiteX10" fmla="*/ 392811 w 428529"/>
                <a:gd name="connsiteY10"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529" h="321468">
                  <a:moveTo>
                    <a:pt x="35719" y="0"/>
                  </a:moveTo>
                  <a:cubicBezTo>
                    <a:pt x="15992" y="0"/>
                    <a:pt x="0" y="15992"/>
                    <a:pt x="0" y="35719"/>
                  </a:cubicBezTo>
                  <a:lnTo>
                    <a:pt x="0" y="214313"/>
                  </a:lnTo>
                  <a:cubicBezTo>
                    <a:pt x="0" y="234040"/>
                    <a:pt x="15992" y="250031"/>
                    <a:pt x="35719" y="250031"/>
                  </a:cubicBezTo>
                  <a:lnTo>
                    <a:pt x="89345" y="250031"/>
                  </a:lnTo>
                  <a:lnTo>
                    <a:pt x="89345" y="321469"/>
                  </a:lnTo>
                  <a:lnTo>
                    <a:pt x="178594" y="250031"/>
                  </a:lnTo>
                  <a:lnTo>
                    <a:pt x="392811" y="250031"/>
                  </a:lnTo>
                  <a:cubicBezTo>
                    <a:pt x="412538" y="250031"/>
                    <a:pt x="428530" y="234040"/>
                    <a:pt x="428530" y="214313"/>
                  </a:cubicBezTo>
                  <a:lnTo>
                    <a:pt x="428530" y="35719"/>
                  </a:lnTo>
                  <a:cubicBezTo>
                    <a:pt x="428530" y="15992"/>
                    <a:pt x="412538" y="0"/>
                    <a:pt x="392811" y="0"/>
                  </a:cubicBezTo>
                  <a:close/>
                </a:path>
              </a:pathLst>
            </a:custGeom>
            <a:noFill/>
            <a:ln w="28575" cap="rnd">
              <a:solidFill>
                <a:srgbClr val="000000"/>
              </a:solidFill>
              <a:prstDash val="solid"/>
              <a:round/>
            </a:ln>
          </p:spPr>
          <p:txBody>
            <a:bodyPr rtlCol="0" anchor="ctr"/>
            <a:lstStyle/>
            <a:p>
              <a:pPr algn="ctr"/>
              <a:endParaRPr lang="sv-SE"/>
            </a:p>
          </p:txBody>
        </p:sp>
        <p:sp>
          <p:nvSpPr>
            <p:cNvPr id="26" name="Frihandsfigur: Form 44">
              <a:extLst>
                <a:ext uri="{FF2B5EF4-FFF2-40B4-BE49-F238E27FC236}">
                  <a16:creationId xmlns:a16="http://schemas.microsoft.com/office/drawing/2014/main" id="{37F6CEE9-F462-45AF-B98C-E2C64670A210}"/>
                </a:ext>
              </a:extLst>
            </p:cNvPr>
            <p:cNvSpPr/>
            <p:nvPr/>
          </p:nvSpPr>
          <p:spPr>
            <a:xfrm>
              <a:off x="3565558" y="1063009"/>
              <a:ext cx="268033" cy="9525"/>
            </a:xfrm>
            <a:custGeom>
              <a:avLst/>
              <a:gdLst>
                <a:gd name="connsiteX0" fmla="*/ 268034 w 268033"/>
                <a:gd name="connsiteY0" fmla="*/ 0 h 9525"/>
                <a:gd name="connsiteX1" fmla="*/ 0 w 268033"/>
                <a:gd name="connsiteY1" fmla="*/ 0 h 9525"/>
              </a:gdLst>
              <a:ahLst/>
              <a:cxnLst>
                <a:cxn ang="0">
                  <a:pos x="connsiteX0" y="connsiteY0"/>
                </a:cxn>
                <a:cxn ang="0">
                  <a:pos x="connsiteX1" y="connsiteY1"/>
                </a:cxn>
              </a:cxnLst>
              <a:rect l="l" t="t" r="r" b="b"/>
              <a:pathLst>
                <a:path w="268033" h="9525">
                  <a:moveTo>
                    <a:pt x="268034" y="0"/>
                  </a:moveTo>
                  <a:lnTo>
                    <a:pt x="0" y="0"/>
                  </a:lnTo>
                </a:path>
              </a:pathLst>
            </a:custGeom>
            <a:noFill/>
            <a:ln w="28575" cap="rnd">
              <a:solidFill>
                <a:srgbClr val="000000"/>
              </a:solidFill>
              <a:prstDash val="solid"/>
              <a:round/>
            </a:ln>
          </p:spPr>
          <p:txBody>
            <a:bodyPr rtlCol="0" anchor="ctr"/>
            <a:lstStyle/>
            <a:p>
              <a:pPr algn="ctr"/>
              <a:endParaRPr lang="sv-SE"/>
            </a:p>
          </p:txBody>
        </p:sp>
        <p:sp>
          <p:nvSpPr>
            <p:cNvPr id="27" name="Frihandsfigur: Form 45">
              <a:extLst>
                <a:ext uri="{FF2B5EF4-FFF2-40B4-BE49-F238E27FC236}">
                  <a16:creationId xmlns:a16="http://schemas.microsoft.com/office/drawing/2014/main" id="{499ECF03-90B6-4913-8E55-627E075DA8DA}"/>
                </a:ext>
              </a:extLst>
            </p:cNvPr>
            <p:cNvSpPr/>
            <p:nvPr/>
          </p:nvSpPr>
          <p:spPr>
            <a:xfrm>
              <a:off x="3565558" y="1134446"/>
              <a:ext cx="178689" cy="9525"/>
            </a:xfrm>
            <a:custGeom>
              <a:avLst/>
              <a:gdLst>
                <a:gd name="connsiteX0" fmla="*/ 178689 w 178689"/>
                <a:gd name="connsiteY0" fmla="*/ 0 h 9525"/>
                <a:gd name="connsiteX1" fmla="*/ 0 w 178689"/>
                <a:gd name="connsiteY1" fmla="*/ 0 h 9525"/>
              </a:gdLst>
              <a:ahLst/>
              <a:cxnLst>
                <a:cxn ang="0">
                  <a:pos x="connsiteX0" y="connsiteY0"/>
                </a:cxn>
                <a:cxn ang="0">
                  <a:pos x="connsiteX1" y="connsiteY1"/>
                </a:cxn>
              </a:cxnLst>
              <a:rect l="l" t="t" r="r" b="b"/>
              <a:pathLst>
                <a:path w="178689" h="9525">
                  <a:moveTo>
                    <a:pt x="178689" y="0"/>
                  </a:moveTo>
                  <a:lnTo>
                    <a:pt x="0" y="0"/>
                  </a:lnTo>
                </a:path>
              </a:pathLst>
            </a:custGeom>
            <a:noFill/>
            <a:ln w="28575" cap="rnd">
              <a:solidFill>
                <a:srgbClr val="000000"/>
              </a:solidFill>
              <a:prstDash val="solid"/>
              <a:round/>
            </a:ln>
          </p:spPr>
          <p:txBody>
            <a:bodyPr rtlCol="0" anchor="ctr"/>
            <a:lstStyle/>
            <a:p>
              <a:pPr algn="ctr"/>
              <a:endParaRPr lang="sv-SE"/>
            </a:p>
          </p:txBody>
        </p:sp>
        <p:sp>
          <p:nvSpPr>
            <p:cNvPr id="28" name="Frihandsfigur: Form 46">
              <a:extLst>
                <a:ext uri="{FF2B5EF4-FFF2-40B4-BE49-F238E27FC236}">
                  <a16:creationId xmlns:a16="http://schemas.microsoft.com/office/drawing/2014/main" id="{3093A598-9877-4763-A35C-32EDD60DC480}"/>
                </a:ext>
              </a:extLst>
            </p:cNvPr>
            <p:cNvSpPr/>
            <p:nvPr/>
          </p:nvSpPr>
          <p:spPr>
            <a:xfrm>
              <a:off x="3494215" y="991571"/>
              <a:ext cx="428624" cy="339280"/>
            </a:xfrm>
            <a:custGeom>
              <a:avLst/>
              <a:gdLst>
                <a:gd name="connsiteX0" fmla="*/ 392906 w 428624"/>
                <a:gd name="connsiteY0" fmla="*/ 0 h 339280"/>
                <a:gd name="connsiteX1" fmla="*/ 428625 w 428624"/>
                <a:gd name="connsiteY1" fmla="*/ 35719 h 339280"/>
                <a:gd name="connsiteX2" fmla="*/ 428625 w 428624"/>
                <a:gd name="connsiteY2" fmla="*/ 214313 h 339280"/>
                <a:gd name="connsiteX3" fmla="*/ 392906 w 428624"/>
                <a:gd name="connsiteY3" fmla="*/ 250031 h 339280"/>
                <a:gd name="connsiteX4" fmla="*/ 339376 w 428624"/>
                <a:gd name="connsiteY4" fmla="*/ 250031 h 339280"/>
                <a:gd name="connsiteX5" fmla="*/ 339376 w 428624"/>
                <a:gd name="connsiteY5" fmla="*/ 339281 h 339280"/>
                <a:gd name="connsiteX6" fmla="*/ 250031 w 428624"/>
                <a:gd name="connsiteY6" fmla="*/ 250031 h 339280"/>
                <a:gd name="connsiteX7" fmla="*/ 35719 w 428624"/>
                <a:gd name="connsiteY7" fmla="*/ 250031 h 339280"/>
                <a:gd name="connsiteX8" fmla="*/ 0 w 428624"/>
                <a:gd name="connsiteY8" fmla="*/ 214313 h 339280"/>
                <a:gd name="connsiteX9" fmla="*/ 0 w 428624"/>
                <a:gd name="connsiteY9" fmla="*/ 35719 h 339280"/>
                <a:gd name="connsiteX10" fmla="*/ 35719 w 428624"/>
                <a:gd name="connsiteY10" fmla="*/ 0 h 33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4" h="339280">
                  <a:moveTo>
                    <a:pt x="392906" y="0"/>
                  </a:moveTo>
                  <a:cubicBezTo>
                    <a:pt x="412633" y="0"/>
                    <a:pt x="428625" y="15992"/>
                    <a:pt x="428625" y="35719"/>
                  </a:cubicBezTo>
                  <a:lnTo>
                    <a:pt x="428625" y="214313"/>
                  </a:lnTo>
                  <a:cubicBezTo>
                    <a:pt x="428625" y="234040"/>
                    <a:pt x="412633" y="250031"/>
                    <a:pt x="392906" y="250031"/>
                  </a:cubicBezTo>
                  <a:lnTo>
                    <a:pt x="339376" y="250031"/>
                  </a:lnTo>
                  <a:lnTo>
                    <a:pt x="339376" y="339281"/>
                  </a:lnTo>
                  <a:lnTo>
                    <a:pt x="250031" y="250031"/>
                  </a:lnTo>
                  <a:lnTo>
                    <a:pt x="35719" y="250031"/>
                  </a:lnTo>
                  <a:cubicBezTo>
                    <a:pt x="15992" y="250031"/>
                    <a:pt x="0" y="234040"/>
                    <a:pt x="0" y="214313"/>
                  </a:cubicBezTo>
                  <a:lnTo>
                    <a:pt x="0" y="35719"/>
                  </a:lnTo>
                  <a:cubicBezTo>
                    <a:pt x="0" y="15992"/>
                    <a:pt x="15992" y="0"/>
                    <a:pt x="35719" y="0"/>
                  </a:cubicBezTo>
                  <a:close/>
                </a:path>
              </a:pathLst>
            </a:custGeom>
            <a:noFill/>
            <a:ln w="28575" cap="rnd">
              <a:solidFill>
                <a:srgbClr val="000000"/>
              </a:solidFill>
              <a:prstDash val="solid"/>
              <a:round/>
            </a:ln>
          </p:spPr>
          <p:txBody>
            <a:bodyPr rtlCol="0" anchor="ctr"/>
            <a:lstStyle/>
            <a:p>
              <a:pPr algn="ctr"/>
              <a:endParaRPr lang="sv-SE"/>
            </a:p>
          </p:txBody>
        </p:sp>
      </p:grpSp>
      <p:pic>
        <p:nvPicPr>
          <p:cNvPr id="29" name="Bildobjekt 28"/>
          <p:cNvPicPr>
            <a:picLocks noChangeAspect="1"/>
          </p:cNvPicPr>
          <p:nvPr/>
        </p:nvPicPr>
        <p:blipFill>
          <a:blip r:embed="rId4"/>
          <a:stretch>
            <a:fillRect/>
          </a:stretch>
        </p:blipFill>
        <p:spPr>
          <a:xfrm>
            <a:off x="2290786" y="1163561"/>
            <a:ext cx="3523008" cy="4937278"/>
          </a:xfrm>
          <a:prstGeom prst="rect">
            <a:avLst/>
          </a:prstGeom>
          <a:effectLst/>
        </p:spPr>
      </p:pic>
      <p:sp>
        <p:nvSpPr>
          <p:cNvPr id="30" name="textruta 29"/>
          <p:cNvSpPr txBox="1"/>
          <p:nvPr/>
        </p:nvSpPr>
        <p:spPr>
          <a:xfrm>
            <a:off x="6617301" y="1997754"/>
            <a:ext cx="1444306" cy="307777"/>
          </a:xfrm>
          <a:prstGeom prst="rect">
            <a:avLst/>
          </a:prstGeom>
          <a:noFill/>
        </p:spPr>
        <p:txBody>
          <a:bodyPr wrap="none" lIns="0" tIns="0" rIns="0" bIns="0" rtlCol="0">
            <a:spAutoFit/>
          </a:bodyPr>
          <a:lstStyle/>
          <a:p>
            <a:r>
              <a:rPr lang="sv-SE" sz="2000" b="1" dirty="0">
                <a:solidFill>
                  <a:srgbClr val="000000"/>
                </a:solidFill>
                <a:latin typeface="Tahoma" panose="020B0604030504040204" pitchFamily="34" charset="0"/>
                <a:ea typeface="Tahoma" panose="020B0604030504040204" pitchFamily="34" charset="0"/>
                <a:cs typeface="Tahoma" panose="020B0604030504040204" pitchFamily="34" charset="0"/>
              </a:rPr>
              <a:t>Samverkan</a:t>
            </a:r>
            <a:endParaRPr lang="sv-SE" sz="2000" dirty="0">
              <a:latin typeface="Tahoma" panose="020B0604030504040204" pitchFamily="34" charset="0"/>
              <a:ea typeface="Tahoma" panose="020B0604030504040204" pitchFamily="34" charset="0"/>
              <a:cs typeface="Tahoma" panose="020B0604030504040204" pitchFamily="34" charset="0"/>
            </a:endParaRPr>
          </a:p>
        </p:txBody>
      </p:sp>
      <p:sp>
        <p:nvSpPr>
          <p:cNvPr id="31" name="textruta 30"/>
          <p:cNvSpPr txBox="1"/>
          <p:nvPr/>
        </p:nvSpPr>
        <p:spPr>
          <a:xfrm>
            <a:off x="9156677" y="1968470"/>
            <a:ext cx="2045784" cy="615553"/>
          </a:xfrm>
          <a:prstGeom prst="rect">
            <a:avLst/>
          </a:prstGeom>
          <a:noFill/>
        </p:spPr>
        <p:txBody>
          <a:bodyPr wrap="square" lIns="0" tIns="0" rIns="0" bIns="0" rtlCol="0">
            <a:spAutoFit/>
          </a:bodyPr>
          <a:lstStyle/>
          <a:p>
            <a:pPr algn="ctr"/>
            <a:r>
              <a:rPr lang="sv-SE" sz="2000" b="1" dirty="0">
                <a:solidFill>
                  <a:srgbClr val="000000"/>
                </a:solidFill>
                <a:latin typeface="Tahoma" panose="020B0604030504040204" pitchFamily="34" charset="0"/>
                <a:ea typeface="Tahoma" panose="020B0604030504040204" pitchFamily="34" charset="0"/>
                <a:cs typeface="Tahoma" panose="020B0604030504040204" pitchFamily="34" charset="0"/>
              </a:rPr>
              <a:t>Styrning och </a:t>
            </a:r>
          </a:p>
          <a:p>
            <a:pPr algn="ctr"/>
            <a:r>
              <a:rPr lang="sv-SE" sz="2000" b="1" dirty="0">
                <a:solidFill>
                  <a:srgbClr val="000000"/>
                </a:solidFill>
                <a:latin typeface="Tahoma" panose="020B0604030504040204" pitchFamily="34" charset="0"/>
                <a:ea typeface="Tahoma" panose="020B0604030504040204" pitchFamily="34" charset="0"/>
                <a:cs typeface="Tahoma" panose="020B0604030504040204" pitchFamily="34" charset="0"/>
              </a:rPr>
              <a:t>ledning</a:t>
            </a:r>
            <a:r>
              <a:rPr lang="sv-SE" sz="200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sv-SE" sz="2000" dirty="0">
              <a:latin typeface="Tahoma" panose="020B0604030504040204" pitchFamily="34" charset="0"/>
              <a:ea typeface="Tahoma" panose="020B0604030504040204" pitchFamily="34" charset="0"/>
              <a:cs typeface="Tahoma" panose="020B0604030504040204" pitchFamily="34" charset="0"/>
            </a:endParaRPr>
          </a:p>
        </p:txBody>
      </p:sp>
      <p:sp>
        <p:nvSpPr>
          <p:cNvPr id="32" name="textruta 31"/>
          <p:cNvSpPr txBox="1"/>
          <p:nvPr/>
        </p:nvSpPr>
        <p:spPr>
          <a:xfrm>
            <a:off x="2290786" y="6108861"/>
            <a:ext cx="1575303" cy="246221"/>
          </a:xfrm>
          <a:prstGeom prst="rect">
            <a:avLst/>
          </a:prstGeom>
          <a:noFill/>
        </p:spPr>
        <p:txBody>
          <a:bodyPr wrap="square" lIns="0" tIns="0" rIns="0" bIns="0" rtlCol="0">
            <a:spAutoFit/>
          </a:bodyPr>
          <a:lstStyle/>
          <a:p>
            <a:pPr algn="l"/>
            <a:r>
              <a:rPr lang="sv-SE" sz="1600" dirty="0">
                <a:hlinkClick r:id="rId5"/>
              </a:rPr>
              <a:t>Hämtas här!</a:t>
            </a:r>
            <a:endParaRPr lang="sv-SE" sz="1600" dirty="0"/>
          </a:p>
        </p:txBody>
      </p:sp>
    </p:spTree>
    <p:extLst>
      <p:ext uri="{BB962C8B-B14F-4D97-AF65-F5344CB8AC3E}">
        <p14:creationId xmlns:p14="http://schemas.microsoft.com/office/powerpoint/2010/main" val="429153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641604" y="793159"/>
            <a:ext cx="10699799" cy="4404409"/>
          </a:xfrm>
        </p:spPr>
        <p:txBody>
          <a:bodyPr>
            <a:normAutofit fontScale="25000" lnSpcReduction="20000"/>
          </a:bodyPr>
          <a:lstStyle/>
          <a:p>
            <a:pPr marL="0" indent="0">
              <a:buNone/>
            </a:pPr>
            <a:endParaRPr lang="sv-SE" sz="6000" dirty="0"/>
          </a:p>
          <a:p>
            <a:pPr marL="0" indent="0">
              <a:buNone/>
            </a:pPr>
            <a:r>
              <a:rPr lang="sv-SE" sz="9600" dirty="0"/>
              <a:t>Hälsa är …</a:t>
            </a:r>
          </a:p>
          <a:p>
            <a:pPr marL="0" indent="0">
              <a:buNone/>
            </a:pPr>
            <a:r>
              <a:rPr lang="sv-SE" sz="9600" dirty="0"/>
              <a:t>ett tillstånd </a:t>
            </a:r>
            <a:r>
              <a:rPr lang="sv-SE" sz="9600" spc="-20" dirty="0">
                <a:solidFill>
                  <a:prstClr val="black"/>
                </a:solidFill>
                <a:cs typeface="Garamond"/>
              </a:rPr>
              <a:t>av f</a:t>
            </a:r>
            <a:r>
              <a:rPr lang="sv-SE" sz="9600" spc="-15" dirty="0">
                <a:solidFill>
                  <a:prstClr val="black"/>
                </a:solidFill>
                <a:cs typeface="Garamond"/>
              </a:rPr>
              <a:t>y</a:t>
            </a:r>
            <a:r>
              <a:rPr lang="sv-SE" sz="9600" spc="-20" dirty="0">
                <a:solidFill>
                  <a:prstClr val="black"/>
                </a:solidFill>
                <a:cs typeface="Garamond"/>
              </a:rPr>
              <a:t>s</a:t>
            </a:r>
            <a:r>
              <a:rPr lang="sv-SE" sz="9600" spc="-10" dirty="0">
                <a:solidFill>
                  <a:prstClr val="black"/>
                </a:solidFill>
                <a:cs typeface="Garamond"/>
              </a:rPr>
              <a:t>i</a:t>
            </a:r>
            <a:r>
              <a:rPr lang="sv-SE" sz="9600" spc="-20" dirty="0">
                <a:solidFill>
                  <a:prstClr val="black"/>
                </a:solidFill>
                <a:cs typeface="Garamond"/>
              </a:rPr>
              <a:t>skt</a:t>
            </a:r>
            <a:r>
              <a:rPr lang="sv-SE" sz="9600" spc="-10" dirty="0">
                <a:solidFill>
                  <a:prstClr val="black"/>
                </a:solidFill>
                <a:cs typeface="Garamond"/>
              </a:rPr>
              <a:t>,</a:t>
            </a:r>
            <a:r>
              <a:rPr lang="sv-SE" sz="9600" dirty="0">
                <a:solidFill>
                  <a:prstClr val="black"/>
                </a:solidFill>
                <a:cs typeface="Garamond"/>
              </a:rPr>
              <a:t> </a:t>
            </a:r>
            <a:r>
              <a:rPr lang="sv-SE" sz="9600" spc="-20" dirty="0">
                <a:solidFill>
                  <a:prstClr val="black"/>
                </a:solidFill>
                <a:cs typeface="Garamond"/>
              </a:rPr>
              <a:t>ps</a:t>
            </a:r>
            <a:r>
              <a:rPr lang="sv-SE" sz="9600" spc="-15" dirty="0">
                <a:solidFill>
                  <a:prstClr val="black"/>
                </a:solidFill>
                <a:cs typeface="Garamond"/>
              </a:rPr>
              <a:t>yki</a:t>
            </a:r>
            <a:r>
              <a:rPr lang="sv-SE" sz="9600" spc="-20" dirty="0">
                <a:solidFill>
                  <a:prstClr val="black"/>
                </a:solidFill>
                <a:cs typeface="Garamond"/>
              </a:rPr>
              <a:t>s</a:t>
            </a:r>
            <a:r>
              <a:rPr lang="sv-SE" sz="9600" spc="-15" dirty="0">
                <a:solidFill>
                  <a:prstClr val="black"/>
                </a:solidFill>
                <a:cs typeface="Garamond"/>
              </a:rPr>
              <a:t>kt</a:t>
            </a:r>
            <a:r>
              <a:rPr lang="sv-SE" sz="9600" spc="5" dirty="0">
                <a:solidFill>
                  <a:prstClr val="black"/>
                </a:solidFill>
                <a:cs typeface="Garamond"/>
              </a:rPr>
              <a:t> </a:t>
            </a:r>
            <a:r>
              <a:rPr lang="sv-SE" sz="9600" spc="-25" dirty="0">
                <a:solidFill>
                  <a:prstClr val="black"/>
                </a:solidFill>
                <a:cs typeface="Garamond"/>
              </a:rPr>
              <a:t>o</a:t>
            </a:r>
            <a:r>
              <a:rPr lang="sv-SE" sz="9600" spc="-20" dirty="0">
                <a:solidFill>
                  <a:prstClr val="black"/>
                </a:solidFill>
                <a:cs typeface="Garamond"/>
              </a:rPr>
              <a:t>ch</a:t>
            </a:r>
            <a:r>
              <a:rPr lang="sv-SE" sz="9600" spc="-10" dirty="0">
                <a:solidFill>
                  <a:prstClr val="black"/>
                </a:solidFill>
                <a:cs typeface="Garamond"/>
              </a:rPr>
              <a:t> </a:t>
            </a:r>
            <a:r>
              <a:rPr lang="sv-SE" sz="9600" spc="-20" dirty="0">
                <a:solidFill>
                  <a:prstClr val="black"/>
                </a:solidFill>
                <a:cs typeface="Garamond"/>
              </a:rPr>
              <a:t>s</a:t>
            </a:r>
            <a:r>
              <a:rPr lang="sv-SE" sz="9600" spc="-25" dirty="0">
                <a:solidFill>
                  <a:prstClr val="black"/>
                </a:solidFill>
                <a:cs typeface="Garamond"/>
              </a:rPr>
              <a:t>o</a:t>
            </a:r>
            <a:r>
              <a:rPr lang="sv-SE" sz="9600" spc="-15" dirty="0">
                <a:solidFill>
                  <a:prstClr val="black"/>
                </a:solidFill>
                <a:cs typeface="Garamond"/>
              </a:rPr>
              <a:t>ci</a:t>
            </a:r>
            <a:r>
              <a:rPr lang="sv-SE" sz="9600" spc="-20" dirty="0">
                <a:solidFill>
                  <a:prstClr val="black"/>
                </a:solidFill>
                <a:cs typeface="Garamond"/>
              </a:rPr>
              <a:t>a</a:t>
            </a:r>
            <a:r>
              <a:rPr lang="sv-SE" sz="9600" spc="-10" dirty="0">
                <a:solidFill>
                  <a:prstClr val="black"/>
                </a:solidFill>
                <a:cs typeface="Garamond"/>
              </a:rPr>
              <a:t>lt</a:t>
            </a:r>
            <a:r>
              <a:rPr lang="sv-SE" sz="9600" spc="-5" dirty="0">
                <a:solidFill>
                  <a:prstClr val="black"/>
                </a:solidFill>
                <a:cs typeface="Garamond"/>
              </a:rPr>
              <a:t> v</a:t>
            </a:r>
            <a:r>
              <a:rPr lang="sv-SE" sz="9600" spc="-20" dirty="0">
                <a:solidFill>
                  <a:prstClr val="black"/>
                </a:solidFill>
                <a:cs typeface="Garamond"/>
              </a:rPr>
              <a:t>ä</a:t>
            </a:r>
            <a:r>
              <a:rPr lang="sv-SE" sz="9600" spc="-10" dirty="0">
                <a:solidFill>
                  <a:prstClr val="black"/>
                </a:solidFill>
                <a:cs typeface="Garamond"/>
              </a:rPr>
              <a:t>l</a:t>
            </a:r>
            <a:r>
              <a:rPr lang="sv-SE" sz="9600" spc="-25" dirty="0">
                <a:solidFill>
                  <a:prstClr val="black"/>
                </a:solidFill>
                <a:cs typeface="Garamond"/>
              </a:rPr>
              <a:t>b</a:t>
            </a:r>
            <a:r>
              <a:rPr lang="sv-SE" sz="9600" spc="-15" dirty="0">
                <a:solidFill>
                  <a:prstClr val="black"/>
                </a:solidFill>
                <a:cs typeface="Garamond"/>
              </a:rPr>
              <a:t>e</a:t>
            </a:r>
            <a:r>
              <a:rPr lang="sv-SE" sz="9600" spc="-20" dirty="0">
                <a:solidFill>
                  <a:prstClr val="black"/>
                </a:solidFill>
                <a:cs typeface="Garamond"/>
              </a:rPr>
              <a:t>f</a:t>
            </a:r>
            <a:r>
              <a:rPr lang="sv-SE" sz="9600" spc="-10" dirty="0">
                <a:solidFill>
                  <a:prstClr val="black"/>
                </a:solidFill>
                <a:cs typeface="Garamond"/>
              </a:rPr>
              <a:t>i</a:t>
            </a:r>
            <a:r>
              <a:rPr lang="sv-SE" sz="9600" spc="-25" dirty="0">
                <a:solidFill>
                  <a:prstClr val="black"/>
                </a:solidFill>
                <a:cs typeface="Garamond"/>
              </a:rPr>
              <a:t>nn</a:t>
            </a:r>
            <a:r>
              <a:rPr lang="sv-SE" sz="9600" spc="-20" dirty="0">
                <a:solidFill>
                  <a:prstClr val="black"/>
                </a:solidFill>
                <a:cs typeface="Garamond"/>
              </a:rPr>
              <a:t>a</a:t>
            </a:r>
            <a:r>
              <a:rPr lang="sv-SE" sz="9600" spc="-25" dirty="0">
                <a:solidFill>
                  <a:prstClr val="black"/>
                </a:solidFill>
                <a:cs typeface="Garamond"/>
              </a:rPr>
              <a:t>n</a:t>
            </a:r>
            <a:r>
              <a:rPr lang="sv-SE" sz="9600" spc="-15" dirty="0">
                <a:solidFill>
                  <a:prstClr val="black"/>
                </a:solidFill>
                <a:cs typeface="Garamond"/>
              </a:rPr>
              <a:t>de,</a:t>
            </a:r>
            <a:r>
              <a:rPr lang="sv-SE" sz="9600" spc="-10" dirty="0">
                <a:solidFill>
                  <a:prstClr val="black"/>
                </a:solidFill>
                <a:cs typeface="Garamond"/>
              </a:rPr>
              <a:t> i</a:t>
            </a:r>
            <a:r>
              <a:rPr lang="sv-SE" sz="9600" spc="-25" dirty="0">
                <a:solidFill>
                  <a:prstClr val="black"/>
                </a:solidFill>
                <a:cs typeface="Garamond"/>
              </a:rPr>
              <a:t>n</a:t>
            </a:r>
            <a:r>
              <a:rPr lang="sv-SE" sz="9600" spc="-20" dirty="0">
                <a:solidFill>
                  <a:prstClr val="black"/>
                </a:solidFill>
                <a:cs typeface="Garamond"/>
              </a:rPr>
              <a:t>t</a:t>
            </a:r>
            <a:r>
              <a:rPr lang="sv-SE" sz="9600" spc="-15" dirty="0">
                <a:solidFill>
                  <a:prstClr val="black"/>
                </a:solidFill>
                <a:cs typeface="Garamond"/>
              </a:rPr>
              <a:t>e</a:t>
            </a:r>
            <a:r>
              <a:rPr lang="sv-SE" sz="9600" spc="-10" dirty="0">
                <a:solidFill>
                  <a:prstClr val="black"/>
                </a:solidFill>
                <a:cs typeface="Garamond"/>
              </a:rPr>
              <a:t> </a:t>
            </a:r>
            <a:r>
              <a:rPr lang="sv-SE" sz="9600" spc="-15" dirty="0">
                <a:solidFill>
                  <a:prstClr val="black"/>
                </a:solidFill>
                <a:cs typeface="Garamond"/>
              </a:rPr>
              <a:t>e</a:t>
            </a:r>
            <a:r>
              <a:rPr lang="sv-SE" sz="9600" spc="-20" dirty="0">
                <a:solidFill>
                  <a:prstClr val="black"/>
                </a:solidFill>
                <a:cs typeface="Garamond"/>
              </a:rPr>
              <a:t>nbart</a:t>
            </a:r>
            <a:r>
              <a:rPr lang="sv-SE" sz="9600" dirty="0">
                <a:solidFill>
                  <a:prstClr val="black"/>
                </a:solidFill>
                <a:cs typeface="Garamond"/>
              </a:rPr>
              <a:t> </a:t>
            </a:r>
            <a:r>
              <a:rPr lang="sv-SE" sz="9600" spc="-20" dirty="0">
                <a:solidFill>
                  <a:prstClr val="black"/>
                </a:solidFill>
                <a:cs typeface="Garamond"/>
              </a:rPr>
              <a:t>frånva</a:t>
            </a:r>
            <a:r>
              <a:rPr lang="sv-SE" sz="9600" spc="-25" dirty="0">
                <a:solidFill>
                  <a:prstClr val="black"/>
                </a:solidFill>
                <a:cs typeface="Garamond"/>
              </a:rPr>
              <a:t>r</a:t>
            </a:r>
            <a:r>
              <a:rPr lang="sv-SE" sz="9600" spc="-20" dirty="0">
                <a:solidFill>
                  <a:prstClr val="black"/>
                </a:solidFill>
                <a:cs typeface="Garamond"/>
              </a:rPr>
              <a:t>o</a:t>
            </a:r>
            <a:r>
              <a:rPr lang="sv-SE" sz="9600" spc="45" dirty="0">
                <a:solidFill>
                  <a:prstClr val="black"/>
                </a:solidFill>
                <a:cs typeface="Garamond"/>
              </a:rPr>
              <a:t> </a:t>
            </a:r>
            <a:r>
              <a:rPr lang="sv-SE" sz="9600" spc="-20" dirty="0">
                <a:solidFill>
                  <a:prstClr val="black"/>
                </a:solidFill>
                <a:cs typeface="Garamond"/>
              </a:rPr>
              <a:t>av</a:t>
            </a:r>
            <a:r>
              <a:rPr lang="sv-SE" sz="9600" spc="20" dirty="0">
                <a:solidFill>
                  <a:prstClr val="black"/>
                </a:solidFill>
                <a:cs typeface="Garamond"/>
              </a:rPr>
              <a:t> </a:t>
            </a:r>
            <a:r>
              <a:rPr lang="sv-SE" sz="9600" spc="-20" dirty="0">
                <a:solidFill>
                  <a:prstClr val="black"/>
                </a:solidFill>
                <a:cs typeface="Garamond"/>
              </a:rPr>
              <a:t>s</a:t>
            </a:r>
            <a:r>
              <a:rPr lang="sv-SE" sz="9600" spc="-15" dirty="0">
                <a:solidFill>
                  <a:prstClr val="black"/>
                </a:solidFill>
                <a:cs typeface="Garamond"/>
              </a:rPr>
              <a:t>jukd</a:t>
            </a:r>
            <a:r>
              <a:rPr lang="sv-SE" sz="9600" spc="-25" dirty="0">
                <a:solidFill>
                  <a:prstClr val="black"/>
                </a:solidFill>
                <a:cs typeface="Garamond"/>
              </a:rPr>
              <a:t>o</a:t>
            </a:r>
            <a:r>
              <a:rPr lang="sv-SE" sz="9600" spc="-30" dirty="0">
                <a:solidFill>
                  <a:prstClr val="black"/>
                </a:solidFill>
                <a:cs typeface="Garamond"/>
              </a:rPr>
              <a:t>m</a:t>
            </a:r>
            <a:r>
              <a:rPr lang="sv-SE" sz="9600" spc="55" dirty="0">
                <a:solidFill>
                  <a:prstClr val="black"/>
                </a:solidFill>
                <a:cs typeface="Garamond"/>
              </a:rPr>
              <a:t> </a:t>
            </a:r>
            <a:r>
              <a:rPr lang="sv-SE" sz="9600" spc="-15" dirty="0">
                <a:solidFill>
                  <a:prstClr val="black"/>
                </a:solidFill>
                <a:cs typeface="Garamond"/>
              </a:rPr>
              <a:t>el</a:t>
            </a:r>
            <a:r>
              <a:rPr lang="sv-SE" sz="9600" dirty="0">
                <a:solidFill>
                  <a:prstClr val="black"/>
                </a:solidFill>
                <a:cs typeface="Garamond"/>
              </a:rPr>
              <a:t>ler</a:t>
            </a:r>
            <a:r>
              <a:rPr lang="sv-SE" sz="9600" spc="-15" dirty="0">
                <a:solidFill>
                  <a:prstClr val="black"/>
                </a:solidFill>
                <a:cs typeface="Garamond"/>
              </a:rPr>
              <a:t> </a:t>
            </a:r>
            <a:r>
              <a:rPr lang="sv-SE" sz="9600" spc="-25" dirty="0">
                <a:solidFill>
                  <a:prstClr val="black"/>
                </a:solidFill>
                <a:cs typeface="Garamond"/>
              </a:rPr>
              <a:t>s</a:t>
            </a:r>
            <a:r>
              <a:rPr lang="sv-SE" sz="9600" spc="-20" dirty="0">
                <a:solidFill>
                  <a:prstClr val="black"/>
                </a:solidFill>
                <a:cs typeface="Garamond"/>
              </a:rPr>
              <a:t>k</a:t>
            </a:r>
            <a:r>
              <a:rPr lang="sv-SE" sz="9600" dirty="0">
                <a:solidFill>
                  <a:prstClr val="black"/>
                </a:solidFill>
                <a:cs typeface="Garamond"/>
              </a:rPr>
              <a:t>ada.</a:t>
            </a:r>
          </a:p>
          <a:p>
            <a:pPr marL="0" indent="0">
              <a:buNone/>
            </a:pPr>
            <a:endParaRPr lang="sv-SE" sz="9600" dirty="0">
              <a:solidFill>
                <a:prstClr val="black"/>
              </a:solidFill>
              <a:cs typeface="Garamond"/>
            </a:endParaRPr>
          </a:p>
          <a:p>
            <a:pPr marL="0" indent="0">
              <a:buNone/>
            </a:pPr>
            <a:r>
              <a:rPr lang="sv-SE" sz="9600" dirty="0">
                <a:solidFill>
                  <a:prstClr val="black"/>
                </a:solidFill>
                <a:cs typeface="Garamond"/>
              </a:rPr>
              <a:t>Folkhälsa är …</a:t>
            </a:r>
          </a:p>
          <a:p>
            <a:pPr marL="0" indent="0">
              <a:buNone/>
            </a:pPr>
            <a:r>
              <a:rPr lang="sv-SE" sz="9600" dirty="0"/>
              <a:t>ett samlingsbegrepp för hela befolkningens hälsotillstånd. Det handlar alltså om både hälsa och ohälsa. Det handlar både om nivå och fördelning. </a:t>
            </a:r>
          </a:p>
          <a:p>
            <a:pPr marL="0" indent="0">
              <a:buNone/>
            </a:pPr>
            <a:endParaRPr lang="sv-SE" sz="9600" dirty="0"/>
          </a:p>
          <a:p>
            <a:pPr marL="0" indent="0">
              <a:buNone/>
            </a:pPr>
            <a:r>
              <a:rPr lang="sv-SE" sz="9600" dirty="0">
                <a:solidFill>
                  <a:prstClr val="black"/>
                </a:solidFill>
                <a:cs typeface="Garamond"/>
              </a:rPr>
              <a:t>Det folkhälsopolitiska målet är…</a:t>
            </a:r>
          </a:p>
          <a:p>
            <a:pPr marL="0" indent="0">
              <a:buNone/>
            </a:pPr>
            <a:r>
              <a:rPr lang="sv-SE" sz="9600" dirty="0"/>
              <a:t>Att skapa samhälleliga förutsättningar för en god och jämlik hälsa i hela befolkningen och sluta de påverkbara hälsoklyftorna inom en generation.</a:t>
            </a:r>
          </a:p>
          <a:p>
            <a:pPr marL="0" indent="0">
              <a:buNone/>
            </a:pPr>
            <a:endParaRPr lang="sv-SE" sz="5100" dirty="0">
              <a:solidFill>
                <a:prstClr val="black"/>
              </a:solidFill>
              <a:cs typeface="Garamond"/>
            </a:endParaRPr>
          </a:p>
        </p:txBody>
      </p:sp>
      <p:sp>
        <p:nvSpPr>
          <p:cNvPr id="3" name="Rubrik 2"/>
          <p:cNvSpPr>
            <a:spLocks noGrp="1"/>
          </p:cNvSpPr>
          <p:nvPr>
            <p:ph type="title"/>
          </p:nvPr>
        </p:nvSpPr>
        <p:spPr>
          <a:xfrm>
            <a:off x="2217984" y="83133"/>
            <a:ext cx="7099170" cy="816429"/>
          </a:xfrm>
        </p:spPr>
        <p:txBody>
          <a:bodyPr/>
          <a:lstStyle/>
          <a:p>
            <a:pPr algn="ctr"/>
            <a:r>
              <a:rPr lang="sv-SE" sz="3200" dirty="0"/>
              <a:t>Definitioner</a:t>
            </a:r>
          </a:p>
        </p:txBody>
      </p:sp>
      <p:sp>
        <p:nvSpPr>
          <p:cNvPr id="5" name="textruta 4"/>
          <p:cNvSpPr txBox="1"/>
          <p:nvPr/>
        </p:nvSpPr>
        <p:spPr>
          <a:xfrm>
            <a:off x="4361315" y="6426547"/>
            <a:ext cx="7102929" cy="430887"/>
          </a:xfrm>
          <a:prstGeom prst="rect">
            <a:avLst/>
          </a:prstGeom>
          <a:noFill/>
        </p:spPr>
        <p:txBody>
          <a:bodyPr wrap="square" lIns="0" tIns="0" rIns="0" bIns="0" rtlCol="0">
            <a:spAutoFit/>
          </a:bodyPr>
          <a:lstStyle/>
          <a:p>
            <a:r>
              <a:rPr lang="sv-SE" sz="1200" dirty="0">
                <a:solidFill>
                  <a:prstClr val="black"/>
                </a:solidFill>
              </a:rPr>
              <a:t>Källa: Socialstyrelsens termbank, 2009 baserad på WHO, 1948 samt Folkhälsomyndigheten</a:t>
            </a:r>
          </a:p>
          <a:p>
            <a:pPr algn="l"/>
            <a:endParaRPr lang="sv-SE" sz="1600" dirty="0"/>
          </a:p>
        </p:txBody>
      </p:sp>
      <p:pic>
        <p:nvPicPr>
          <p:cNvPr id="4" name="Bildobjekt 3"/>
          <p:cNvPicPr>
            <a:picLocks noChangeAspect="1"/>
          </p:cNvPicPr>
          <p:nvPr/>
        </p:nvPicPr>
        <p:blipFill rotWithShape="1">
          <a:blip r:embed="rId3">
            <a:extLst>
              <a:ext uri="{28A0092B-C50C-407E-A947-70E740481C1C}">
                <a14:useLocalDpi xmlns:a14="http://schemas.microsoft.com/office/drawing/2010/main" val="0"/>
              </a:ext>
            </a:extLst>
          </a:blip>
          <a:srcRect l="56034" t="14562" r="14455" b="57368"/>
          <a:stretch/>
        </p:blipFill>
        <p:spPr>
          <a:xfrm>
            <a:off x="10032486" y="-62965"/>
            <a:ext cx="1431758" cy="1925053"/>
          </a:xfrm>
          <a:prstGeom prst="rect">
            <a:avLst/>
          </a:prstGeom>
        </p:spPr>
      </p:pic>
    </p:spTree>
    <p:extLst>
      <p:ext uri="{BB962C8B-B14F-4D97-AF65-F5344CB8AC3E}">
        <p14:creationId xmlns:p14="http://schemas.microsoft.com/office/powerpoint/2010/main" val="390157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9" presetClass="emph" presetSubtype="0" nodeType="withEffect">
                                  <p:stCondLst>
                                    <p:cond delay="0"/>
                                  </p:stCondLst>
                                  <p:childTnLst>
                                    <p:set>
                                      <p:cBhvr rctx="PPT">
                                        <p:cTn id="18" dur="indefinite"/>
                                        <p:tgtEl>
                                          <p:spTgt spid="2">
                                            <p:txEl>
                                              <p:pRg st="1" end="1"/>
                                            </p:txEl>
                                          </p:spTgt>
                                        </p:tgtEl>
                                        <p:attrNameLst>
                                          <p:attrName>style.opacity</p:attrName>
                                        </p:attrNameLst>
                                      </p:cBhvr>
                                      <p:to>
                                        <p:strVal val="0.5"/>
                                      </p:to>
                                    </p:set>
                                    <p:animEffect filter="image" prLst="opacity: 0.5">
                                      <p:cBhvr rctx="IE">
                                        <p:cTn id="19" dur="indefinite"/>
                                        <p:tgtEl>
                                          <p:spTgt spid="2">
                                            <p:txEl>
                                              <p:pRg st="1" end="1"/>
                                            </p:txEl>
                                          </p:spTgt>
                                        </p:tgtEl>
                                      </p:cBhvr>
                                    </p:animEffect>
                                  </p:childTnLst>
                                </p:cTn>
                              </p:par>
                              <p:par>
                                <p:cTn id="20" presetID="9" presetClass="emph" presetSubtype="0" nodeType="withEffect">
                                  <p:stCondLst>
                                    <p:cond delay="0"/>
                                  </p:stCondLst>
                                  <p:childTnLst>
                                    <p:set>
                                      <p:cBhvr rctx="PPT">
                                        <p:cTn id="21" dur="indefinite"/>
                                        <p:tgtEl>
                                          <p:spTgt spid="2">
                                            <p:txEl>
                                              <p:pRg st="2" end="2"/>
                                            </p:txEl>
                                          </p:spTgt>
                                        </p:tgtEl>
                                        <p:attrNameLst>
                                          <p:attrName>style.opacity</p:attrName>
                                        </p:attrNameLst>
                                      </p:cBhvr>
                                      <p:to>
                                        <p:strVal val="0.5"/>
                                      </p:to>
                                    </p:set>
                                    <p:animEffect filter="image" prLst="opacity: 0.5">
                                      <p:cBhvr rctx="IE">
                                        <p:cTn id="22" dur="indefinite"/>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2">
                                            <p:txEl>
                                              <p:pRg st="4" end="4"/>
                                            </p:txEl>
                                          </p:spTgt>
                                        </p:tgtEl>
                                        <p:attrNameLst>
                                          <p:attrName>style.opacity</p:attrName>
                                        </p:attrNameLst>
                                      </p:cBhvr>
                                      <p:to>
                                        <p:strVal val="0.5"/>
                                      </p:to>
                                    </p:set>
                                    <p:animEffect filter="image" prLst="opacity: 0.5">
                                      <p:cBhvr rctx="IE">
                                        <p:cTn id="27" dur="indefinite"/>
                                        <p:tgtEl>
                                          <p:spTgt spid="2">
                                            <p:txEl>
                                              <p:pRg st="4" end="4"/>
                                            </p:txEl>
                                          </p:spTgt>
                                        </p:tgtEl>
                                      </p:cBhvr>
                                    </p:animEffect>
                                  </p:childTnLst>
                                </p:cTn>
                              </p:par>
                              <p:par>
                                <p:cTn id="28" presetID="9" presetClass="emph" presetSubtype="0" nodeType="withEffect">
                                  <p:stCondLst>
                                    <p:cond delay="0"/>
                                  </p:stCondLst>
                                  <p:childTnLst>
                                    <p:set>
                                      <p:cBhvr rctx="PPT">
                                        <p:cTn id="29" dur="indefinite"/>
                                        <p:tgtEl>
                                          <p:spTgt spid="2">
                                            <p:txEl>
                                              <p:pRg st="5" end="5"/>
                                            </p:txEl>
                                          </p:spTgt>
                                        </p:tgtEl>
                                        <p:attrNameLst>
                                          <p:attrName>style.opacity</p:attrName>
                                        </p:attrNameLst>
                                      </p:cBhvr>
                                      <p:to>
                                        <p:strVal val="0.5"/>
                                      </p:to>
                                    </p:set>
                                    <p:animEffect filter="image" prLst="opacity: 0.5">
                                      <p:cBhvr rctx="IE">
                                        <p:cTn id="30" dur="indefinite"/>
                                        <p:tgtEl>
                                          <p:spTgt spid="2">
                                            <p:txEl>
                                              <p:pRg st="5" end="5"/>
                                            </p:txEl>
                                          </p:spTgt>
                                        </p:tgtEl>
                                      </p:cBhvr>
                                    </p:animEffect>
                                  </p:childTnLst>
                                </p:cTn>
                              </p:par>
                              <p:par>
                                <p:cTn id="31" presetID="1" presetClass="entr" presetSubtype="0"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E07F36-A798-6B0B-2070-E49348C2A2A6}"/>
              </a:ext>
            </a:extLst>
          </p:cNvPr>
          <p:cNvSpPr/>
          <p:nvPr/>
        </p:nvSpPr>
        <p:spPr>
          <a:xfrm>
            <a:off x="5231371" y="607022"/>
            <a:ext cx="1729252" cy="780179"/>
          </a:xfrm>
          <a:prstGeom prst="rect">
            <a:avLst/>
          </a:prstGeom>
          <a:noFill/>
          <a:ln w="38100">
            <a:solidFill>
              <a:srgbClr val="4D648A"/>
            </a:solid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sv-SE" sz="1200" dirty="0">
                <a:solidFill>
                  <a:schemeClr val="tx1"/>
                </a:solidFill>
                <a:latin typeface="Roboto" panose="02000000000000000000" pitchFamily="2" charset="0"/>
                <a:ea typeface="Roboto" panose="02000000000000000000" pitchFamily="2" charset="0"/>
              </a:rPr>
              <a:t>Minska andel barn i ekonomisk utsatthet.</a:t>
            </a:r>
          </a:p>
          <a:p>
            <a:r>
              <a:rPr lang="sv-SE" sz="1200" dirty="0">
                <a:solidFill>
                  <a:schemeClr val="tx1"/>
                </a:solidFill>
                <a:latin typeface="Roboto" panose="02000000000000000000" pitchFamily="2" charset="0"/>
                <a:ea typeface="Roboto" panose="02000000000000000000" pitchFamily="2" charset="0"/>
              </a:rPr>
              <a:t>Föräldraskapsstöd.</a:t>
            </a:r>
          </a:p>
        </p:txBody>
      </p:sp>
      <p:pic>
        <p:nvPicPr>
          <p:cNvPr id="17" name="Graphic 16">
            <a:extLst>
              <a:ext uri="{FF2B5EF4-FFF2-40B4-BE49-F238E27FC236}">
                <a16:creationId xmlns:a16="http://schemas.microsoft.com/office/drawing/2014/main" id="{AD47DCA3-31BD-7B01-8350-D93ACC00918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84514" y="1513235"/>
            <a:ext cx="3822971" cy="3831530"/>
          </a:xfrm>
          <a:prstGeom prst="rect">
            <a:avLst/>
          </a:prstGeom>
        </p:spPr>
      </p:pic>
      <p:sp>
        <p:nvSpPr>
          <p:cNvPr id="19" name="Rectangle 18">
            <a:extLst>
              <a:ext uri="{FF2B5EF4-FFF2-40B4-BE49-F238E27FC236}">
                <a16:creationId xmlns:a16="http://schemas.microsoft.com/office/drawing/2014/main" id="{4232C553-2FA2-9997-C94F-9C6774DC92FC}"/>
              </a:ext>
            </a:extLst>
          </p:cNvPr>
          <p:cNvSpPr/>
          <p:nvPr/>
        </p:nvSpPr>
        <p:spPr>
          <a:xfrm>
            <a:off x="7557212" y="1287624"/>
            <a:ext cx="2202608" cy="870911"/>
          </a:xfrm>
          <a:prstGeom prst="rect">
            <a:avLst/>
          </a:prstGeom>
          <a:noFill/>
          <a:ln w="38100">
            <a:solidFill>
              <a:srgbClr val="D47800"/>
            </a:solid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sv-SE" sz="1200" dirty="0">
                <a:solidFill>
                  <a:schemeClr val="tx1"/>
                </a:solidFill>
                <a:latin typeface="Roboto" panose="02000000000000000000" pitchFamily="2" charset="0"/>
                <a:ea typeface="Roboto" panose="02000000000000000000" pitchFamily="2" charset="0"/>
              </a:rPr>
              <a:t>Hälsofrämjande skola.</a:t>
            </a:r>
          </a:p>
          <a:p>
            <a:r>
              <a:rPr lang="sv-SE" sz="1200" dirty="0">
                <a:solidFill>
                  <a:schemeClr val="tx1"/>
                </a:solidFill>
                <a:latin typeface="Roboto" panose="02000000000000000000" pitchFamily="2" charset="0"/>
                <a:ea typeface="Roboto" panose="02000000000000000000" pitchFamily="2" charset="0"/>
              </a:rPr>
              <a:t>Motverka skolsegregation.</a:t>
            </a:r>
          </a:p>
          <a:p>
            <a:r>
              <a:rPr lang="sv-SE" sz="1200" dirty="0">
                <a:solidFill>
                  <a:schemeClr val="tx1"/>
                </a:solidFill>
                <a:latin typeface="Roboto" panose="02000000000000000000" pitchFamily="2" charset="0"/>
                <a:ea typeface="Roboto" panose="02000000000000000000" pitchFamily="2" charset="0"/>
              </a:rPr>
              <a:t>Livslångt lärande.</a:t>
            </a:r>
          </a:p>
        </p:txBody>
      </p:sp>
      <p:sp>
        <p:nvSpPr>
          <p:cNvPr id="20" name="Rectangle 19">
            <a:extLst>
              <a:ext uri="{FF2B5EF4-FFF2-40B4-BE49-F238E27FC236}">
                <a16:creationId xmlns:a16="http://schemas.microsoft.com/office/drawing/2014/main" id="{2305E4EB-DE2B-079E-3E17-208677A517EA}"/>
              </a:ext>
            </a:extLst>
          </p:cNvPr>
          <p:cNvSpPr/>
          <p:nvPr/>
        </p:nvSpPr>
        <p:spPr>
          <a:xfrm>
            <a:off x="8080508" y="2761384"/>
            <a:ext cx="2275780" cy="804291"/>
          </a:xfrm>
          <a:prstGeom prst="rect">
            <a:avLst/>
          </a:prstGeom>
          <a:noFill/>
          <a:ln w="38100">
            <a:solidFill>
              <a:srgbClr val="92D050"/>
            </a:solid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sv-SE" sz="1200" dirty="0">
                <a:solidFill>
                  <a:schemeClr val="tx1"/>
                </a:solidFill>
                <a:latin typeface="Roboto" panose="02000000000000000000" pitchFamily="2" charset="0"/>
                <a:ea typeface="Roboto" panose="02000000000000000000" pitchFamily="2" charset="0"/>
              </a:rPr>
              <a:t>Åtgärda otrygga arbetsvillkor och osunda arbetsmiljöer</a:t>
            </a:r>
            <a:r>
              <a:rPr lang="sv-SE" sz="1200" dirty="0">
                <a:solidFill>
                  <a:schemeClr val="bg1"/>
                </a:solidFill>
                <a:latin typeface="Roboto" panose="02000000000000000000" pitchFamily="2" charset="0"/>
                <a:ea typeface="Roboto" panose="02000000000000000000" pitchFamily="2" charset="0"/>
              </a:rPr>
              <a:t>.</a:t>
            </a:r>
          </a:p>
        </p:txBody>
      </p:sp>
      <p:sp>
        <p:nvSpPr>
          <p:cNvPr id="22" name="Rectangle 21">
            <a:extLst>
              <a:ext uri="{FF2B5EF4-FFF2-40B4-BE49-F238E27FC236}">
                <a16:creationId xmlns:a16="http://schemas.microsoft.com/office/drawing/2014/main" id="{641FCF0D-B3D9-E543-3D88-0290E68D2780}"/>
              </a:ext>
            </a:extLst>
          </p:cNvPr>
          <p:cNvSpPr/>
          <p:nvPr/>
        </p:nvSpPr>
        <p:spPr>
          <a:xfrm>
            <a:off x="7778355" y="4029415"/>
            <a:ext cx="2577933" cy="915231"/>
          </a:xfrm>
          <a:prstGeom prst="rect">
            <a:avLst/>
          </a:prstGeom>
          <a:noFill/>
          <a:ln w="38100">
            <a:solidFill>
              <a:srgbClr val="9D1E52"/>
            </a:solid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sv-SE" sz="1200" dirty="0">
              <a:solidFill>
                <a:schemeClr val="tx1"/>
              </a:solidFill>
              <a:latin typeface="Roboto" panose="02000000000000000000" pitchFamily="2" charset="0"/>
              <a:ea typeface="Roboto" panose="02000000000000000000" pitchFamily="2" charset="0"/>
            </a:endParaRPr>
          </a:p>
          <a:p>
            <a:r>
              <a:rPr lang="sv-SE" sz="1200" dirty="0">
                <a:solidFill>
                  <a:schemeClr val="tx1"/>
                </a:solidFill>
                <a:latin typeface="Roboto" panose="02000000000000000000" pitchFamily="2" charset="0"/>
                <a:ea typeface="Roboto" panose="02000000000000000000" pitchFamily="2" charset="0"/>
              </a:rPr>
              <a:t>Öka andelen personer som kan försörja sig själva.</a:t>
            </a:r>
          </a:p>
          <a:p>
            <a:r>
              <a:rPr lang="sv-SE" sz="1200" dirty="0">
                <a:solidFill>
                  <a:schemeClr val="tx1"/>
                </a:solidFill>
                <a:latin typeface="Roboto" panose="02000000000000000000" pitchFamily="2" charset="0"/>
                <a:ea typeface="Roboto" panose="02000000000000000000" pitchFamily="2" charset="0"/>
              </a:rPr>
              <a:t>Motverka långtidsarbetslöshet.</a:t>
            </a:r>
          </a:p>
          <a:p>
            <a:r>
              <a:rPr lang="sv-SE" sz="1200" dirty="0">
                <a:solidFill>
                  <a:schemeClr val="tx1"/>
                </a:solidFill>
                <a:latin typeface="Roboto" panose="02000000000000000000" pitchFamily="2" charset="0"/>
                <a:ea typeface="Roboto" panose="02000000000000000000" pitchFamily="2" charset="0"/>
              </a:rPr>
              <a:t>Minska ekonomisk utsatthet.</a:t>
            </a:r>
          </a:p>
          <a:p>
            <a:endParaRPr lang="sv-SE" sz="1200" dirty="0">
              <a:solidFill>
                <a:schemeClr val="bg1"/>
              </a:solidFill>
              <a:latin typeface="Roboto" panose="02000000000000000000" pitchFamily="2" charset="0"/>
              <a:ea typeface="Roboto" panose="02000000000000000000" pitchFamily="2" charset="0"/>
            </a:endParaRPr>
          </a:p>
        </p:txBody>
      </p:sp>
      <p:sp>
        <p:nvSpPr>
          <p:cNvPr id="23" name="Rectangle 22">
            <a:extLst>
              <a:ext uri="{FF2B5EF4-FFF2-40B4-BE49-F238E27FC236}">
                <a16:creationId xmlns:a16="http://schemas.microsoft.com/office/drawing/2014/main" id="{BDF81306-2DC3-80CD-073F-63E98538A392}"/>
              </a:ext>
            </a:extLst>
          </p:cNvPr>
          <p:cNvSpPr/>
          <p:nvPr/>
        </p:nvSpPr>
        <p:spPr>
          <a:xfrm>
            <a:off x="4822368" y="5412026"/>
            <a:ext cx="2595469" cy="662204"/>
          </a:xfrm>
          <a:prstGeom prst="rect">
            <a:avLst/>
          </a:prstGeom>
          <a:noFill/>
          <a:ln w="38100">
            <a:solidFill>
              <a:srgbClr val="00B0F0"/>
            </a:solid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sv-SE" sz="1200" dirty="0">
                <a:solidFill>
                  <a:schemeClr val="tx1"/>
                </a:solidFill>
                <a:latin typeface="Roboto" panose="02000000000000000000" pitchFamily="2" charset="0"/>
                <a:ea typeface="Roboto" panose="02000000000000000000" pitchFamily="2" charset="0"/>
              </a:rPr>
              <a:t>Motverka boendesegregation. Säker och inkluderande närmiljö</a:t>
            </a:r>
            <a:r>
              <a:rPr lang="sv-SE" sz="1200" dirty="0">
                <a:solidFill>
                  <a:schemeClr val="bg1"/>
                </a:solidFill>
                <a:latin typeface="Roboto" panose="02000000000000000000" pitchFamily="2" charset="0"/>
                <a:ea typeface="Roboto" panose="02000000000000000000" pitchFamily="2" charset="0"/>
              </a:rPr>
              <a:t>.</a:t>
            </a:r>
          </a:p>
        </p:txBody>
      </p:sp>
      <p:sp>
        <p:nvSpPr>
          <p:cNvPr id="24" name="Rectangle 23">
            <a:extLst>
              <a:ext uri="{FF2B5EF4-FFF2-40B4-BE49-F238E27FC236}">
                <a16:creationId xmlns:a16="http://schemas.microsoft.com/office/drawing/2014/main" id="{2E42A032-86E4-0E5C-7C09-91876C75FDAD}"/>
              </a:ext>
            </a:extLst>
          </p:cNvPr>
          <p:cNvSpPr/>
          <p:nvPr/>
        </p:nvSpPr>
        <p:spPr>
          <a:xfrm>
            <a:off x="1696608" y="1170365"/>
            <a:ext cx="2883350" cy="956819"/>
          </a:xfrm>
          <a:prstGeom prst="rect">
            <a:avLst/>
          </a:prstGeom>
          <a:noFill/>
          <a:ln w="38100">
            <a:solidFill>
              <a:srgbClr val="2A6C81"/>
            </a:solid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sv-SE" sz="1200" dirty="0">
                <a:solidFill>
                  <a:schemeClr val="tx1"/>
                </a:solidFill>
                <a:latin typeface="Roboto" panose="02000000000000000000" pitchFamily="2" charset="0"/>
                <a:ea typeface="Roboto" panose="02000000000000000000" pitchFamily="2" charset="0"/>
              </a:rPr>
              <a:t>En god och tillgänglig vård med utgångspunkt från patientens behov.</a:t>
            </a:r>
          </a:p>
          <a:p>
            <a:r>
              <a:rPr lang="sv-SE" sz="1200" dirty="0">
                <a:solidFill>
                  <a:schemeClr val="tx1"/>
                </a:solidFill>
                <a:latin typeface="Roboto" panose="02000000000000000000" pitchFamily="2" charset="0"/>
                <a:ea typeface="Roboto" panose="02000000000000000000" pitchFamily="2" charset="0"/>
              </a:rPr>
              <a:t>Hälsofrämjande och personcentrerat förhållningssätt.</a:t>
            </a:r>
          </a:p>
        </p:txBody>
      </p:sp>
      <p:sp>
        <p:nvSpPr>
          <p:cNvPr id="25" name="Rectangle 24">
            <a:extLst>
              <a:ext uri="{FF2B5EF4-FFF2-40B4-BE49-F238E27FC236}">
                <a16:creationId xmlns:a16="http://schemas.microsoft.com/office/drawing/2014/main" id="{CEEECF3E-6A68-D662-AC2B-B664AF92F263}"/>
              </a:ext>
            </a:extLst>
          </p:cNvPr>
          <p:cNvSpPr/>
          <p:nvPr/>
        </p:nvSpPr>
        <p:spPr>
          <a:xfrm>
            <a:off x="1869217" y="4002909"/>
            <a:ext cx="2538133" cy="915231"/>
          </a:xfrm>
          <a:prstGeom prst="rect">
            <a:avLst/>
          </a:prstGeom>
          <a:noFill/>
          <a:ln w="38100">
            <a:solidFill>
              <a:srgbClr val="9D1E52"/>
            </a:solid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sv-SE" sz="1200" dirty="0">
                <a:solidFill>
                  <a:schemeClr val="tx1"/>
                </a:solidFill>
                <a:latin typeface="Roboto" panose="02000000000000000000" pitchFamily="2" charset="0"/>
                <a:ea typeface="Roboto" panose="02000000000000000000" pitchFamily="2" charset="0"/>
              </a:rPr>
              <a:t>Skapa förutsättningar för hälsofrämjande levnadsvanor genom hälsofrämjande miljöer.</a:t>
            </a:r>
          </a:p>
        </p:txBody>
      </p:sp>
      <p:sp>
        <p:nvSpPr>
          <p:cNvPr id="26" name="Rectangle 25">
            <a:extLst>
              <a:ext uri="{FF2B5EF4-FFF2-40B4-BE49-F238E27FC236}">
                <a16:creationId xmlns:a16="http://schemas.microsoft.com/office/drawing/2014/main" id="{132DDCD9-A157-7FA2-9233-40CE7875801E}"/>
              </a:ext>
            </a:extLst>
          </p:cNvPr>
          <p:cNvSpPr/>
          <p:nvPr/>
        </p:nvSpPr>
        <p:spPr>
          <a:xfrm>
            <a:off x="1468028" y="2661053"/>
            <a:ext cx="2643463" cy="915231"/>
          </a:xfrm>
          <a:prstGeom prst="rect">
            <a:avLst/>
          </a:prstGeom>
          <a:noFill/>
          <a:ln w="38100">
            <a:solidFill>
              <a:srgbClr val="FB575C"/>
            </a:solid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sv-SE" sz="1200" dirty="0">
                <a:solidFill>
                  <a:schemeClr val="tx1"/>
                </a:solidFill>
                <a:latin typeface="Roboto" panose="02000000000000000000" pitchFamily="2" charset="0"/>
                <a:ea typeface="Roboto" panose="02000000000000000000" pitchFamily="2" charset="0"/>
              </a:rPr>
              <a:t>Tillvarata civilsamhällets insatser.</a:t>
            </a:r>
          </a:p>
          <a:p>
            <a:r>
              <a:rPr lang="sv-SE" sz="1200" dirty="0">
                <a:solidFill>
                  <a:schemeClr val="tx1"/>
                </a:solidFill>
                <a:latin typeface="Roboto" panose="02000000000000000000" pitchFamily="2" charset="0"/>
                <a:ea typeface="Roboto" panose="02000000000000000000" pitchFamily="2" charset="0"/>
              </a:rPr>
              <a:t>Förebygga otrygghet och våld.</a:t>
            </a:r>
          </a:p>
          <a:p>
            <a:r>
              <a:rPr lang="sv-SE" sz="1200" dirty="0">
                <a:solidFill>
                  <a:schemeClr val="tx1"/>
                </a:solidFill>
                <a:latin typeface="Roboto" panose="02000000000000000000" pitchFamily="2" charset="0"/>
                <a:ea typeface="Roboto" panose="02000000000000000000" pitchFamily="2" charset="0"/>
              </a:rPr>
              <a:t>Motverka ofrivillig ensamhet.</a:t>
            </a:r>
          </a:p>
        </p:txBody>
      </p:sp>
      <p:pic>
        <p:nvPicPr>
          <p:cNvPr id="29" name="Picture 28">
            <a:extLst>
              <a:ext uri="{FF2B5EF4-FFF2-40B4-BE49-F238E27FC236}">
                <a16:creationId xmlns:a16="http://schemas.microsoft.com/office/drawing/2014/main" id="{5E71769E-5F85-6F80-34ED-D7DD46C93CB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98860" y="5148581"/>
            <a:ext cx="1426813" cy="1414878"/>
          </a:xfrm>
          <a:prstGeom prst="rect">
            <a:avLst/>
          </a:prstGeom>
        </p:spPr>
      </p:pic>
      <p:pic>
        <p:nvPicPr>
          <p:cNvPr id="30" name="Picture 29">
            <a:extLst>
              <a:ext uri="{FF2B5EF4-FFF2-40B4-BE49-F238E27FC236}">
                <a16:creationId xmlns:a16="http://schemas.microsoft.com/office/drawing/2014/main" id="{C6142038-09B9-01CE-DB86-2B6EE66A520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23176" y="5131344"/>
            <a:ext cx="1426812" cy="1426812"/>
          </a:xfrm>
          <a:prstGeom prst="rect">
            <a:avLst/>
          </a:prstGeom>
        </p:spPr>
      </p:pic>
      <p:sp>
        <p:nvSpPr>
          <p:cNvPr id="31" name="Rectangle 30">
            <a:extLst>
              <a:ext uri="{FF2B5EF4-FFF2-40B4-BE49-F238E27FC236}">
                <a16:creationId xmlns:a16="http://schemas.microsoft.com/office/drawing/2014/main" id="{1F64CDF7-EBF1-1A41-2517-C6F86D402BAC}"/>
              </a:ext>
            </a:extLst>
          </p:cNvPr>
          <p:cNvSpPr/>
          <p:nvPr/>
        </p:nvSpPr>
        <p:spPr>
          <a:xfrm>
            <a:off x="8789315" y="5288144"/>
            <a:ext cx="2577933" cy="915231"/>
          </a:xfrm>
          <a:prstGeom prst="rect">
            <a:avLst/>
          </a:prstGeom>
          <a:noFill/>
          <a:ln w="38100">
            <a:solidFill>
              <a:srgbClr val="92D050"/>
            </a:solid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sv-SE" sz="1200" dirty="0">
                <a:solidFill>
                  <a:schemeClr val="tx1"/>
                </a:solidFill>
                <a:latin typeface="Roboto" panose="02000000000000000000" pitchFamily="2" charset="0"/>
                <a:ea typeface="Roboto" panose="02000000000000000000" pitchFamily="2" charset="0"/>
              </a:rPr>
              <a:t>Värna grönstrukturen i tätorter.</a:t>
            </a:r>
          </a:p>
          <a:p>
            <a:r>
              <a:rPr lang="sv-SE" sz="1200" dirty="0">
                <a:solidFill>
                  <a:schemeClr val="tx1"/>
                </a:solidFill>
                <a:latin typeface="Roboto" panose="02000000000000000000" pitchFamily="2" charset="0"/>
                <a:ea typeface="Roboto" panose="02000000000000000000" pitchFamily="2" charset="0"/>
              </a:rPr>
              <a:t>Aktiva transporter.</a:t>
            </a:r>
          </a:p>
          <a:p>
            <a:r>
              <a:rPr lang="sv-SE" sz="1200" dirty="0">
                <a:solidFill>
                  <a:schemeClr val="tx1"/>
                </a:solidFill>
                <a:latin typeface="Roboto" panose="02000000000000000000" pitchFamily="2" charset="0"/>
                <a:ea typeface="Roboto" panose="02000000000000000000" pitchFamily="2" charset="0"/>
              </a:rPr>
              <a:t>Insatser för att motverka negativa effekter av värme.</a:t>
            </a:r>
          </a:p>
        </p:txBody>
      </p:sp>
      <p:sp>
        <p:nvSpPr>
          <p:cNvPr id="32" name="Rectangle 31">
            <a:extLst>
              <a:ext uri="{FF2B5EF4-FFF2-40B4-BE49-F238E27FC236}">
                <a16:creationId xmlns:a16="http://schemas.microsoft.com/office/drawing/2014/main" id="{41A9520A-3C96-4C20-75CF-C7D3F0BA688D}"/>
              </a:ext>
            </a:extLst>
          </p:cNvPr>
          <p:cNvSpPr/>
          <p:nvPr/>
        </p:nvSpPr>
        <p:spPr>
          <a:xfrm>
            <a:off x="580250" y="5331350"/>
            <a:ext cx="2577933" cy="915231"/>
          </a:xfrm>
          <a:prstGeom prst="rect">
            <a:avLst/>
          </a:prstGeom>
          <a:noFill/>
          <a:ln w="38100">
            <a:solidFill>
              <a:srgbClr val="FB575C"/>
            </a:solidFill>
          </a:ln>
          <a:effectLst>
            <a:outerShdw blurRad="302975" sx="102000" sy="102000" algn="ctr" rotWithShape="0">
              <a:prstClr val="black">
                <a:alpha val="9932"/>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sv-SE" sz="1200" dirty="0">
              <a:solidFill>
                <a:schemeClr val="tx1"/>
              </a:solidFill>
              <a:latin typeface="Roboto" panose="02000000000000000000" pitchFamily="2" charset="0"/>
              <a:ea typeface="Roboto" panose="02000000000000000000" pitchFamily="2" charset="0"/>
            </a:endParaRPr>
          </a:p>
          <a:p>
            <a:r>
              <a:rPr lang="sv-SE" sz="1200" dirty="0">
                <a:solidFill>
                  <a:schemeClr val="tx1"/>
                </a:solidFill>
                <a:latin typeface="Roboto" panose="02000000000000000000" pitchFamily="2" charset="0"/>
                <a:ea typeface="Roboto" panose="02000000000000000000" pitchFamily="2" charset="0"/>
              </a:rPr>
              <a:t>Öka kunskapen om kulturen och naturens betydelse för hälsan.</a:t>
            </a:r>
          </a:p>
          <a:p>
            <a:r>
              <a:rPr lang="sv-SE" sz="1200" dirty="0">
                <a:solidFill>
                  <a:schemeClr val="tx1"/>
                </a:solidFill>
                <a:latin typeface="Roboto" panose="02000000000000000000" pitchFamily="2" charset="0"/>
                <a:ea typeface="Roboto" panose="02000000000000000000" pitchFamily="2" charset="0"/>
              </a:rPr>
              <a:t>Möjliggöra föreningsdeltagande för alla barn.</a:t>
            </a:r>
          </a:p>
          <a:p>
            <a:endParaRPr lang="sv-SE" sz="1200" dirty="0">
              <a:solidFill>
                <a:schemeClr val="bg1"/>
              </a:solidFill>
              <a:latin typeface="Roboto" panose="02000000000000000000" pitchFamily="2" charset="0"/>
              <a:ea typeface="Roboto" panose="02000000000000000000" pitchFamily="2" charset="0"/>
            </a:endParaRPr>
          </a:p>
        </p:txBody>
      </p:sp>
      <p:sp>
        <p:nvSpPr>
          <p:cNvPr id="33" name="Rectangle 32">
            <a:extLst>
              <a:ext uri="{FF2B5EF4-FFF2-40B4-BE49-F238E27FC236}">
                <a16:creationId xmlns:a16="http://schemas.microsoft.com/office/drawing/2014/main" id="{7C3EBAB2-FDAA-C6BE-4FA3-1BF2086C96F7}"/>
              </a:ext>
            </a:extLst>
          </p:cNvPr>
          <p:cNvSpPr/>
          <p:nvPr/>
        </p:nvSpPr>
        <p:spPr>
          <a:xfrm>
            <a:off x="406898" y="38306"/>
            <a:ext cx="11785102" cy="584775"/>
          </a:xfrm>
          <a:prstGeom prst="rect">
            <a:avLst/>
          </a:prstGeom>
        </p:spPr>
        <p:txBody>
          <a:bodyPr wrap="square">
            <a:spAutoFit/>
          </a:bodyPr>
          <a:lstStyle/>
          <a:p>
            <a:pPr algn="ctr"/>
            <a:r>
              <a:rPr lang="sv-SE" sz="3200" b="1" dirty="0"/>
              <a:t>Folkhälsostrategins målområden</a:t>
            </a:r>
          </a:p>
        </p:txBody>
      </p:sp>
    </p:spTree>
    <p:extLst>
      <p:ext uri="{BB962C8B-B14F-4D97-AF65-F5344CB8AC3E}">
        <p14:creationId xmlns:p14="http://schemas.microsoft.com/office/powerpoint/2010/main" val="64264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3" grpId="0" animBg="1"/>
      <p:bldP spid="24" grpId="0" animBg="1"/>
      <p:bldP spid="25" grpId="0" animBg="1"/>
      <p:bldP spid="26" grpId="0" animBg="1"/>
      <p:bldP spid="31"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009961" y="455530"/>
            <a:ext cx="10149840" cy="5792470"/>
          </a:xfrm>
          <a:prstGeom prst="rect">
            <a:avLst/>
          </a:prstGeom>
          <a:solidFill>
            <a:schemeClr val="bg2">
              <a:lumMod val="10000"/>
              <a:lumOff val="90000"/>
            </a:schemeClr>
          </a:solidFill>
        </p:spPr>
        <p:txBody>
          <a:bodyPr wrap="square" lIns="0" tIns="0" rIns="0" bIns="0" rtlCol="0">
            <a:spAutoFit/>
          </a:bodyPr>
          <a:lstStyle/>
          <a:p>
            <a:pPr algn="l"/>
            <a:endParaRPr lang="sv-SE" sz="1600" dirty="0"/>
          </a:p>
        </p:txBody>
      </p:sp>
      <p:sp>
        <p:nvSpPr>
          <p:cNvPr id="2" name="Rubrik 1"/>
          <p:cNvSpPr>
            <a:spLocks noGrp="1"/>
          </p:cNvSpPr>
          <p:nvPr>
            <p:ph type="title"/>
          </p:nvPr>
        </p:nvSpPr>
        <p:spPr/>
        <p:txBody>
          <a:bodyPr anchor="ctr"/>
          <a:lstStyle/>
          <a:p>
            <a:pPr algn="ctr"/>
            <a:r>
              <a:rPr lang="sv-SE" dirty="0"/>
              <a:t>Sammanfattningsvis…</a:t>
            </a:r>
          </a:p>
        </p:txBody>
      </p:sp>
      <p:sp>
        <p:nvSpPr>
          <p:cNvPr id="3" name="Platshållare för innehåll 2"/>
          <p:cNvSpPr>
            <a:spLocks noGrp="1"/>
          </p:cNvSpPr>
          <p:nvPr>
            <p:ph sz="quarter" idx="13"/>
          </p:nvPr>
        </p:nvSpPr>
        <p:spPr>
          <a:xfrm>
            <a:off x="1705762" y="1318177"/>
            <a:ext cx="8758238" cy="4067175"/>
          </a:xfrm>
        </p:spPr>
        <p:txBody>
          <a:bodyPr/>
          <a:lstStyle/>
          <a:p>
            <a:r>
              <a:rPr lang="sv-SE" sz="2400" dirty="0"/>
              <a:t>Människors hälsa och ohälsa skapas inom alla arenor som människor lever och verkar</a:t>
            </a:r>
          </a:p>
          <a:p>
            <a:r>
              <a:rPr lang="sv-SE" sz="2400" dirty="0"/>
              <a:t>Hälsoklyftorna ökar och olika grupper har olika förutsättningar att ta hand om sin hälsa</a:t>
            </a:r>
          </a:p>
          <a:p>
            <a:r>
              <a:rPr lang="sv-SE" sz="2400" dirty="0"/>
              <a:t>Samhället har en utjämnande och kompenserande roll</a:t>
            </a:r>
          </a:p>
          <a:p>
            <a:r>
              <a:rPr lang="sv-SE" sz="2400" dirty="0"/>
              <a:t>Hälsofrämjande och sjukdomsförebyggande arbete behöver bedrivas långsiktigt och i samverkan mellan olika aktörer för att nå bäst effekt </a:t>
            </a:r>
          </a:p>
          <a:p>
            <a:r>
              <a:rPr lang="sv-SE" sz="2400" dirty="0"/>
              <a:t>Om vi vill sluta hälsoklyftorna inom en generation behöver hälsofrämjande och sjukdomsförebyggande arbete prioriteras!  </a:t>
            </a:r>
          </a:p>
        </p:txBody>
      </p:sp>
    </p:spTree>
    <p:extLst>
      <p:ext uri="{BB962C8B-B14F-4D97-AF65-F5344CB8AC3E}">
        <p14:creationId xmlns:p14="http://schemas.microsoft.com/office/powerpoint/2010/main" val="272767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3">
                                            <p:txEl>
                                              <p:pRg st="0" end="0"/>
                                            </p:txEl>
                                          </p:spTgt>
                                        </p:tgtEl>
                                        <p:attrNameLst>
                                          <p:attrName>style.opacity</p:attrName>
                                        </p:attrNameLst>
                                      </p:cBhvr>
                                      <p:to>
                                        <p:strVal val="0.5"/>
                                      </p:to>
                                    </p:set>
                                    <p:animEffect filter="image" prLst="opacity: 0.5">
                                      <p:cBhvr rctx="IE">
                                        <p:cTn id="11" dur="indefinite"/>
                                        <p:tgtEl>
                                          <p:spTgt spid="3">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rctx="PPT">
                                        <p:cTn id="17" dur="indefinite"/>
                                        <p:tgtEl>
                                          <p:spTgt spid="3">
                                            <p:txEl>
                                              <p:pRg st="1" end="1"/>
                                            </p:txEl>
                                          </p:spTgt>
                                        </p:tgtEl>
                                        <p:attrNameLst>
                                          <p:attrName>style.opacity</p:attrName>
                                        </p:attrNameLst>
                                      </p:cBhvr>
                                      <p:to>
                                        <p:strVal val="0.5"/>
                                      </p:to>
                                    </p:set>
                                    <p:animEffect filter="image" prLst="opacity: 0.5">
                                      <p:cBhvr rctx="IE">
                                        <p:cTn id="18" dur="indefinite"/>
                                        <p:tgtEl>
                                          <p:spTgt spid="3">
                                            <p:txEl>
                                              <p:pRg st="1" end="1"/>
                                            </p:txEl>
                                          </p:spTgt>
                                        </p:tgtEl>
                                      </p:cBhvr>
                                    </p:animEffec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0" nodeType="clickEffect">
                                  <p:stCondLst>
                                    <p:cond delay="0"/>
                                  </p:stCondLst>
                                  <p:childTnLst>
                                    <p:set>
                                      <p:cBhvr rctx="PPT">
                                        <p:cTn id="24" dur="indefinite"/>
                                        <p:tgtEl>
                                          <p:spTgt spid="3">
                                            <p:txEl>
                                              <p:pRg st="2" end="2"/>
                                            </p:txEl>
                                          </p:spTgt>
                                        </p:tgtEl>
                                        <p:attrNameLst>
                                          <p:attrName>style.opacity</p:attrName>
                                        </p:attrNameLst>
                                      </p:cBhvr>
                                      <p:to>
                                        <p:strVal val="0.5"/>
                                      </p:to>
                                    </p:set>
                                    <p:animEffect filter="image" prLst="opacity: 0.5">
                                      <p:cBhvr rctx="IE">
                                        <p:cTn id="25" dur="indefinite"/>
                                        <p:tgtEl>
                                          <p:spTgt spid="3">
                                            <p:txEl>
                                              <p:pRg st="2" end="2"/>
                                            </p:txEl>
                                          </p:spTgt>
                                        </p:tgtEl>
                                      </p:cBhvr>
                                    </p:animEffect>
                                  </p:childTnLst>
                                </p:cTn>
                              </p:par>
                              <p:par>
                                <p:cTn id="26" presetID="1"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rctx="PPT">
                                        <p:cTn id="31" dur="indefinite"/>
                                        <p:tgtEl>
                                          <p:spTgt spid="3">
                                            <p:txEl>
                                              <p:pRg st="3" end="3"/>
                                            </p:txEl>
                                          </p:spTgt>
                                        </p:tgtEl>
                                        <p:attrNameLst>
                                          <p:attrName>style.opacity</p:attrName>
                                        </p:attrNameLst>
                                      </p:cBhvr>
                                      <p:to>
                                        <p:strVal val="0.5"/>
                                      </p:to>
                                    </p:set>
                                    <p:animEffect filter="image" prLst="opacity: 0.5">
                                      <p:cBhvr rctx="IE">
                                        <p:cTn id="32" dur="indefinite"/>
                                        <p:tgtEl>
                                          <p:spTgt spid="3">
                                            <p:txEl>
                                              <p:pRg st="3" end="3"/>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l="4880" t="27494" r="9580" b="27833"/>
          <a:stretch/>
        </p:blipFill>
        <p:spPr>
          <a:xfrm>
            <a:off x="324483" y="253219"/>
            <a:ext cx="10142621" cy="6316578"/>
          </a:xfrm>
          <a:prstGeom prst="rect">
            <a:avLst/>
          </a:prstGeom>
        </p:spPr>
      </p:pic>
      <p:sp>
        <p:nvSpPr>
          <p:cNvPr id="3" name="textruta 2"/>
          <p:cNvSpPr txBox="1"/>
          <p:nvPr/>
        </p:nvSpPr>
        <p:spPr>
          <a:xfrm>
            <a:off x="4680285" y="475672"/>
            <a:ext cx="1412246" cy="492443"/>
          </a:xfrm>
          <a:prstGeom prst="rect">
            <a:avLst/>
          </a:prstGeom>
          <a:noFill/>
        </p:spPr>
        <p:txBody>
          <a:bodyPr wrap="none" lIns="0" tIns="0" rIns="0" bIns="0" rtlCol="0">
            <a:spAutoFit/>
          </a:bodyPr>
          <a:lstStyle/>
          <a:p>
            <a:pPr algn="l"/>
            <a:r>
              <a:rPr lang="sv-SE" sz="3200" b="1" dirty="0"/>
              <a:t>Frågor?</a:t>
            </a:r>
          </a:p>
        </p:txBody>
      </p:sp>
    </p:spTree>
    <p:extLst>
      <p:ext uri="{BB962C8B-B14F-4D97-AF65-F5344CB8AC3E}">
        <p14:creationId xmlns:p14="http://schemas.microsoft.com/office/powerpoint/2010/main" val="85059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1285753" y="179448"/>
            <a:ext cx="9465560" cy="750644"/>
          </a:xfrm>
        </p:spPr>
        <p:txBody>
          <a:bodyPr/>
          <a:lstStyle/>
          <a:p>
            <a:pPr algn="ctr"/>
            <a:r>
              <a:rPr lang="sv-SE" sz="3200" dirty="0"/>
              <a:t>Olika dimensioner av hälsa och sjukdom</a:t>
            </a:r>
          </a:p>
        </p:txBody>
      </p:sp>
      <p:grpSp>
        <p:nvGrpSpPr>
          <p:cNvPr id="4" name="Group 3">
            <a:extLst>
              <a:ext uri="{FF2B5EF4-FFF2-40B4-BE49-F238E27FC236}">
                <a16:creationId xmlns:a16="http://schemas.microsoft.com/office/drawing/2014/main" id="{7505A9E2-39F8-BCD7-488B-4149EB94F989}"/>
              </a:ext>
            </a:extLst>
          </p:cNvPr>
          <p:cNvGrpSpPr/>
          <p:nvPr/>
        </p:nvGrpSpPr>
        <p:grpSpPr>
          <a:xfrm>
            <a:off x="2061740" y="1500639"/>
            <a:ext cx="7927597" cy="4908253"/>
            <a:chOff x="2061740" y="1510580"/>
            <a:chExt cx="7927597" cy="4615972"/>
          </a:xfrm>
        </p:grpSpPr>
        <p:sp>
          <p:nvSpPr>
            <p:cNvPr id="2" name="Rectangle 1">
              <a:extLst>
                <a:ext uri="{FF2B5EF4-FFF2-40B4-BE49-F238E27FC236}">
                  <a16:creationId xmlns:a16="http://schemas.microsoft.com/office/drawing/2014/main" id="{14167A42-92CD-5234-48B9-D4070FB9D497}"/>
                </a:ext>
              </a:extLst>
            </p:cNvPr>
            <p:cNvSpPr/>
            <p:nvPr/>
          </p:nvSpPr>
          <p:spPr>
            <a:xfrm>
              <a:off x="5165979" y="1510580"/>
              <a:ext cx="1860042" cy="937614"/>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sv-SE" sz="2000" dirty="0"/>
                <a:t>Högt välbefinnande/m</a:t>
              </a:r>
              <a:r>
                <a:rPr lang="en-SE" sz="2000" dirty="0"/>
                <a:t>å bra</a:t>
              </a:r>
            </a:p>
          </p:txBody>
        </p:sp>
        <p:cxnSp>
          <p:nvCxnSpPr>
            <p:cNvPr id="40" name="Straight Arrow Connector 39">
              <a:extLst>
                <a:ext uri="{FF2B5EF4-FFF2-40B4-BE49-F238E27FC236}">
                  <a16:creationId xmlns:a16="http://schemas.microsoft.com/office/drawing/2014/main" id="{39E3A2C7-93CD-7689-E405-6855A79BCCFF}"/>
                </a:ext>
              </a:extLst>
            </p:cNvPr>
            <p:cNvCxnSpPr>
              <a:cxnSpLocks/>
            </p:cNvCxnSpPr>
            <p:nvPr/>
          </p:nvCxnSpPr>
          <p:spPr>
            <a:xfrm>
              <a:off x="6096000" y="2448194"/>
              <a:ext cx="0" cy="2683239"/>
            </a:xfrm>
            <a:prstGeom prst="straightConnector1">
              <a:avLst/>
            </a:prstGeom>
            <a:ln w="88900">
              <a:solidFill>
                <a:srgbClr val="B0D8F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47130DE-68CC-636E-9EA6-A9E5ECDEAF7C}"/>
                </a:ext>
              </a:extLst>
            </p:cNvPr>
            <p:cNvCxnSpPr>
              <a:cxnSpLocks/>
            </p:cNvCxnSpPr>
            <p:nvPr/>
          </p:nvCxnSpPr>
          <p:spPr>
            <a:xfrm>
              <a:off x="4460037" y="3751089"/>
              <a:ext cx="3116993" cy="0"/>
            </a:xfrm>
            <a:prstGeom prst="straightConnector1">
              <a:avLst/>
            </a:prstGeom>
            <a:ln w="88900">
              <a:solidFill>
                <a:srgbClr val="B0D8F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AFCD993-A94B-9F75-4C45-5761F21811B1}"/>
                </a:ext>
              </a:extLst>
            </p:cNvPr>
            <p:cNvSpPr/>
            <p:nvPr/>
          </p:nvSpPr>
          <p:spPr>
            <a:xfrm>
              <a:off x="5165979" y="5176144"/>
              <a:ext cx="1860042" cy="950408"/>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sv-SE" sz="2000" dirty="0"/>
                <a:t>Lågt välbefinnande/m</a:t>
              </a:r>
              <a:r>
                <a:rPr lang="en-SE" sz="2000" dirty="0"/>
                <a:t>å dåligt</a:t>
              </a:r>
            </a:p>
          </p:txBody>
        </p:sp>
        <p:sp>
          <p:nvSpPr>
            <p:cNvPr id="49" name="Rectangle 48">
              <a:extLst>
                <a:ext uri="{FF2B5EF4-FFF2-40B4-BE49-F238E27FC236}">
                  <a16:creationId xmlns:a16="http://schemas.microsoft.com/office/drawing/2014/main" id="{BF39AA7A-5C2F-7D09-B821-5D3A60A2EA4A}"/>
                </a:ext>
              </a:extLst>
            </p:cNvPr>
            <p:cNvSpPr/>
            <p:nvPr/>
          </p:nvSpPr>
          <p:spPr>
            <a:xfrm>
              <a:off x="7777893" y="3436409"/>
              <a:ext cx="1642927" cy="628278"/>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SE" sz="2000" dirty="0"/>
                <a:t>Frisk</a:t>
              </a:r>
            </a:p>
          </p:txBody>
        </p:sp>
        <p:sp>
          <p:nvSpPr>
            <p:cNvPr id="50" name="Rectangle 49">
              <a:extLst>
                <a:ext uri="{FF2B5EF4-FFF2-40B4-BE49-F238E27FC236}">
                  <a16:creationId xmlns:a16="http://schemas.microsoft.com/office/drawing/2014/main" id="{8E43B46B-246E-2F77-223D-33369954A714}"/>
                </a:ext>
              </a:extLst>
            </p:cNvPr>
            <p:cNvSpPr/>
            <p:nvPr/>
          </p:nvSpPr>
          <p:spPr>
            <a:xfrm>
              <a:off x="2651257" y="3436409"/>
              <a:ext cx="1642927" cy="628278"/>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SE" sz="2000" dirty="0"/>
                <a:t>Sjuk</a:t>
              </a:r>
            </a:p>
          </p:txBody>
        </p:sp>
        <p:sp>
          <p:nvSpPr>
            <p:cNvPr id="52" name="TextBox 51">
              <a:extLst>
                <a:ext uri="{FF2B5EF4-FFF2-40B4-BE49-F238E27FC236}">
                  <a16:creationId xmlns:a16="http://schemas.microsoft.com/office/drawing/2014/main" id="{322F1275-7927-92DF-6889-EAB5BAACC814}"/>
                </a:ext>
              </a:extLst>
            </p:cNvPr>
            <p:cNvSpPr txBox="1"/>
            <p:nvPr/>
          </p:nvSpPr>
          <p:spPr>
            <a:xfrm>
              <a:off x="2298167" y="2448194"/>
              <a:ext cx="2349106" cy="307777"/>
            </a:xfrm>
            <a:prstGeom prst="rect">
              <a:avLst/>
            </a:prstGeom>
            <a:noFill/>
          </p:spPr>
          <p:txBody>
            <a:bodyPr wrap="square" lIns="0" tIns="0" rIns="0" bIns="0" rtlCol="0">
              <a:spAutoFit/>
            </a:bodyPr>
            <a:lstStyle/>
            <a:p>
              <a:pPr algn="ctr"/>
              <a:r>
                <a:rPr lang="en-SE" sz="2000" dirty="0"/>
                <a:t>Är sjuk </a:t>
              </a:r>
              <a:r>
                <a:rPr lang="sv-SE" sz="2000" dirty="0"/>
                <a:t>men</a:t>
              </a:r>
              <a:r>
                <a:rPr lang="en-SE" sz="2000" dirty="0"/>
                <a:t> mår bra</a:t>
              </a:r>
            </a:p>
          </p:txBody>
        </p:sp>
        <p:sp>
          <p:nvSpPr>
            <p:cNvPr id="53" name="TextBox 52">
              <a:extLst>
                <a:ext uri="{FF2B5EF4-FFF2-40B4-BE49-F238E27FC236}">
                  <a16:creationId xmlns:a16="http://schemas.microsoft.com/office/drawing/2014/main" id="{0FB2F0C6-67AB-E5BD-789A-2A8AF4F922AD}"/>
                </a:ext>
              </a:extLst>
            </p:cNvPr>
            <p:cNvSpPr txBox="1"/>
            <p:nvPr/>
          </p:nvSpPr>
          <p:spPr>
            <a:xfrm>
              <a:off x="7407413" y="2448194"/>
              <a:ext cx="2435642" cy="307777"/>
            </a:xfrm>
            <a:prstGeom prst="rect">
              <a:avLst/>
            </a:prstGeom>
            <a:noFill/>
          </p:spPr>
          <p:txBody>
            <a:bodyPr wrap="square" lIns="0" tIns="0" rIns="0" bIns="0" rtlCol="0">
              <a:spAutoFit/>
            </a:bodyPr>
            <a:lstStyle/>
            <a:p>
              <a:pPr algn="l"/>
              <a:r>
                <a:rPr lang="en-SE" sz="2000" dirty="0"/>
                <a:t>Är frisk och mår bra</a:t>
              </a:r>
            </a:p>
          </p:txBody>
        </p:sp>
        <p:sp>
          <p:nvSpPr>
            <p:cNvPr id="54" name="TextBox 53">
              <a:extLst>
                <a:ext uri="{FF2B5EF4-FFF2-40B4-BE49-F238E27FC236}">
                  <a16:creationId xmlns:a16="http://schemas.microsoft.com/office/drawing/2014/main" id="{FAAF8253-732C-03C0-D308-46FFDE98CBD8}"/>
                </a:ext>
              </a:extLst>
            </p:cNvPr>
            <p:cNvSpPr txBox="1"/>
            <p:nvPr/>
          </p:nvSpPr>
          <p:spPr>
            <a:xfrm>
              <a:off x="2061740" y="4771670"/>
              <a:ext cx="2821959" cy="307777"/>
            </a:xfrm>
            <a:prstGeom prst="rect">
              <a:avLst/>
            </a:prstGeom>
            <a:noFill/>
          </p:spPr>
          <p:txBody>
            <a:bodyPr wrap="square" lIns="0" tIns="0" rIns="0" bIns="0" rtlCol="0">
              <a:spAutoFit/>
            </a:bodyPr>
            <a:lstStyle/>
            <a:p>
              <a:pPr algn="ctr"/>
              <a:r>
                <a:rPr lang="en-SE" sz="2000" dirty="0"/>
                <a:t>Är sjuk och mår dåligt</a:t>
              </a:r>
            </a:p>
          </p:txBody>
        </p:sp>
        <p:sp>
          <p:nvSpPr>
            <p:cNvPr id="55" name="TextBox 54">
              <a:extLst>
                <a:ext uri="{FF2B5EF4-FFF2-40B4-BE49-F238E27FC236}">
                  <a16:creationId xmlns:a16="http://schemas.microsoft.com/office/drawing/2014/main" id="{6376188F-2F5C-28B8-0B5C-54FBBDDE7F0C}"/>
                </a:ext>
              </a:extLst>
            </p:cNvPr>
            <p:cNvSpPr txBox="1"/>
            <p:nvPr/>
          </p:nvSpPr>
          <p:spPr>
            <a:xfrm>
              <a:off x="7334180" y="4771670"/>
              <a:ext cx="2655157" cy="307777"/>
            </a:xfrm>
            <a:prstGeom prst="rect">
              <a:avLst/>
            </a:prstGeom>
            <a:noFill/>
          </p:spPr>
          <p:txBody>
            <a:bodyPr wrap="square" lIns="0" tIns="0" rIns="0" bIns="0" rtlCol="0">
              <a:spAutoFit/>
            </a:bodyPr>
            <a:lstStyle/>
            <a:p>
              <a:pPr algn="l"/>
              <a:r>
                <a:rPr lang="en-SE" sz="2000" dirty="0"/>
                <a:t>Är frisk </a:t>
              </a:r>
              <a:r>
                <a:rPr lang="sv-SE" sz="2000" dirty="0"/>
                <a:t>men</a:t>
              </a:r>
              <a:r>
                <a:rPr lang="en-SE" sz="2000" dirty="0"/>
                <a:t> mår dåligt</a:t>
              </a:r>
            </a:p>
          </p:txBody>
        </p:sp>
      </p:grpSp>
      <p:sp>
        <p:nvSpPr>
          <p:cNvPr id="14" name="textruta 13"/>
          <p:cNvSpPr txBox="1"/>
          <p:nvPr/>
        </p:nvSpPr>
        <p:spPr>
          <a:xfrm>
            <a:off x="7577030" y="6408892"/>
            <a:ext cx="3085527" cy="184666"/>
          </a:xfrm>
          <a:prstGeom prst="rect">
            <a:avLst/>
          </a:prstGeom>
          <a:noFill/>
        </p:spPr>
        <p:txBody>
          <a:bodyPr wrap="square" lIns="0" tIns="0" rIns="0" bIns="0" rtlCol="0">
            <a:spAutoFit/>
          </a:bodyPr>
          <a:lstStyle/>
          <a:p>
            <a:r>
              <a:rPr lang="sv-SE" sz="1200" dirty="0"/>
              <a:t>Källa: Bearbetad modell efter Katie Eriksson</a:t>
            </a:r>
          </a:p>
        </p:txBody>
      </p:sp>
    </p:spTree>
    <p:extLst>
      <p:ext uri="{BB962C8B-B14F-4D97-AF65-F5344CB8AC3E}">
        <p14:creationId xmlns:p14="http://schemas.microsoft.com/office/powerpoint/2010/main" val="676704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2926579" y="958309"/>
            <a:ext cx="6888997" cy="2223455"/>
          </a:xfrm>
        </p:spPr>
        <p:txBody>
          <a:bodyPr/>
          <a:lstStyle/>
          <a:p>
            <a:pPr marL="90488" indent="0">
              <a:buNone/>
            </a:pPr>
            <a:endParaRPr lang="sv-SE" dirty="0"/>
          </a:p>
          <a:p>
            <a:pPr marL="90488" indent="0">
              <a:buNone/>
            </a:pPr>
            <a:endParaRPr lang="sv-SE" dirty="0"/>
          </a:p>
        </p:txBody>
      </p:sp>
      <p:sp>
        <p:nvSpPr>
          <p:cNvPr id="3" name="Rubrik 2"/>
          <p:cNvSpPr>
            <a:spLocks noGrp="1"/>
          </p:cNvSpPr>
          <p:nvPr>
            <p:ph type="title"/>
          </p:nvPr>
        </p:nvSpPr>
        <p:spPr>
          <a:xfrm>
            <a:off x="1514313" y="129309"/>
            <a:ext cx="9465560" cy="694784"/>
          </a:xfrm>
        </p:spPr>
        <p:txBody>
          <a:bodyPr/>
          <a:lstStyle/>
          <a:p>
            <a:pPr algn="ctr"/>
            <a:r>
              <a:rPr lang="sv-SE" sz="3200" dirty="0"/>
              <a:t>Varför är folkhälsan viktig?</a:t>
            </a:r>
          </a:p>
        </p:txBody>
      </p:sp>
      <p:pic>
        <p:nvPicPr>
          <p:cNvPr id="6" name="Bildobjekt 5" descr="cid:image001.png@01D4859D.7942FD20"/>
          <p:cNvPicPr/>
          <p:nvPr/>
        </p:nvPicPr>
        <p:blipFill rotWithShape="1">
          <a:blip r:embed="rId3" r:link="rId4" cstate="print">
            <a:extLst>
              <a:ext uri="{28A0092B-C50C-407E-A947-70E740481C1C}">
                <a14:useLocalDpi xmlns:a14="http://schemas.microsoft.com/office/drawing/2010/main" val="0"/>
              </a:ext>
            </a:extLst>
          </a:blip>
          <a:srcRect b="18539"/>
          <a:stretch>
            <a:fillRect/>
          </a:stretch>
        </p:blipFill>
        <p:spPr bwMode="auto">
          <a:xfrm>
            <a:off x="2135697" y="1415685"/>
            <a:ext cx="8470760" cy="4338164"/>
          </a:xfrm>
          <a:prstGeom prst="rect">
            <a:avLst/>
          </a:prstGeom>
          <a:noFill/>
          <a:ln>
            <a:noFill/>
          </a:ln>
        </p:spPr>
      </p:pic>
      <p:sp>
        <p:nvSpPr>
          <p:cNvPr id="7" name="textruta 6"/>
          <p:cNvSpPr txBox="1"/>
          <p:nvPr/>
        </p:nvSpPr>
        <p:spPr>
          <a:xfrm>
            <a:off x="7737502" y="6347303"/>
            <a:ext cx="2868955" cy="276999"/>
          </a:xfrm>
          <a:prstGeom prst="rect">
            <a:avLst/>
          </a:prstGeom>
          <a:noFill/>
        </p:spPr>
        <p:txBody>
          <a:bodyPr wrap="square" rtlCol="0">
            <a:spAutoFit/>
          </a:bodyPr>
          <a:lstStyle/>
          <a:p>
            <a:pPr algn="r"/>
            <a:r>
              <a:rPr lang="sv-SE" sz="1200" dirty="0"/>
              <a:t>Källa: SKR 2011</a:t>
            </a:r>
          </a:p>
        </p:txBody>
      </p:sp>
      <p:sp>
        <p:nvSpPr>
          <p:cNvPr id="5" name="textruta 4"/>
          <p:cNvSpPr txBox="1"/>
          <p:nvPr/>
        </p:nvSpPr>
        <p:spPr>
          <a:xfrm>
            <a:off x="1321523" y="1004470"/>
            <a:ext cx="9658350" cy="553998"/>
          </a:xfrm>
          <a:prstGeom prst="rect">
            <a:avLst/>
          </a:prstGeom>
          <a:noFill/>
        </p:spPr>
        <p:txBody>
          <a:bodyPr wrap="square" lIns="0" tIns="0" rIns="0" bIns="0" rtlCol="0" anchor="ctr">
            <a:spAutoFit/>
          </a:bodyPr>
          <a:lstStyle/>
          <a:p>
            <a:pPr algn="ctr"/>
            <a:r>
              <a:rPr lang="sv-SE" sz="2000" dirty="0"/>
              <a:t>Hälsa är både en resurs för individen och bidrar samtidigt till ett hållbart samhälle.</a:t>
            </a:r>
          </a:p>
          <a:p>
            <a:pPr algn="ctr"/>
            <a:endParaRPr lang="sv-SE" sz="1600" dirty="0"/>
          </a:p>
        </p:txBody>
      </p:sp>
    </p:spTree>
    <p:extLst>
      <p:ext uri="{BB962C8B-B14F-4D97-AF65-F5344CB8AC3E}">
        <p14:creationId xmlns:p14="http://schemas.microsoft.com/office/powerpoint/2010/main" val="1407377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a:extLst>
              <a:ext uri="{FF2B5EF4-FFF2-40B4-BE49-F238E27FC236}">
                <a16:creationId xmlns:a16="http://schemas.microsoft.com/office/drawing/2014/main" id="{554BE515-5A2C-41AF-92D1-1E34BAA278EC}"/>
              </a:ext>
            </a:extLst>
          </p:cNvPr>
          <p:cNvSpPr/>
          <p:nvPr/>
        </p:nvSpPr>
        <p:spPr>
          <a:xfrm>
            <a:off x="3957706" y="5488578"/>
            <a:ext cx="8351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22">
            <a:extLst>
              <a:ext uri="{FF2B5EF4-FFF2-40B4-BE49-F238E27FC236}">
                <a16:creationId xmlns:a16="http://schemas.microsoft.com/office/drawing/2014/main" id="{11F4194E-6AD3-4FBE-8EE1-E65D00F6BF55}"/>
              </a:ext>
            </a:extLst>
          </p:cNvPr>
          <p:cNvSpPr/>
          <p:nvPr/>
        </p:nvSpPr>
        <p:spPr>
          <a:xfrm>
            <a:off x="2127039" y="5762124"/>
            <a:ext cx="6882285" cy="4501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34">
            <a:extLst>
              <a:ext uri="{FF2B5EF4-FFF2-40B4-BE49-F238E27FC236}">
                <a16:creationId xmlns:a16="http://schemas.microsoft.com/office/drawing/2014/main" id="{451EED4C-6DEE-4379-B57C-396EE0CA4ED2}"/>
              </a:ext>
            </a:extLst>
          </p:cNvPr>
          <p:cNvSpPr/>
          <p:nvPr/>
        </p:nvSpPr>
        <p:spPr>
          <a:xfrm>
            <a:off x="2298717" y="1373211"/>
            <a:ext cx="199008" cy="39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9">
            <a:extLst>
              <a:ext uri="{FF2B5EF4-FFF2-40B4-BE49-F238E27FC236}">
                <a16:creationId xmlns:a16="http://schemas.microsoft.com/office/drawing/2014/main" id="{036BCE25-ECEE-408D-AD2D-1D8A04DA6EBD}"/>
              </a:ext>
            </a:extLst>
          </p:cNvPr>
          <p:cNvSpPr/>
          <p:nvPr/>
        </p:nvSpPr>
        <p:spPr>
          <a:xfrm>
            <a:off x="6836818" y="5261241"/>
            <a:ext cx="2094822" cy="4501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75">
            <a:extLst>
              <a:ext uri="{FF2B5EF4-FFF2-40B4-BE49-F238E27FC236}">
                <a16:creationId xmlns:a16="http://schemas.microsoft.com/office/drawing/2014/main" id="{D0D415DF-D28B-4786-B9C7-F00A7149A493}"/>
              </a:ext>
            </a:extLst>
          </p:cNvPr>
          <p:cNvSpPr txBox="1"/>
          <p:nvPr/>
        </p:nvSpPr>
        <p:spPr>
          <a:xfrm>
            <a:off x="7680176" y="5949282"/>
            <a:ext cx="544060" cy="392415"/>
          </a:xfrm>
          <a:prstGeom prst="rect">
            <a:avLst/>
          </a:prstGeom>
          <a:solidFill>
            <a:schemeClr val="bg1"/>
          </a:solidFill>
        </p:spPr>
        <p:txBody>
          <a:bodyPr wrap="square" lIns="68580" tIns="34290" rIns="68580" bIns="3429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4D6279"/>
                </a:solidFill>
                <a:effectLst/>
                <a:uLnTx/>
                <a:uFillTx/>
                <a:latin typeface="Arial" charset="0"/>
                <a:ea typeface="Arial" charset="0"/>
                <a:cs typeface="Arial" charset="0"/>
              </a:rPr>
              <a:t>log</a:t>
            </a:r>
            <a:endParaRPr kumimoji="0" lang="en-US" sz="1800" b="1" i="0" u="none" strike="noStrike" kern="1200" cap="none" spc="0" normalizeH="0" baseline="0" noProof="0" dirty="0">
              <a:ln>
                <a:noFill/>
              </a:ln>
              <a:solidFill>
                <a:srgbClr val="4D6279"/>
              </a:solidFill>
              <a:effectLst/>
              <a:uLnTx/>
              <a:uFillTx/>
              <a:latin typeface="Arial" charset="0"/>
              <a:ea typeface="Arial" charset="0"/>
              <a:cs typeface="Arial" charset="0"/>
            </a:endParaRPr>
          </a:p>
        </p:txBody>
      </p:sp>
      <p:sp>
        <p:nvSpPr>
          <p:cNvPr id="24" name="TextBox 76">
            <a:extLst>
              <a:ext uri="{FF2B5EF4-FFF2-40B4-BE49-F238E27FC236}">
                <a16:creationId xmlns:a16="http://schemas.microsoft.com/office/drawing/2014/main" id="{1D86EE2A-6F9F-44C1-8CC3-7BB0082A734D}"/>
              </a:ext>
            </a:extLst>
          </p:cNvPr>
          <p:cNvSpPr txBox="1"/>
          <p:nvPr/>
        </p:nvSpPr>
        <p:spPr>
          <a:xfrm>
            <a:off x="2458058" y="5949281"/>
            <a:ext cx="5006094" cy="392415"/>
          </a:xfrm>
          <a:prstGeom prst="rect">
            <a:avLst/>
          </a:prstGeom>
          <a:solidFill>
            <a:schemeClr val="bg1"/>
          </a:solidFill>
        </p:spPr>
        <p:txBody>
          <a:bodyPr wrap="square" lIns="68580" tIns="34290" rIns="68580" bIns="3429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4D6279"/>
                </a:solidFill>
                <a:effectLst/>
                <a:uLnTx/>
                <a:uFillTx/>
                <a:latin typeface="Arial" charset="0"/>
                <a:ea typeface="Arial" charset="0"/>
                <a:cs typeface="Arial" charset="0"/>
              </a:rPr>
              <a:t>                 Income GNI/capita (USD)</a:t>
            </a:r>
          </a:p>
        </p:txBody>
      </p:sp>
      <p:sp>
        <p:nvSpPr>
          <p:cNvPr id="25" name="TextBox 87">
            <a:extLst>
              <a:ext uri="{FF2B5EF4-FFF2-40B4-BE49-F238E27FC236}">
                <a16:creationId xmlns:a16="http://schemas.microsoft.com/office/drawing/2014/main" id="{50A9C73D-1AD7-4E45-A0C1-13E01C8CBC01}"/>
              </a:ext>
            </a:extLst>
          </p:cNvPr>
          <p:cNvSpPr txBox="1"/>
          <p:nvPr/>
        </p:nvSpPr>
        <p:spPr>
          <a:xfrm>
            <a:off x="4453304" y="5764808"/>
            <a:ext cx="1242328" cy="256480"/>
          </a:xfrm>
          <a:prstGeom prst="rect">
            <a:avLst/>
          </a:prstGeom>
          <a:solidFill>
            <a:schemeClr val="bg1"/>
          </a:solidFill>
        </p:spPr>
        <p:txBody>
          <a:bodyPr wrap="square" lIns="0" tIns="0" rIns="0" bIns="0" rtlCol="0">
            <a:spAutoFit/>
          </a:bodyPr>
          <a:lstStyle/>
          <a:p>
            <a:pPr marL="0" marR="0" lvl="0" indent="0" algn="l" defTabSz="685783" rtl="0" eaLnBrk="1" fontAlgn="auto" latinLnBrk="0" hangingPunct="1">
              <a:lnSpc>
                <a:spcPts val="1950"/>
              </a:lnSpc>
              <a:spcBef>
                <a:spcPts val="0"/>
              </a:spcBef>
              <a:spcAft>
                <a:spcPts val="0"/>
              </a:spcAft>
              <a:buClrTx/>
              <a:buSzTx/>
              <a:buFontTx/>
              <a:buNone/>
              <a:tabLst/>
              <a:defRPr/>
            </a:pPr>
            <a:r>
              <a:rPr kumimoji="0" lang="sv-SE" sz="2400" b="0" i="0" u="none" strike="noStrike" kern="0" cap="none" spc="0" normalizeH="0" baseline="0" noProof="0" dirty="0">
                <a:ln>
                  <a:noFill/>
                </a:ln>
                <a:solidFill>
                  <a:srgbClr val="506783"/>
                </a:solidFill>
                <a:effectLst/>
                <a:uLnTx/>
                <a:uFillTx/>
                <a:latin typeface="Calibri" panose="020F0502020204030204"/>
                <a:ea typeface="+mn-ea"/>
                <a:cs typeface="+mn-cs"/>
              </a:rPr>
              <a:t>      4 000  </a:t>
            </a:r>
            <a:endParaRPr kumimoji="0" lang="en-US" sz="2400" b="0" i="0" u="none" strike="noStrike" kern="0" cap="none" spc="0" normalizeH="0" baseline="0" noProof="0" dirty="0">
              <a:ln>
                <a:noFill/>
              </a:ln>
              <a:solidFill>
                <a:srgbClr val="506783"/>
              </a:solidFill>
              <a:effectLst/>
              <a:uLnTx/>
              <a:uFillTx/>
              <a:latin typeface="Calibri" panose="020F0502020204030204"/>
              <a:ea typeface="+mn-ea"/>
              <a:cs typeface="+mn-cs"/>
            </a:endParaRPr>
          </a:p>
        </p:txBody>
      </p:sp>
      <p:sp>
        <p:nvSpPr>
          <p:cNvPr id="26" name="TextBox 91">
            <a:extLst>
              <a:ext uri="{FF2B5EF4-FFF2-40B4-BE49-F238E27FC236}">
                <a16:creationId xmlns:a16="http://schemas.microsoft.com/office/drawing/2014/main" id="{92F8B30F-ED9F-4F3F-A8C1-67D258128B32}"/>
              </a:ext>
            </a:extLst>
          </p:cNvPr>
          <p:cNvSpPr txBox="1"/>
          <p:nvPr/>
        </p:nvSpPr>
        <p:spPr>
          <a:xfrm>
            <a:off x="6011945" y="5764809"/>
            <a:ext cx="1164177" cy="262380"/>
          </a:xfrm>
          <a:prstGeom prst="rect">
            <a:avLst/>
          </a:prstGeom>
          <a:solidFill>
            <a:schemeClr val="bg1"/>
          </a:solidFill>
        </p:spPr>
        <p:txBody>
          <a:bodyPr wrap="square" lIns="0" tIns="0" rIns="0" bIns="0" rtlCol="0">
            <a:spAutoFit/>
          </a:bodyPr>
          <a:lstStyle/>
          <a:p>
            <a:pPr marL="0" marR="0" lvl="0" indent="0" algn="l" defTabSz="685783" rtl="0" eaLnBrk="1" fontAlgn="auto" latinLnBrk="0" hangingPunct="1">
              <a:lnSpc>
                <a:spcPts val="1950"/>
              </a:lnSpc>
              <a:spcBef>
                <a:spcPts val="0"/>
              </a:spcBef>
              <a:spcAft>
                <a:spcPts val="0"/>
              </a:spcAft>
              <a:buClrTx/>
              <a:buSzTx/>
              <a:buFontTx/>
              <a:buNone/>
              <a:tabLst/>
              <a:defRPr/>
            </a:pPr>
            <a:r>
              <a:rPr kumimoji="0" lang="sv-SE" sz="2400" b="0" i="0" u="none" strike="noStrike" kern="0" cap="none" spc="0" normalizeH="0" baseline="0" noProof="0" dirty="0">
                <a:ln>
                  <a:noFill/>
                </a:ln>
                <a:solidFill>
                  <a:srgbClr val="506783"/>
                </a:solidFill>
                <a:effectLst/>
                <a:uLnTx/>
                <a:uFillTx/>
                <a:latin typeface="Calibri" panose="020F0502020204030204"/>
                <a:ea typeface="+mn-ea"/>
                <a:cs typeface="+mn-cs"/>
              </a:rPr>
              <a:t>  12 500</a:t>
            </a:r>
            <a:endParaRPr kumimoji="0" lang="en-US" sz="2400" b="0" i="0" u="none" strike="noStrike" kern="0" cap="none" spc="0" normalizeH="0" baseline="0" noProof="0" dirty="0">
              <a:ln>
                <a:noFill/>
              </a:ln>
              <a:solidFill>
                <a:srgbClr val="506783"/>
              </a:solidFill>
              <a:effectLst/>
              <a:uLnTx/>
              <a:uFillTx/>
              <a:latin typeface="Calibri" panose="020F0502020204030204"/>
              <a:ea typeface="+mn-ea"/>
              <a:cs typeface="+mn-cs"/>
            </a:endParaRPr>
          </a:p>
        </p:txBody>
      </p:sp>
      <p:sp>
        <p:nvSpPr>
          <p:cNvPr id="27" name="TextBox 92">
            <a:extLst>
              <a:ext uri="{FF2B5EF4-FFF2-40B4-BE49-F238E27FC236}">
                <a16:creationId xmlns:a16="http://schemas.microsoft.com/office/drawing/2014/main" id="{C241A0AD-587D-4AF6-99A4-8B0E8881AFFC}"/>
              </a:ext>
            </a:extLst>
          </p:cNvPr>
          <p:cNvSpPr txBox="1"/>
          <p:nvPr/>
        </p:nvSpPr>
        <p:spPr>
          <a:xfrm>
            <a:off x="7104113" y="5764808"/>
            <a:ext cx="1415452" cy="256480"/>
          </a:xfrm>
          <a:prstGeom prst="rect">
            <a:avLst/>
          </a:prstGeom>
          <a:solidFill>
            <a:schemeClr val="bg1"/>
          </a:solidFill>
        </p:spPr>
        <p:txBody>
          <a:bodyPr wrap="square" lIns="0" tIns="0" rIns="0" bIns="0" rtlCol="0">
            <a:spAutoFit/>
          </a:bodyPr>
          <a:lstStyle/>
          <a:p>
            <a:pPr marL="0" marR="0" lvl="0" indent="0" algn="l" defTabSz="685783" rtl="0" eaLnBrk="1" fontAlgn="auto" latinLnBrk="0" hangingPunct="1">
              <a:lnSpc>
                <a:spcPts val="1950"/>
              </a:lnSpc>
              <a:spcBef>
                <a:spcPts val="0"/>
              </a:spcBef>
              <a:spcAft>
                <a:spcPts val="0"/>
              </a:spcAft>
              <a:buClrTx/>
              <a:buSzTx/>
              <a:buFontTx/>
              <a:buNone/>
              <a:tabLst/>
              <a:defRPr/>
            </a:pPr>
            <a:r>
              <a:rPr kumimoji="0" lang="sv-SE" sz="2400" b="0" i="0" u="none" strike="noStrike" kern="0" cap="none" spc="0" normalizeH="0" baseline="0" noProof="0" dirty="0">
                <a:ln>
                  <a:noFill/>
                </a:ln>
                <a:solidFill>
                  <a:srgbClr val="506783"/>
                </a:solidFill>
                <a:effectLst/>
                <a:uLnTx/>
                <a:uFillTx/>
                <a:latin typeface="Calibri" panose="020F0502020204030204"/>
                <a:ea typeface="+mn-ea"/>
                <a:cs typeface="+mn-cs"/>
              </a:rPr>
              <a:t>      100 000</a:t>
            </a:r>
            <a:endParaRPr kumimoji="0" lang="en-US" sz="2400" b="0" i="0" u="none" strike="noStrike" kern="0" cap="none" spc="0" normalizeH="0" baseline="0" noProof="0" dirty="0">
              <a:ln>
                <a:noFill/>
              </a:ln>
              <a:solidFill>
                <a:srgbClr val="506783"/>
              </a:solidFill>
              <a:effectLst/>
              <a:uLnTx/>
              <a:uFillTx/>
              <a:latin typeface="Calibri" panose="020F0502020204030204"/>
              <a:ea typeface="+mn-ea"/>
              <a:cs typeface="+mn-cs"/>
            </a:endParaRPr>
          </a:p>
        </p:txBody>
      </p:sp>
      <p:sp>
        <p:nvSpPr>
          <p:cNvPr id="28" name="TextBox 93">
            <a:extLst>
              <a:ext uri="{FF2B5EF4-FFF2-40B4-BE49-F238E27FC236}">
                <a16:creationId xmlns:a16="http://schemas.microsoft.com/office/drawing/2014/main" id="{EA6B1444-89A9-4839-AEE6-E62AFDB45DAA}"/>
              </a:ext>
            </a:extLst>
          </p:cNvPr>
          <p:cNvSpPr txBox="1"/>
          <p:nvPr/>
        </p:nvSpPr>
        <p:spPr>
          <a:xfrm>
            <a:off x="3143673" y="5764808"/>
            <a:ext cx="1104470" cy="256480"/>
          </a:xfrm>
          <a:prstGeom prst="rect">
            <a:avLst/>
          </a:prstGeom>
          <a:solidFill>
            <a:schemeClr val="bg1"/>
          </a:solidFill>
        </p:spPr>
        <p:txBody>
          <a:bodyPr wrap="square" lIns="0" tIns="0" rIns="0" bIns="0" rtlCol="0">
            <a:spAutoFit/>
          </a:bodyPr>
          <a:lstStyle/>
          <a:p>
            <a:pPr marL="0" marR="0" lvl="0" indent="0" algn="l" defTabSz="685783" rtl="0" eaLnBrk="1" fontAlgn="auto" latinLnBrk="0" hangingPunct="1">
              <a:lnSpc>
                <a:spcPts val="1950"/>
              </a:lnSpc>
              <a:spcBef>
                <a:spcPts val="0"/>
              </a:spcBef>
              <a:spcAft>
                <a:spcPts val="0"/>
              </a:spcAft>
              <a:buClrTx/>
              <a:buSzTx/>
              <a:buFontTx/>
              <a:buNone/>
              <a:tabLst/>
              <a:defRPr/>
            </a:pPr>
            <a:r>
              <a:rPr kumimoji="0" lang="sv-SE" sz="2400" b="0" i="0" u="none" strike="noStrike" kern="0" cap="none" spc="0" normalizeH="0" baseline="0" noProof="0" dirty="0">
                <a:ln>
                  <a:noFill/>
                </a:ln>
                <a:solidFill>
                  <a:srgbClr val="506783"/>
                </a:solidFill>
                <a:effectLst/>
                <a:uLnTx/>
                <a:uFillTx/>
                <a:latin typeface="Calibri" panose="020F0502020204030204"/>
                <a:ea typeface="+mn-ea"/>
                <a:cs typeface="+mn-cs"/>
              </a:rPr>
              <a:t>      1 000</a:t>
            </a:r>
            <a:endParaRPr kumimoji="0" lang="en-US" sz="2400" b="0" i="0" u="none" strike="noStrike" kern="0" cap="none" spc="0" normalizeH="0" baseline="0" noProof="0" dirty="0">
              <a:ln>
                <a:noFill/>
              </a:ln>
              <a:solidFill>
                <a:srgbClr val="506783"/>
              </a:solidFill>
              <a:effectLst/>
              <a:uLnTx/>
              <a:uFillTx/>
              <a:latin typeface="Calibri" panose="020F0502020204030204"/>
              <a:ea typeface="+mn-ea"/>
              <a:cs typeface="+mn-cs"/>
            </a:endParaRPr>
          </a:p>
        </p:txBody>
      </p:sp>
      <p:sp>
        <p:nvSpPr>
          <p:cNvPr id="30" name="Rectangle 44">
            <a:extLst>
              <a:ext uri="{FF2B5EF4-FFF2-40B4-BE49-F238E27FC236}">
                <a16:creationId xmlns:a16="http://schemas.microsoft.com/office/drawing/2014/main" id="{1DA093D7-229A-43BF-9532-4FF4DF0BB9C7}"/>
              </a:ext>
            </a:extLst>
          </p:cNvPr>
          <p:cNvSpPr/>
          <p:nvPr/>
        </p:nvSpPr>
        <p:spPr>
          <a:xfrm>
            <a:off x="3957706" y="5488578"/>
            <a:ext cx="8351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45">
            <a:extLst>
              <a:ext uri="{FF2B5EF4-FFF2-40B4-BE49-F238E27FC236}">
                <a16:creationId xmlns:a16="http://schemas.microsoft.com/office/drawing/2014/main" id="{82D7C39E-037E-472D-B4B8-F21C0BF59F07}"/>
              </a:ext>
            </a:extLst>
          </p:cNvPr>
          <p:cNvSpPr/>
          <p:nvPr/>
        </p:nvSpPr>
        <p:spPr>
          <a:xfrm>
            <a:off x="2106523" y="5673865"/>
            <a:ext cx="6882285" cy="6171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88">
            <a:extLst>
              <a:ext uri="{FF2B5EF4-FFF2-40B4-BE49-F238E27FC236}">
                <a16:creationId xmlns:a16="http://schemas.microsoft.com/office/drawing/2014/main" id="{EB6F366E-B2D3-4190-89FB-053E54F3B79A}"/>
              </a:ext>
            </a:extLst>
          </p:cNvPr>
          <p:cNvSpPr/>
          <p:nvPr/>
        </p:nvSpPr>
        <p:spPr>
          <a:xfrm>
            <a:off x="6836818" y="5261241"/>
            <a:ext cx="2094822" cy="4501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upp 3"/>
          <p:cNvGrpSpPr/>
          <p:nvPr/>
        </p:nvGrpSpPr>
        <p:grpSpPr>
          <a:xfrm>
            <a:off x="2166565" y="1039088"/>
            <a:ext cx="5973391" cy="4311793"/>
            <a:chOff x="2246929" y="1436153"/>
            <a:chExt cx="5973391" cy="4311793"/>
          </a:xfrm>
        </p:grpSpPr>
        <p:cxnSp>
          <p:nvCxnSpPr>
            <p:cNvPr id="11" name="Straight Connector 65">
              <a:extLst>
                <a:ext uri="{FF2B5EF4-FFF2-40B4-BE49-F238E27FC236}">
                  <a16:creationId xmlns:a16="http://schemas.microsoft.com/office/drawing/2014/main" id="{3338300F-EDA8-48AF-8F80-00C847971501}"/>
                </a:ext>
              </a:extLst>
            </p:cNvPr>
            <p:cNvCxnSpPr>
              <a:cxnSpLocks/>
            </p:cNvCxnSpPr>
            <p:nvPr/>
          </p:nvCxnSpPr>
          <p:spPr>
            <a:xfrm>
              <a:off x="2271625" y="1436153"/>
              <a:ext cx="0" cy="43117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46">
              <a:extLst>
                <a:ext uri="{FF2B5EF4-FFF2-40B4-BE49-F238E27FC236}">
                  <a16:creationId xmlns:a16="http://schemas.microsoft.com/office/drawing/2014/main" id="{BA4F318B-EC6B-4BA3-8049-DF97BC313BC3}"/>
                </a:ext>
              </a:extLst>
            </p:cNvPr>
            <p:cNvCxnSpPr>
              <a:cxnSpLocks/>
            </p:cNvCxnSpPr>
            <p:nvPr/>
          </p:nvCxnSpPr>
          <p:spPr>
            <a:xfrm flipH="1" flipV="1">
              <a:off x="2246929" y="5726181"/>
              <a:ext cx="5973391" cy="123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oup 109">
              <a:extLst>
                <a:ext uri="{FF2B5EF4-FFF2-40B4-BE49-F238E27FC236}">
                  <a16:creationId xmlns:a16="http://schemas.microsoft.com/office/drawing/2014/main" id="{3387FAE7-13FA-4168-AAA1-31E5FAC6D62F}"/>
                </a:ext>
              </a:extLst>
            </p:cNvPr>
            <p:cNvGrpSpPr>
              <a:grpSpLocks/>
            </p:cNvGrpSpPr>
            <p:nvPr/>
          </p:nvGrpSpPr>
          <p:grpSpPr>
            <a:xfrm>
              <a:off x="7389468" y="4149081"/>
              <a:ext cx="218700" cy="1586129"/>
              <a:chOff x="251520" y="2971483"/>
              <a:chExt cx="1045186" cy="642784"/>
            </a:xfrm>
          </p:grpSpPr>
          <p:sp>
            <p:nvSpPr>
              <p:cNvPr id="50" name="Rectangle 110">
                <a:extLst>
                  <a:ext uri="{FF2B5EF4-FFF2-40B4-BE49-F238E27FC236}">
                    <a16:creationId xmlns:a16="http://schemas.microsoft.com/office/drawing/2014/main" id="{E3EFDCDB-F1DD-4DF1-8C31-7765809842F4}"/>
                  </a:ext>
                </a:extLst>
              </p:cNvPr>
              <p:cNvSpPr/>
              <p:nvPr/>
            </p:nvSpPr>
            <p:spPr>
              <a:xfrm>
                <a:off x="265795" y="2978724"/>
                <a:ext cx="1011828" cy="52521"/>
              </a:xfrm>
              <a:prstGeom prst="rect">
                <a:avLst/>
              </a:prstGeom>
              <a:solidFill>
                <a:srgbClr val="BCC8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111">
                <a:extLst>
                  <a:ext uri="{FF2B5EF4-FFF2-40B4-BE49-F238E27FC236}">
                    <a16:creationId xmlns:a16="http://schemas.microsoft.com/office/drawing/2014/main" id="{E3B68CAD-B2FE-4B52-8B89-CD57FF5AFCAE}"/>
                  </a:ext>
                </a:extLst>
              </p:cNvPr>
              <p:cNvSpPr/>
              <p:nvPr/>
            </p:nvSpPr>
            <p:spPr>
              <a:xfrm>
                <a:off x="265795" y="3560287"/>
                <a:ext cx="1011828" cy="53980"/>
              </a:xfrm>
              <a:prstGeom prst="rect">
                <a:avLst/>
              </a:prstGeom>
              <a:solidFill>
                <a:srgbClr val="FF9E9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srgbClr val="FCC9B2"/>
                  </a:solidFill>
                  <a:effectLst/>
                  <a:uLnTx/>
                  <a:uFillTx/>
                  <a:latin typeface="Calibri" panose="020F0502020204030204"/>
                  <a:ea typeface="+mn-ea"/>
                  <a:cs typeface="+mn-cs"/>
                </a:endParaRPr>
              </a:p>
            </p:txBody>
          </p:sp>
          <p:sp>
            <p:nvSpPr>
              <p:cNvPr id="52" name="Rectangle 113">
                <a:extLst>
                  <a:ext uri="{FF2B5EF4-FFF2-40B4-BE49-F238E27FC236}">
                    <a16:creationId xmlns:a16="http://schemas.microsoft.com/office/drawing/2014/main" id="{7CD7DDB9-3AD4-4FF4-96D9-CE076D98B68B}"/>
                  </a:ext>
                </a:extLst>
              </p:cNvPr>
              <p:cNvSpPr/>
              <p:nvPr/>
            </p:nvSpPr>
            <p:spPr>
              <a:xfrm>
                <a:off x="265795" y="3030075"/>
                <a:ext cx="1011828" cy="530460"/>
              </a:xfrm>
              <a:prstGeom prst="rect">
                <a:avLst/>
              </a:prstGeom>
              <a:solidFill>
                <a:srgbClr val="39A0D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119">
                <a:extLst>
                  <a:ext uri="{FF2B5EF4-FFF2-40B4-BE49-F238E27FC236}">
                    <a16:creationId xmlns:a16="http://schemas.microsoft.com/office/drawing/2014/main" id="{4AC840DB-D3CA-492C-AEED-E5348A92B7B4}"/>
                  </a:ext>
                </a:extLst>
              </p:cNvPr>
              <p:cNvSpPr>
                <a:spLocks/>
              </p:cNvSpPr>
              <p:nvPr/>
            </p:nvSpPr>
            <p:spPr>
              <a:xfrm>
                <a:off x="251520" y="2971483"/>
                <a:ext cx="1045186" cy="63025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120">
              <a:extLst>
                <a:ext uri="{FF2B5EF4-FFF2-40B4-BE49-F238E27FC236}">
                  <a16:creationId xmlns:a16="http://schemas.microsoft.com/office/drawing/2014/main" id="{4F816B6F-0D8B-4EA3-B5CC-193392A57D4A}"/>
                </a:ext>
              </a:extLst>
            </p:cNvPr>
            <p:cNvGrpSpPr>
              <a:grpSpLocks/>
            </p:cNvGrpSpPr>
            <p:nvPr/>
          </p:nvGrpSpPr>
          <p:grpSpPr>
            <a:xfrm>
              <a:off x="5851651" y="4035236"/>
              <a:ext cx="612684" cy="1691476"/>
              <a:chOff x="242097" y="2986273"/>
              <a:chExt cx="1021504" cy="621849"/>
            </a:xfrm>
          </p:grpSpPr>
          <p:sp>
            <p:nvSpPr>
              <p:cNvPr id="55" name="Rectangle 121">
                <a:extLst>
                  <a:ext uri="{FF2B5EF4-FFF2-40B4-BE49-F238E27FC236}">
                    <a16:creationId xmlns:a16="http://schemas.microsoft.com/office/drawing/2014/main" id="{04BED624-D29E-48A7-98E6-EAFCCE0747E8}"/>
                  </a:ext>
                </a:extLst>
              </p:cNvPr>
              <p:cNvSpPr/>
              <p:nvPr/>
            </p:nvSpPr>
            <p:spPr>
              <a:xfrm>
                <a:off x="242502" y="2987676"/>
                <a:ext cx="1020974" cy="71007"/>
              </a:xfrm>
              <a:prstGeom prst="rect">
                <a:avLst/>
              </a:prstGeom>
              <a:solidFill>
                <a:srgbClr val="BCC8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122">
                <a:extLst>
                  <a:ext uri="{FF2B5EF4-FFF2-40B4-BE49-F238E27FC236}">
                    <a16:creationId xmlns:a16="http://schemas.microsoft.com/office/drawing/2014/main" id="{379ABB59-F939-492B-B8FB-249E0BD29A6F}"/>
                  </a:ext>
                </a:extLst>
              </p:cNvPr>
              <p:cNvSpPr/>
              <p:nvPr/>
            </p:nvSpPr>
            <p:spPr>
              <a:xfrm>
                <a:off x="242097" y="3520405"/>
                <a:ext cx="1021377" cy="87717"/>
              </a:xfrm>
              <a:prstGeom prst="rect">
                <a:avLst/>
              </a:prstGeom>
              <a:solidFill>
                <a:srgbClr val="FF9E9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srgbClr val="FCC9B2"/>
                  </a:solidFill>
                  <a:effectLst/>
                  <a:uLnTx/>
                  <a:uFillTx/>
                  <a:latin typeface="Calibri" panose="020F0502020204030204"/>
                  <a:ea typeface="+mn-ea"/>
                  <a:cs typeface="+mn-cs"/>
                </a:endParaRPr>
              </a:p>
            </p:txBody>
          </p:sp>
          <p:sp>
            <p:nvSpPr>
              <p:cNvPr id="57" name="Rectangle 123">
                <a:extLst>
                  <a:ext uri="{FF2B5EF4-FFF2-40B4-BE49-F238E27FC236}">
                    <a16:creationId xmlns:a16="http://schemas.microsoft.com/office/drawing/2014/main" id="{A009611B-66D9-439B-B4AB-1DDA75C786AE}"/>
                  </a:ext>
                </a:extLst>
              </p:cNvPr>
              <p:cNvSpPr/>
              <p:nvPr/>
            </p:nvSpPr>
            <p:spPr>
              <a:xfrm>
                <a:off x="242499" y="3058683"/>
                <a:ext cx="1020975" cy="465522"/>
              </a:xfrm>
              <a:prstGeom prst="rect">
                <a:avLst/>
              </a:prstGeom>
              <a:solidFill>
                <a:srgbClr val="39A0D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4">
                <a:extLst>
                  <a:ext uri="{FF2B5EF4-FFF2-40B4-BE49-F238E27FC236}">
                    <a16:creationId xmlns:a16="http://schemas.microsoft.com/office/drawing/2014/main" id="{975C5D4B-0FBA-4739-BCF3-6EFC7C0F052E}"/>
                  </a:ext>
                </a:extLst>
              </p:cNvPr>
              <p:cNvSpPr>
                <a:spLocks noChangeAspect="1"/>
              </p:cNvSpPr>
              <p:nvPr/>
            </p:nvSpPr>
            <p:spPr>
              <a:xfrm>
                <a:off x="251520" y="2986273"/>
                <a:ext cx="1012081" cy="6102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125">
              <a:extLst>
                <a:ext uri="{FF2B5EF4-FFF2-40B4-BE49-F238E27FC236}">
                  <a16:creationId xmlns:a16="http://schemas.microsoft.com/office/drawing/2014/main" id="{F6B47F7D-0E94-4281-8750-ED486FCF069B}"/>
                </a:ext>
              </a:extLst>
            </p:cNvPr>
            <p:cNvGrpSpPr>
              <a:grpSpLocks/>
            </p:cNvGrpSpPr>
            <p:nvPr/>
          </p:nvGrpSpPr>
          <p:grpSpPr>
            <a:xfrm>
              <a:off x="4357237" y="3448007"/>
              <a:ext cx="638905" cy="2275765"/>
              <a:chOff x="228449" y="2990371"/>
              <a:chExt cx="1035152" cy="618693"/>
            </a:xfrm>
          </p:grpSpPr>
          <p:sp>
            <p:nvSpPr>
              <p:cNvPr id="60" name="Rectangle 126">
                <a:extLst>
                  <a:ext uri="{FF2B5EF4-FFF2-40B4-BE49-F238E27FC236}">
                    <a16:creationId xmlns:a16="http://schemas.microsoft.com/office/drawing/2014/main" id="{6AFE49EC-41DD-473A-A241-28AB5EC44752}"/>
                  </a:ext>
                </a:extLst>
              </p:cNvPr>
              <p:cNvSpPr/>
              <p:nvPr/>
            </p:nvSpPr>
            <p:spPr>
              <a:xfrm>
                <a:off x="230897" y="3371805"/>
                <a:ext cx="1029352" cy="237259"/>
              </a:xfrm>
              <a:prstGeom prst="rect">
                <a:avLst/>
              </a:prstGeom>
              <a:solidFill>
                <a:srgbClr val="FF9E9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srgbClr val="FCC9B2"/>
                  </a:solidFill>
                  <a:effectLst/>
                  <a:uLnTx/>
                  <a:uFillTx/>
                  <a:latin typeface="Calibri" panose="020F0502020204030204"/>
                  <a:ea typeface="+mn-ea"/>
                  <a:cs typeface="+mn-cs"/>
                </a:endParaRPr>
              </a:p>
            </p:txBody>
          </p:sp>
          <p:sp>
            <p:nvSpPr>
              <p:cNvPr id="61" name="Rectangle 127">
                <a:extLst>
                  <a:ext uri="{FF2B5EF4-FFF2-40B4-BE49-F238E27FC236}">
                    <a16:creationId xmlns:a16="http://schemas.microsoft.com/office/drawing/2014/main" id="{FA3EE2EF-CD54-48AE-BBC0-37A37B552A05}"/>
                  </a:ext>
                </a:extLst>
              </p:cNvPr>
              <p:cNvSpPr/>
              <p:nvPr/>
            </p:nvSpPr>
            <p:spPr>
              <a:xfrm>
                <a:off x="228449" y="2995618"/>
                <a:ext cx="1031800" cy="67824"/>
              </a:xfrm>
              <a:prstGeom prst="rect">
                <a:avLst/>
              </a:prstGeom>
              <a:solidFill>
                <a:srgbClr val="BCC8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128">
                <a:extLst>
                  <a:ext uri="{FF2B5EF4-FFF2-40B4-BE49-F238E27FC236}">
                    <a16:creationId xmlns:a16="http://schemas.microsoft.com/office/drawing/2014/main" id="{85C5713D-A860-4F56-94A7-BD08907B0620}"/>
                  </a:ext>
                </a:extLst>
              </p:cNvPr>
              <p:cNvSpPr/>
              <p:nvPr/>
            </p:nvSpPr>
            <p:spPr>
              <a:xfrm>
                <a:off x="228451" y="3062507"/>
                <a:ext cx="1033715" cy="317099"/>
              </a:xfrm>
              <a:prstGeom prst="rect">
                <a:avLst/>
              </a:prstGeom>
              <a:solidFill>
                <a:srgbClr val="39A0D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129">
                <a:extLst>
                  <a:ext uri="{FF2B5EF4-FFF2-40B4-BE49-F238E27FC236}">
                    <a16:creationId xmlns:a16="http://schemas.microsoft.com/office/drawing/2014/main" id="{8DC2213A-84D7-44BC-A890-002657FA17FB}"/>
                  </a:ext>
                </a:extLst>
              </p:cNvPr>
              <p:cNvSpPr>
                <a:spLocks noChangeAspect="1"/>
              </p:cNvSpPr>
              <p:nvPr/>
            </p:nvSpPr>
            <p:spPr>
              <a:xfrm>
                <a:off x="251520" y="2990371"/>
                <a:ext cx="1012081" cy="6102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oup 130">
              <a:extLst>
                <a:ext uri="{FF2B5EF4-FFF2-40B4-BE49-F238E27FC236}">
                  <a16:creationId xmlns:a16="http://schemas.microsoft.com/office/drawing/2014/main" id="{81BA6922-87E1-48A7-8AFE-2771A9FA4441}"/>
                </a:ext>
              </a:extLst>
            </p:cNvPr>
            <p:cNvGrpSpPr>
              <a:grpSpLocks noChangeAspect="1"/>
            </p:cNvGrpSpPr>
            <p:nvPr/>
          </p:nvGrpSpPr>
          <p:grpSpPr>
            <a:xfrm>
              <a:off x="3045996" y="2502346"/>
              <a:ext cx="220128" cy="3240000"/>
              <a:chOff x="244740" y="2991376"/>
              <a:chExt cx="1021679" cy="610288"/>
            </a:xfrm>
          </p:grpSpPr>
          <p:sp>
            <p:nvSpPr>
              <p:cNvPr id="65" name="Rectangle 131">
                <a:extLst>
                  <a:ext uri="{FF2B5EF4-FFF2-40B4-BE49-F238E27FC236}">
                    <a16:creationId xmlns:a16="http://schemas.microsoft.com/office/drawing/2014/main" id="{326F880A-11AF-4720-8690-6AF62A08B383}"/>
                  </a:ext>
                </a:extLst>
              </p:cNvPr>
              <p:cNvSpPr/>
              <p:nvPr/>
            </p:nvSpPr>
            <p:spPr>
              <a:xfrm>
                <a:off x="244745" y="3230346"/>
                <a:ext cx="1011997" cy="366857"/>
              </a:xfrm>
              <a:prstGeom prst="rect">
                <a:avLst/>
              </a:prstGeom>
              <a:solidFill>
                <a:srgbClr val="FF9E9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srgbClr val="FCC9B2"/>
                  </a:solidFill>
                  <a:effectLst/>
                  <a:uLnTx/>
                  <a:uFillTx/>
                  <a:latin typeface="Calibri" panose="020F0502020204030204"/>
                  <a:ea typeface="+mn-ea"/>
                  <a:cs typeface="+mn-cs"/>
                </a:endParaRPr>
              </a:p>
            </p:txBody>
          </p:sp>
          <p:sp>
            <p:nvSpPr>
              <p:cNvPr id="66" name="Rectangle 132">
                <a:extLst>
                  <a:ext uri="{FF2B5EF4-FFF2-40B4-BE49-F238E27FC236}">
                    <a16:creationId xmlns:a16="http://schemas.microsoft.com/office/drawing/2014/main" id="{6C1A7CC5-6833-49CC-96C9-C7021508C699}"/>
                  </a:ext>
                </a:extLst>
              </p:cNvPr>
              <p:cNvSpPr/>
              <p:nvPr/>
            </p:nvSpPr>
            <p:spPr>
              <a:xfrm>
                <a:off x="244740" y="2992921"/>
                <a:ext cx="1012007" cy="55604"/>
              </a:xfrm>
              <a:prstGeom prst="rect">
                <a:avLst/>
              </a:prstGeom>
              <a:solidFill>
                <a:srgbClr val="BCC8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133">
                <a:extLst>
                  <a:ext uri="{FF2B5EF4-FFF2-40B4-BE49-F238E27FC236}">
                    <a16:creationId xmlns:a16="http://schemas.microsoft.com/office/drawing/2014/main" id="{9BE4D25A-68F0-46A3-A5F4-B360D750F7DB}"/>
                  </a:ext>
                </a:extLst>
              </p:cNvPr>
              <p:cNvSpPr/>
              <p:nvPr/>
            </p:nvSpPr>
            <p:spPr>
              <a:xfrm>
                <a:off x="244740" y="3045789"/>
                <a:ext cx="1012002" cy="189189"/>
              </a:xfrm>
              <a:prstGeom prst="rect">
                <a:avLst/>
              </a:prstGeom>
              <a:solidFill>
                <a:srgbClr val="39A0D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134">
                <a:extLst>
                  <a:ext uri="{FF2B5EF4-FFF2-40B4-BE49-F238E27FC236}">
                    <a16:creationId xmlns:a16="http://schemas.microsoft.com/office/drawing/2014/main" id="{0F71F6DC-C33B-4EDC-A9ED-6561532E6345}"/>
                  </a:ext>
                </a:extLst>
              </p:cNvPr>
              <p:cNvSpPr>
                <a:spLocks noChangeAspect="1"/>
              </p:cNvSpPr>
              <p:nvPr/>
            </p:nvSpPr>
            <p:spPr>
              <a:xfrm>
                <a:off x="254338" y="2991376"/>
                <a:ext cx="1012081" cy="6102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1" name="Rectangle 2">
            <a:extLst>
              <a:ext uri="{FF2B5EF4-FFF2-40B4-BE49-F238E27FC236}">
                <a16:creationId xmlns:a16="http://schemas.microsoft.com/office/drawing/2014/main" id="{79D6679E-CEB8-41E6-B0A3-A6E74BF361BB}"/>
              </a:ext>
            </a:extLst>
          </p:cNvPr>
          <p:cNvSpPr/>
          <p:nvPr/>
        </p:nvSpPr>
        <p:spPr>
          <a:xfrm>
            <a:off x="612096" y="766014"/>
            <a:ext cx="188562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Sjukdomsbörda</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 name="Rubrik 2"/>
          <p:cNvSpPr txBox="1">
            <a:spLocks/>
          </p:cNvSpPr>
          <p:nvPr/>
        </p:nvSpPr>
        <p:spPr>
          <a:xfrm>
            <a:off x="708290" y="221064"/>
            <a:ext cx="9465560" cy="1265447"/>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j-cs"/>
              </a:rPr>
              <a:t>S</a:t>
            </a:r>
            <a:r>
              <a:rPr kumimoji="0" lang="sv-SE" sz="32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j-cs"/>
              </a:rPr>
              <a:t>jukdomsbördan</a:t>
            </a:r>
            <a:r>
              <a:rPr kumimoji="0" lang="sv-SE"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j-cs"/>
              </a:rPr>
              <a:t> globalt</a:t>
            </a:r>
          </a:p>
        </p:txBody>
      </p:sp>
      <p:sp>
        <p:nvSpPr>
          <p:cNvPr id="3" name="textruta 2"/>
          <p:cNvSpPr txBox="1"/>
          <p:nvPr/>
        </p:nvSpPr>
        <p:spPr>
          <a:xfrm>
            <a:off x="10007997" y="6444217"/>
            <a:ext cx="20505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Källa: IHME och Gapminder</a:t>
            </a:r>
          </a:p>
        </p:txBody>
      </p:sp>
      <p:sp>
        <p:nvSpPr>
          <p:cNvPr id="17" name="TextBox 61">
            <a:extLst>
              <a:ext uri="{FF2B5EF4-FFF2-40B4-BE49-F238E27FC236}">
                <a16:creationId xmlns:a16="http://schemas.microsoft.com/office/drawing/2014/main" id="{F900A461-9671-4D96-8D4A-9B091360802D}"/>
              </a:ext>
            </a:extLst>
          </p:cNvPr>
          <p:cNvSpPr txBox="1"/>
          <p:nvPr/>
        </p:nvSpPr>
        <p:spPr>
          <a:xfrm>
            <a:off x="1902586" y="5318615"/>
            <a:ext cx="2350798" cy="941281"/>
          </a:xfrm>
          <a:prstGeom prst="rect">
            <a:avLst/>
          </a:prstGeom>
          <a:noFill/>
          <a:effectLst/>
        </p:spPr>
        <p:txBody>
          <a:bodyPr wrap="square" lIns="68535" tIns="34289" rIns="68535" bIns="34289" rtlCol="0">
            <a:spAutoFit/>
          </a:bodyPr>
          <a:lstStyle/>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1" i="0" u="none" strike="noStrike" kern="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Låg</a:t>
            </a:r>
          </a:p>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0" i="0" u="none" strike="noStrike" kern="0" cap="none" spc="-10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1 miljard av världens befolkning</a:t>
            </a:r>
          </a:p>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tex Kongo</a:t>
            </a:r>
          </a:p>
          <a:p>
            <a:pPr marL="0" marR="0" lvl="0" indent="0" algn="ctr" defTabSz="685273" rtl="0" eaLnBrk="1" fontAlgn="auto" latinLnBrk="0" hangingPunct="1">
              <a:lnSpc>
                <a:spcPts val="1650"/>
              </a:lnSpc>
              <a:spcBef>
                <a:spcPts val="0"/>
              </a:spcBef>
              <a:spcAft>
                <a:spcPts val="0"/>
              </a:spcAft>
              <a:buClrTx/>
              <a:buSzTx/>
              <a:buFontTx/>
              <a:buNone/>
              <a:tabLst/>
              <a:defRPr/>
            </a:pPr>
            <a:endParaRPr kumimoji="0" lang="sv-SE" sz="1400" b="0" i="0" u="none" strike="noStrike" kern="0" cap="none" spc="-100" normalizeH="0" baseline="0" noProof="0" dirty="0">
              <a:ln>
                <a:noFill/>
              </a:ln>
              <a:solidFill>
                <a:prstClr val="black"/>
              </a:solidFill>
              <a:effectLst/>
              <a:uLnTx/>
              <a:uFillTx/>
              <a:latin typeface="Arial" charset="0"/>
              <a:ea typeface="Arial" charset="0"/>
              <a:cs typeface="Arial" charset="0"/>
            </a:endParaRPr>
          </a:p>
        </p:txBody>
      </p:sp>
      <p:sp>
        <p:nvSpPr>
          <p:cNvPr id="19" name="TextBox 63">
            <a:extLst>
              <a:ext uri="{FF2B5EF4-FFF2-40B4-BE49-F238E27FC236}">
                <a16:creationId xmlns:a16="http://schemas.microsoft.com/office/drawing/2014/main" id="{E3640311-F50E-4DAD-BD48-525E4DA0EB48}"/>
              </a:ext>
            </a:extLst>
          </p:cNvPr>
          <p:cNvSpPr txBox="1"/>
          <p:nvPr/>
        </p:nvSpPr>
        <p:spPr>
          <a:xfrm>
            <a:off x="3885903" y="5341217"/>
            <a:ext cx="1549862" cy="941281"/>
          </a:xfrm>
          <a:prstGeom prst="rect">
            <a:avLst/>
          </a:prstGeom>
          <a:noFill/>
          <a:effectLst/>
        </p:spPr>
        <p:txBody>
          <a:bodyPr wrap="square" lIns="68535" tIns="34289" rIns="68535" bIns="34289" rtlCol="0">
            <a:spAutoFit/>
          </a:bodyPr>
          <a:lstStyle/>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1" i="0" u="none" strike="noStrike" kern="0" cap="none" spc="0" normalizeH="0" baseline="0" noProof="0" dirty="0">
                <a:ln>
                  <a:noFill/>
                </a:ln>
                <a:solidFill>
                  <a:prstClr val="black"/>
                </a:solidFill>
                <a:effectLst/>
                <a:uLnTx/>
                <a:uFillTx/>
                <a:latin typeface="Calibri" panose="020F0502020204030204"/>
                <a:ea typeface="Arial" charset="0"/>
                <a:cs typeface="Arial" charset="0"/>
              </a:rPr>
              <a:t>Lägre medel</a:t>
            </a:r>
          </a:p>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0" i="0" u="none" strike="noStrike" kern="0" cap="none" spc="-100" normalizeH="0" baseline="0" noProof="0" dirty="0">
                <a:ln>
                  <a:noFill/>
                </a:ln>
                <a:solidFill>
                  <a:prstClr val="black"/>
                </a:solidFill>
                <a:effectLst/>
                <a:uLnTx/>
                <a:uFillTx/>
                <a:latin typeface="Calibri" panose="020F0502020204030204"/>
                <a:ea typeface="Arial" charset="0"/>
                <a:cs typeface="Arial" charset="0"/>
              </a:rPr>
              <a:t>3</a:t>
            </a:r>
            <a:r>
              <a:rPr kumimoji="0" lang="sv-SE" sz="1400" b="0" i="0" u="none" strike="noStrike" kern="0" cap="none" spc="0" normalizeH="0" baseline="0" noProof="0" dirty="0">
                <a:ln>
                  <a:noFill/>
                </a:ln>
                <a:solidFill>
                  <a:prstClr val="black"/>
                </a:solidFill>
                <a:effectLst/>
                <a:uLnTx/>
                <a:uFillTx/>
                <a:latin typeface="Calibri" panose="020F0502020204030204"/>
                <a:ea typeface="Arial" charset="0"/>
                <a:cs typeface="Arial" charset="0"/>
              </a:rPr>
              <a:t> </a:t>
            </a:r>
            <a:r>
              <a:rPr kumimoji="0" lang="sv-SE" sz="1400" b="0" i="0" u="none" strike="noStrike" kern="0" cap="none" spc="-100" normalizeH="0" baseline="0" noProof="0" dirty="0">
                <a:ln>
                  <a:noFill/>
                </a:ln>
                <a:solidFill>
                  <a:prstClr val="black"/>
                </a:solidFill>
                <a:effectLst/>
                <a:uLnTx/>
                <a:uFillTx/>
                <a:latin typeface="Calibri" panose="020F0502020204030204"/>
                <a:ea typeface="Arial" charset="0"/>
                <a:cs typeface="Arial" charset="0"/>
              </a:rPr>
              <a:t>miljarder</a:t>
            </a:r>
          </a:p>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Calibri" panose="020F0502020204030204"/>
                <a:ea typeface="Arial" charset="0"/>
                <a:cs typeface="Arial" charset="0"/>
              </a:rPr>
              <a:t>tex Indien</a:t>
            </a:r>
          </a:p>
          <a:p>
            <a:pPr marL="0" marR="0" lvl="0" indent="0" algn="ctr" defTabSz="685273" rtl="0" eaLnBrk="1" fontAlgn="auto" latinLnBrk="0" hangingPunct="1">
              <a:lnSpc>
                <a:spcPts val="1650"/>
              </a:lnSpc>
              <a:spcBef>
                <a:spcPts val="0"/>
              </a:spcBef>
              <a:spcAft>
                <a:spcPts val="0"/>
              </a:spcAft>
              <a:buClrTx/>
              <a:buSzTx/>
              <a:buFontTx/>
              <a:buNone/>
              <a:tabLst/>
              <a:defRPr/>
            </a:pPr>
            <a:endParaRPr kumimoji="0" lang="sv-SE" sz="1400" b="0" i="0" u="none" strike="noStrike" kern="0" cap="none" spc="-100" normalizeH="0" baseline="0" noProof="0" dirty="0">
              <a:ln>
                <a:noFill/>
              </a:ln>
              <a:solidFill>
                <a:prstClr val="black"/>
              </a:solidFill>
              <a:effectLst/>
              <a:uLnTx/>
              <a:uFillTx/>
              <a:latin typeface="Calibri" panose="020F0502020204030204"/>
              <a:ea typeface="Arial" charset="0"/>
              <a:cs typeface="Arial" charset="0"/>
            </a:endParaRPr>
          </a:p>
        </p:txBody>
      </p:sp>
      <p:sp>
        <p:nvSpPr>
          <p:cNvPr id="20" name="TextBox 64">
            <a:extLst>
              <a:ext uri="{FF2B5EF4-FFF2-40B4-BE49-F238E27FC236}">
                <a16:creationId xmlns:a16="http://schemas.microsoft.com/office/drawing/2014/main" id="{4E8CB581-7AD2-4990-9B29-472DE9276510}"/>
              </a:ext>
            </a:extLst>
          </p:cNvPr>
          <p:cNvSpPr txBox="1"/>
          <p:nvPr/>
        </p:nvSpPr>
        <p:spPr>
          <a:xfrm>
            <a:off x="5254767" y="5342684"/>
            <a:ext cx="1765664" cy="941281"/>
          </a:xfrm>
          <a:prstGeom prst="rect">
            <a:avLst/>
          </a:prstGeom>
          <a:noFill/>
          <a:effectLst/>
        </p:spPr>
        <p:txBody>
          <a:bodyPr wrap="square" lIns="68535" tIns="34289" rIns="68535" bIns="34289" rtlCol="0">
            <a:spAutoFit/>
          </a:bodyPr>
          <a:lstStyle/>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1" i="0" u="none" strike="noStrike" kern="0" cap="none" spc="0" normalizeH="0" baseline="0" noProof="0" dirty="0">
                <a:ln>
                  <a:noFill/>
                </a:ln>
                <a:solidFill>
                  <a:prstClr val="black"/>
                </a:solidFill>
                <a:effectLst/>
                <a:uLnTx/>
                <a:uFillTx/>
                <a:latin typeface="Calibri" panose="020F0502020204030204"/>
                <a:ea typeface="Arial" charset="0"/>
                <a:cs typeface="Arial" charset="0"/>
              </a:rPr>
              <a:t>Övre medel</a:t>
            </a:r>
          </a:p>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0" i="0" u="none" strike="noStrike" kern="0" cap="none" spc="-100" normalizeH="0" baseline="0" noProof="0" dirty="0">
                <a:ln>
                  <a:noFill/>
                </a:ln>
                <a:solidFill>
                  <a:prstClr val="black"/>
                </a:solidFill>
                <a:effectLst/>
                <a:uLnTx/>
                <a:uFillTx/>
                <a:latin typeface="Calibri" panose="020F0502020204030204"/>
                <a:ea typeface="Arial" charset="0"/>
                <a:cs typeface="Arial" charset="0"/>
              </a:rPr>
              <a:t>3 miljarder</a:t>
            </a:r>
          </a:p>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Calibri" panose="020F0502020204030204"/>
                <a:ea typeface="Arial" charset="0"/>
                <a:cs typeface="Arial" charset="0"/>
              </a:rPr>
              <a:t>tex Kina </a:t>
            </a:r>
          </a:p>
          <a:p>
            <a:pPr marL="0" marR="0" lvl="0" indent="0" algn="ctr" defTabSz="685273" rtl="0" eaLnBrk="1" fontAlgn="auto" latinLnBrk="0" hangingPunct="1">
              <a:lnSpc>
                <a:spcPts val="1650"/>
              </a:lnSpc>
              <a:spcBef>
                <a:spcPts val="0"/>
              </a:spcBef>
              <a:spcAft>
                <a:spcPts val="0"/>
              </a:spcAft>
              <a:buClrTx/>
              <a:buSzTx/>
              <a:buFontTx/>
              <a:buNone/>
              <a:tabLst/>
              <a:defRPr/>
            </a:pPr>
            <a:endParaRPr kumimoji="0" lang="sv-SE" sz="1400" b="0" i="0" u="none" strike="noStrike" kern="0" cap="none" spc="-100" normalizeH="0" baseline="0" noProof="0" dirty="0">
              <a:ln>
                <a:noFill/>
              </a:ln>
              <a:solidFill>
                <a:prstClr val="black"/>
              </a:solidFill>
              <a:effectLst/>
              <a:uLnTx/>
              <a:uFillTx/>
              <a:latin typeface="Calibri" panose="020F0502020204030204"/>
              <a:ea typeface="Arial" charset="0"/>
              <a:cs typeface="Arial" charset="0"/>
            </a:endParaRPr>
          </a:p>
        </p:txBody>
      </p:sp>
      <p:sp>
        <p:nvSpPr>
          <p:cNvPr id="16" name="TextBox 60">
            <a:extLst>
              <a:ext uri="{FF2B5EF4-FFF2-40B4-BE49-F238E27FC236}">
                <a16:creationId xmlns:a16="http://schemas.microsoft.com/office/drawing/2014/main" id="{5BCD2AFC-456E-4F41-A4A4-9BC3EA93F082}"/>
              </a:ext>
            </a:extLst>
          </p:cNvPr>
          <p:cNvSpPr txBox="1"/>
          <p:nvPr/>
        </p:nvSpPr>
        <p:spPr>
          <a:xfrm>
            <a:off x="6730146" y="5363513"/>
            <a:ext cx="1443164" cy="941281"/>
          </a:xfrm>
          <a:prstGeom prst="rect">
            <a:avLst/>
          </a:prstGeom>
          <a:noFill/>
          <a:effectLst/>
        </p:spPr>
        <p:txBody>
          <a:bodyPr wrap="square" lIns="68535" tIns="34289" rIns="68535" bIns="34289" rtlCol="0">
            <a:spAutoFit/>
          </a:bodyPr>
          <a:lstStyle/>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1" i="0" u="none" strike="noStrike" kern="0" cap="none" spc="0" normalizeH="0" baseline="0" noProof="0" dirty="0">
                <a:ln>
                  <a:noFill/>
                </a:ln>
                <a:solidFill>
                  <a:prstClr val="black"/>
                </a:solidFill>
                <a:effectLst/>
                <a:uLnTx/>
                <a:uFillTx/>
                <a:latin typeface="Calibri" panose="020F0502020204030204"/>
                <a:ea typeface="Arial" charset="0"/>
                <a:cs typeface="Arial" charset="0"/>
              </a:rPr>
              <a:t>Hög</a:t>
            </a:r>
          </a:p>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0" i="0" u="none" strike="noStrike" kern="0" cap="none" spc="-100" normalizeH="0" baseline="0" noProof="0" dirty="0">
                <a:ln>
                  <a:noFill/>
                </a:ln>
                <a:solidFill>
                  <a:prstClr val="black"/>
                </a:solidFill>
                <a:effectLst/>
                <a:uLnTx/>
                <a:uFillTx/>
                <a:latin typeface="Calibri" panose="020F0502020204030204"/>
                <a:ea typeface="Arial" charset="0"/>
                <a:cs typeface="Arial" charset="0"/>
              </a:rPr>
              <a:t>1 miljard</a:t>
            </a:r>
          </a:p>
          <a:p>
            <a:pPr marL="0" marR="0" lvl="0" indent="0" algn="ctr" defTabSz="685273" rtl="0" eaLnBrk="1" fontAlgn="auto" latinLnBrk="0" hangingPunct="1">
              <a:lnSpc>
                <a:spcPts val="165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Calibri" panose="020F0502020204030204"/>
                <a:ea typeface="Arial" charset="0"/>
                <a:cs typeface="Arial" charset="0"/>
              </a:rPr>
              <a:t>tex Sverige</a:t>
            </a:r>
          </a:p>
          <a:p>
            <a:pPr marL="0" marR="0" lvl="0" indent="0" algn="ctr" defTabSz="685273" rtl="0" eaLnBrk="1" fontAlgn="auto" latinLnBrk="0" hangingPunct="1">
              <a:lnSpc>
                <a:spcPts val="1650"/>
              </a:lnSpc>
              <a:spcBef>
                <a:spcPts val="0"/>
              </a:spcBef>
              <a:spcAft>
                <a:spcPts val="0"/>
              </a:spcAft>
              <a:buClrTx/>
              <a:buSzTx/>
              <a:buFontTx/>
              <a:buNone/>
              <a:tabLst/>
              <a:defRPr/>
            </a:pPr>
            <a:endParaRPr kumimoji="0" lang="sv-SE" sz="1400" b="0" i="0" u="none" strike="noStrike" kern="0" cap="none" spc="-100" normalizeH="0" baseline="0" noProof="0" dirty="0">
              <a:ln>
                <a:noFill/>
              </a:ln>
              <a:solidFill>
                <a:prstClr val="black"/>
              </a:solidFill>
              <a:effectLst/>
              <a:uLnTx/>
              <a:uFillTx/>
              <a:latin typeface="Calibri" panose="020F0502020204030204"/>
              <a:ea typeface="Arial" charset="0"/>
              <a:cs typeface="Arial" charset="0"/>
            </a:endParaRPr>
          </a:p>
        </p:txBody>
      </p:sp>
      <p:sp>
        <p:nvSpPr>
          <p:cNvPr id="18" name="TextBox 62">
            <a:extLst>
              <a:ext uri="{FF2B5EF4-FFF2-40B4-BE49-F238E27FC236}">
                <a16:creationId xmlns:a16="http://schemas.microsoft.com/office/drawing/2014/main" id="{D7BC73ED-4944-4C58-BE73-90F86449B062}"/>
              </a:ext>
            </a:extLst>
          </p:cNvPr>
          <p:cNvSpPr txBox="1"/>
          <p:nvPr/>
        </p:nvSpPr>
        <p:spPr>
          <a:xfrm>
            <a:off x="7153393" y="5299642"/>
            <a:ext cx="3318386" cy="453968"/>
          </a:xfrm>
          <a:prstGeom prst="rect">
            <a:avLst/>
          </a:prstGeom>
          <a:noFill/>
        </p:spPr>
        <p:txBody>
          <a:bodyPr wrap="square" lIns="68535" tIns="34289" rIns="68535" bIns="34289" rtlCol="0">
            <a:spAutoFit/>
          </a:bodyPr>
          <a:lstStyle/>
          <a:p>
            <a:pPr marL="0" marR="0" lvl="0" indent="0" algn="ctr" defTabSz="685273" rtl="0" eaLnBrk="1" fontAlgn="auto" latinLnBrk="0" hangingPunct="1">
              <a:lnSpc>
                <a:spcPts val="15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Världsbankens </a:t>
            </a:r>
          </a:p>
          <a:p>
            <a:pPr marL="0" marR="0" lvl="0" indent="0" algn="ctr" defTabSz="685273" rtl="0" eaLnBrk="1" fontAlgn="auto" latinLnBrk="0" hangingPunct="1">
              <a:lnSpc>
                <a:spcPts val="15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inkomstgrupper</a:t>
            </a:r>
          </a:p>
        </p:txBody>
      </p:sp>
      <p:grpSp>
        <p:nvGrpSpPr>
          <p:cNvPr id="5" name="Grupp 4"/>
          <p:cNvGrpSpPr/>
          <p:nvPr/>
        </p:nvGrpSpPr>
        <p:grpSpPr>
          <a:xfrm>
            <a:off x="7384323" y="1188580"/>
            <a:ext cx="2619499" cy="1096100"/>
            <a:chOff x="8541985" y="1695484"/>
            <a:chExt cx="2619499" cy="1096100"/>
          </a:xfrm>
        </p:grpSpPr>
        <p:sp>
          <p:nvSpPr>
            <p:cNvPr id="45" name="Rectangle 115">
              <a:extLst>
                <a:ext uri="{FF2B5EF4-FFF2-40B4-BE49-F238E27FC236}">
                  <a16:creationId xmlns:a16="http://schemas.microsoft.com/office/drawing/2014/main" id="{C8ADBC86-1806-4BEA-9631-D873565C2199}"/>
                </a:ext>
              </a:extLst>
            </p:cNvPr>
            <p:cNvSpPr/>
            <p:nvPr/>
          </p:nvSpPr>
          <p:spPr>
            <a:xfrm>
              <a:off x="8541985" y="1708946"/>
              <a:ext cx="212995" cy="243469"/>
            </a:xfrm>
            <a:prstGeom prst="rect">
              <a:avLst/>
            </a:prstGeom>
            <a:solidFill>
              <a:srgbClr val="BCC81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116">
              <a:extLst>
                <a:ext uri="{FF2B5EF4-FFF2-40B4-BE49-F238E27FC236}">
                  <a16:creationId xmlns:a16="http://schemas.microsoft.com/office/drawing/2014/main" id="{0F4A9E97-F630-48DF-A79F-E7F304BAEA9F}"/>
                </a:ext>
              </a:extLst>
            </p:cNvPr>
            <p:cNvSpPr txBox="1"/>
            <p:nvPr/>
          </p:nvSpPr>
          <p:spPr>
            <a:xfrm>
              <a:off x="8777519" y="2506891"/>
              <a:ext cx="1859035" cy="284693"/>
            </a:xfrm>
            <a:prstGeom prst="rect">
              <a:avLst/>
            </a:prstGeom>
            <a:noFill/>
          </p:spPr>
          <p:txBody>
            <a:bodyPr wrap="none" lIns="68580" tIns="34290" rIns="68580" bIns="3429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Arial" charset="0"/>
                  <a:cs typeface="Arial" charset="0"/>
                </a:rPr>
                <a:t>Smittsamma</a:t>
              </a:r>
              <a:r>
                <a:rPr kumimoji="0" lang="en-US" sz="1400" b="0" i="0" u="none" strike="noStrike" kern="1200" cap="none" spc="0" normalizeH="0" baseline="0" noProof="0" dirty="0">
                  <a:ln>
                    <a:noFill/>
                  </a:ln>
                  <a:solidFill>
                    <a:prstClr val="black"/>
                  </a:solidFill>
                  <a:effectLst/>
                  <a:uLnTx/>
                  <a:uFillTx/>
                  <a:latin typeface="Calibri" panose="020F0502020204030204"/>
                  <a:ea typeface="Arial" charset="0"/>
                  <a:cs typeface="Arial"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Arial" charset="0"/>
                  <a:cs typeface="Arial" charset="0"/>
                </a:rPr>
                <a:t>sjukdomar</a:t>
              </a:r>
              <a:endParaRPr kumimoji="0" lang="en-US" sz="1400" b="0" i="0" u="none" strike="noStrike" kern="1200" cap="none" spc="0" normalizeH="0" baseline="0" noProof="0" dirty="0">
                <a:ln>
                  <a:noFill/>
                </a:ln>
                <a:solidFill>
                  <a:prstClr val="black"/>
                </a:solidFill>
                <a:effectLst/>
                <a:uLnTx/>
                <a:uFillTx/>
                <a:latin typeface="Calibri" panose="020F0502020204030204"/>
                <a:ea typeface="Arial" charset="0"/>
                <a:cs typeface="Arial" charset="0"/>
              </a:endParaRPr>
            </a:p>
          </p:txBody>
        </p:sp>
        <p:sp>
          <p:nvSpPr>
            <p:cNvPr id="47" name="TextBox 117">
              <a:extLst>
                <a:ext uri="{FF2B5EF4-FFF2-40B4-BE49-F238E27FC236}">
                  <a16:creationId xmlns:a16="http://schemas.microsoft.com/office/drawing/2014/main" id="{C1C8E525-73EE-470D-8C13-7FDE4F674DBE}"/>
                </a:ext>
              </a:extLst>
            </p:cNvPr>
            <p:cNvSpPr txBox="1"/>
            <p:nvPr/>
          </p:nvSpPr>
          <p:spPr>
            <a:xfrm>
              <a:off x="8777519" y="1695484"/>
              <a:ext cx="1019195" cy="284693"/>
            </a:xfrm>
            <a:prstGeom prst="rect">
              <a:avLst/>
            </a:prstGeom>
            <a:noFill/>
          </p:spPr>
          <p:txBody>
            <a:bodyPr wrap="square" lIns="68580" tIns="34290" rIns="68580" bIns="3429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Arial" charset="0"/>
                  <a:cs typeface="Arial" charset="0"/>
                </a:rPr>
                <a:t>Skador</a:t>
              </a:r>
              <a:endParaRPr kumimoji="0" lang="en-US" sz="1400" b="0" i="0" u="none" strike="noStrike" kern="1200" cap="none" spc="0" normalizeH="0" baseline="0" noProof="0" dirty="0">
                <a:ln>
                  <a:noFill/>
                </a:ln>
                <a:solidFill>
                  <a:prstClr val="black"/>
                </a:solidFill>
                <a:effectLst/>
                <a:uLnTx/>
                <a:uFillTx/>
                <a:latin typeface="Calibri" panose="020F0502020204030204"/>
                <a:ea typeface="Arial" charset="0"/>
                <a:cs typeface="Arial" charset="0"/>
              </a:endParaRPr>
            </a:p>
          </p:txBody>
        </p:sp>
        <p:sp>
          <p:nvSpPr>
            <p:cNvPr id="70" name="TextBox 97">
              <a:extLst>
                <a:ext uri="{FF2B5EF4-FFF2-40B4-BE49-F238E27FC236}">
                  <a16:creationId xmlns:a16="http://schemas.microsoft.com/office/drawing/2014/main" id="{B5E44E7A-0BF8-42CB-9D26-4850804EDF2E}"/>
                </a:ext>
              </a:extLst>
            </p:cNvPr>
            <p:cNvSpPr txBox="1"/>
            <p:nvPr/>
          </p:nvSpPr>
          <p:spPr>
            <a:xfrm>
              <a:off x="8563091" y="2106861"/>
              <a:ext cx="2598393" cy="284693"/>
            </a:xfrm>
            <a:prstGeom prst="rect">
              <a:avLst/>
            </a:prstGeom>
            <a:noFill/>
          </p:spPr>
          <p:txBody>
            <a:bodyPr wrap="square" lIns="68580" tIns="34290" rIns="68580" bIns="3429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Icke-</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Arial" charset="0"/>
                  <a:cs typeface="Calibri" panose="020F0502020204030204" pitchFamily="34" charset="0"/>
                </a:rPr>
                <a:t>smittsamma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Arial" charset="0"/>
                  <a:cs typeface="Calibri" panose="020F0502020204030204" pitchFamily="34" charset="0"/>
                </a:rPr>
                <a:t>sjukdomar</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rial" charset="0"/>
                <a:cs typeface="Calibri" panose="020F0502020204030204" pitchFamily="34" charset="0"/>
              </a:endParaRPr>
            </a:p>
          </p:txBody>
        </p:sp>
        <p:sp>
          <p:nvSpPr>
            <p:cNvPr id="72" name="Rectangle 115">
              <a:extLst>
                <a:ext uri="{FF2B5EF4-FFF2-40B4-BE49-F238E27FC236}">
                  <a16:creationId xmlns:a16="http://schemas.microsoft.com/office/drawing/2014/main" id="{C8ADBC86-1806-4BEA-9631-D873565C2199}"/>
                </a:ext>
              </a:extLst>
            </p:cNvPr>
            <p:cNvSpPr/>
            <p:nvPr/>
          </p:nvSpPr>
          <p:spPr>
            <a:xfrm>
              <a:off x="8547220" y="2127187"/>
              <a:ext cx="212995" cy="243469"/>
            </a:xfrm>
            <a:prstGeom prst="rect">
              <a:avLst/>
            </a:prstGeom>
            <a:solidFill>
              <a:srgbClr val="00B0F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115">
              <a:extLst>
                <a:ext uri="{FF2B5EF4-FFF2-40B4-BE49-F238E27FC236}">
                  <a16:creationId xmlns:a16="http://schemas.microsoft.com/office/drawing/2014/main" id="{C8ADBC86-1806-4BEA-9631-D873565C2199}"/>
                </a:ext>
              </a:extLst>
            </p:cNvPr>
            <p:cNvSpPr/>
            <p:nvPr/>
          </p:nvSpPr>
          <p:spPr>
            <a:xfrm>
              <a:off x="8547220" y="2527504"/>
              <a:ext cx="212995" cy="243469"/>
            </a:xfrm>
            <a:prstGeom prst="rect">
              <a:avLst/>
            </a:prstGeom>
            <a:solidFill>
              <a:srgbClr val="FF9E9E"/>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upp 8"/>
          <p:cNvGrpSpPr/>
          <p:nvPr/>
        </p:nvGrpSpPr>
        <p:grpSpPr>
          <a:xfrm>
            <a:off x="2484850" y="6103556"/>
            <a:ext cx="5655106" cy="689979"/>
            <a:chOff x="2484850" y="6103556"/>
            <a:chExt cx="5655106" cy="689979"/>
          </a:xfrm>
        </p:grpSpPr>
        <p:graphicFrame>
          <p:nvGraphicFramePr>
            <p:cNvPr id="2" name="Diagram 1"/>
            <p:cNvGraphicFramePr/>
            <p:nvPr/>
          </p:nvGraphicFramePr>
          <p:xfrm>
            <a:off x="2873294" y="6107060"/>
            <a:ext cx="5266662" cy="686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4" name="Grupp 73"/>
            <p:cNvGrpSpPr/>
            <p:nvPr/>
          </p:nvGrpSpPr>
          <p:grpSpPr>
            <a:xfrm>
              <a:off x="2484850" y="6103556"/>
              <a:ext cx="2698688" cy="420536"/>
              <a:chOff x="0" y="-59253"/>
              <a:chExt cx="2698688" cy="420536"/>
            </a:xfrm>
          </p:grpSpPr>
          <p:sp>
            <p:nvSpPr>
              <p:cNvPr id="75" name="Rektangel 74"/>
              <p:cNvSpPr/>
              <p:nvPr/>
            </p:nvSpPr>
            <p:spPr>
              <a:xfrm>
                <a:off x="0" y="0"/>
                <a:ext cx="2698688" cy="3612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6" name="textruta 75"/>
              <p:cNvSpPr txBox="1"/>
              <p:nvPr/>
            </p:nvSpPr>
            <p:spPr>
              <a:xfrm>
                <a:off x="0" y="-59253"/>
                <a:ext cx="2698688" cy="3612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21920" rIns="0" bIns="1219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Sverige: 1800-talet</a:t>
                </a:r>
              </a:p>
            </p:txBody>
          </p:sp>
        </p:grpSp>
      </p:grpSp>
    </p:spTree>
    <p:extLst>
      <p:ext uri="{BB962C8B-B14F-4D97-AF65-F5344CB8AC3E}">
        <p14:creationId xmlns:p14="http://schemas.microsoft.com/office/powerpoint/2010/main" val="32503203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Diagram 70"/>
          <p:cNvGraphicFramePr>
            <a:graphicFrameLocks/>
          </p:cNvGraphicFramePr>
          <p:nvPr/>
        </p:nvGraphicFramePr>
        <p:xfrm>
          <a:off x="1493361" y="5574666"/>
          <a:ext cx="9564526" cy="4498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Diagram 4"/>
          <p:cNvGraphicFramePr>
            <a:graphicFrameLocks/>
          </p:cNvGraphicFramePr>
          <p:nvPr/>
        </p:nvGraphicFramePr>
        <p:xfrm>
          <a:off x="1493361" y="909312"/>
          <a:ext cx="9564526" cy="5271997"/>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ruta 1"/>
          <p:cNvSpPr txBox="1"/>
          <p:nvPr/>
        </p:nvSpPr>
        <p:spPr>
          <a:xfrm>
            <a:off x="9208218" y="6459025"/>
            <a:ext cx="3287336"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Light" panose="020F0302020204030204"/>
                <a:ea typeface="Roboto" panose="02000000000000000000" pitchFamily="2" charset="0"/>
                <a:cs typeface="+mn-cs"/>
              </a:rPr>
              <a:t>Källa: </a:t>
            </a:r>
            <a:r>
              <a:rPr kumimoji="0" lang="sv-SE" sz="1200" b="0" i="0" u="none" strike="noStrike" kern="1200" cap="none" spc="0" normalizeH="0" baseline="0" noProof="0" dirty="0" err="1">
                <a:ln>
                  <a:noFill/>
                </a:ln>
                <a:solidFill>
                  <a:prstClr val="black"/>
                </a:solidFill>
                <a:effectLst/>
                <a:uLnTx/>
                <a:uFillTx/>
                <a:latin typeface="Calibri Light" panose="020F0302020204030204"/>
                <a:ea typeface="Roboto" panose="02000000000000000000" pitchFamily="2" charset="0"/>
                <a:cs typeface="+mn-cs"/>
              </a:rPr>
              <a:t>Hync</a:t>
            </a:r>
            <a:r>
              <a:rPr kumimoji="0" lang="sv-SE" sz="1200" b="0" i="0" u="none" strike="noStrike" kern="1200" cap="none" spc="0" normalizeH="0" baseline="0" noProof="0" dirty="0">
                <a:ln>
                  <a:noFill/>
                </a:ln>
                <a:solidFill>
                  <a:prstClr val="black"/>
                </a:solidFill>
                <a:effectLst/>
                <a:uLnTx/>
                <a:uFillTx/>
                <a:latin typeface="Calibri Light" panose="020F0302020204030204"/>
                <a:ea typeface="Roboto" panose="02000000000000000000" pitchFamily="2" charset="0"/>
                <a:cs typeface="+mn-cs"/>
              </a:rPr>
              <a:t> </a:t>
            </a:r>
            <a:r>
              <a:rPr kumimoji="0" lang="sv-SE" sz="1200" b="0" i="0" u="none" strike="noStrike" kern="1200" cap="none" spc="0" normalizeH="0" baseline="0" noProof="0" dirty="0" err="1">
                <a:ln>
                  <a:noFill/>
                </a:ln>
                <a:solidFill>
                  <a:prstClr val="black"/>
                </a:solidFill>
                <a:effectLst/>
                <a:uLnTx/>
                <a:uFillTx/>
                <a:latin typeface="Calibri Light" panose="020F0302020204030204"/>
                <a:ea typeface="Roboto" panose="02000000000000000000" pitchFamily="2" charset="0"/>
                <a:cs typeface="+mn-cs"/>
              </a:rPr>
              <a:t>Pickard</a:t>
            </a:r>
            <a:r>
              <a:rPr kumimoji="0" lang="sv-SE" sz="1200" b="0" i="0" u="none" strike="noStrike" kern="1200" cap="none" spc="0" normalizeH="0" baseline="0" noProof="0" dirty="0">
                <a:ln>
                  <a:noFill/>
                </a:ln>
                <a:solidFill>
                  <a:prstClr val="black"/>
                </a:solidFill>
                <a:effectLst/>
                <a:uLnTx/>
                <a:uFillTx/>
                <a:latin typeface="Calibri Light" panose="020F0302020204030204"/>
                <a:ea typeface="Roboto" panose="02000000000000000000" pitchFamily="2" charset="0"/>
                <a:cs typeface="+mn-cs"/>
              </a:rPr>
              <a:t> och </a:t>
            </a:r>
            <a:r>
              <a:rPr kumimoji="0" lang="sv-SE" sz="1200" b="0" i="0" u="none" strike="noStrike" kern="1200" cap="none" spc="0" normalizeH="0" baseline="0" noProof="0" dirty="0" err="1">
                <a:ln>
                  <a:noFill/>
                </a:ln>
                <a:solidFill>
                  <a:prstClr val="black"/>
                </a:solidFill>
                <a:effectLst/>
                <a:uLnTx/>
                <a:uFillTx/>
                <a:latin typeface="Calibri Light" panose="020F0302020204030204"/>
                <a:ea typeface="Roboto" panose="02000000000000000000" pitchFamily="2" charset="0"/>
                <a:cs typeface="+mn-cs"/>
              </a:rPr>
              <a:t>Marmot</a:t>
            </a:r>
            <a:r>
              <a:rPr kumimoji="0" lang="sv-SE" sz="1200" b="0" i="0" u="none" strike="noStrike" kern="1200" cap="none" spc="0" normalizeH="0" baseline="0" noProof="0" dirty="0">
                <a:ln>
                  <a:noFill/>
                </a:ln>
                <a:solidFill>
                  <a:prstClr val="black"/>
                </a:solidFill>
                <a:effectLst/>
                <a:uLnTx/>
                <a:uFillTx/>
                <a:latin typeface="Calibri Light" panose="020F0302020204030204"/>
                <a:ea typeface="Roboto" panose="02000000000000000000" pitchFamily="2" charset="0"/>
                <a:cs typeface="+mn-cs"/>
              </a:rPr>
              <a:t> </a:t>
            </a:r>
          </a:p>
        </p:txBody>
      </p:sp>
      <p:sp>
        <p:nvSpPr>
          <p:cNvPr id="3" name="Rubrik 2"/>
          <p:cNvSpPr>
            <a:spLocks noGrp="1"/>
          </p:cNvSpPr>
          <p:nvPr>
            <p:ph type="title"/>
          </p:nvPr>
        </p:nvSpPr>
        <p:spPr>
          <a:xfrm>
            <a:off x="1133888" y="170338"/>
            <a:ext cx="9923999" cy="461258"/>
          </a:xfrm>
        </p:spPr>
        <p:txBody>
          <a:bodyPr>
            <a:noAutofit/>
          </a:bodyPr>
          <a:lstStyle/>
          <a:p>
            <a:pPr algn="ctr"/>
            <a:r>
              <a:rPr lang="sv-SE" sz="3200" b="1" dirty="0">
                <a:latin typeface="Roboto" panose="02000000000000000000" pitchFamily="2" charset="0"/>
                <a:ea typeface="Roboto" panose="02000000000000000000" pitchFamily="2" charset="0"/>
              </a:rPr>
              <a:t>Utvecklingen av medellivslängd bland män i Europa</a:t>
            </a:r>
          </a:p>
        </p:txBody>
      </p:sp>
      <p:sp>
        <p:nvSpPr>
          <p:cNvPr id="6" name="textruta 5"/>
          <p:cNvSpPr txBox="1"/>
          <p:nvPr/>
        </p:nvSpPr>
        <p:spPr>
          <a:xfrm>
            <a:off x="0" y="1005631"/>
            <a:ext cx="22676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Medellivslängd män</a:t>
            </a:r>
          </a:p>
        </p:txBody>
      </p:sp>
      <p:sp>
        <p:nvSpPr>
          <p:cNvPr id="44" name="textruta 43"/>
          <p:cNvSpPr txBox="1"/>
          <p:nvPr/>
        </p:nvSpPr>
        <p:spPr>
          <a:xfrm>
            <a:off x="1684541" y="5491835"/>
            <a:ext cx="9102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45" name="Rektangel 44"/>
          <p:cNvSpPr/>
          <p:nvPr/>
        </p:nvSpPr>
        <p:spPr>
          <a:xfrm>
            <a:off x="403055" y="3827781"/>
            <a:ext cx="646611" cy="33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Rak koppling 46"/>
          <p:cNvCxnSpPr/>
          <p:nvPr/>
        </p:nvCxnSpPr>
        <p:spPr>
          <a:xfrm>
            <a:off x="1996784" y="5198560"/>
            <a:ext cx="242044" cy="24220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Rak koppling 48"/>
          <p:cNvCxnSpPr/>
          <p:nvPr/>
        </p:nvCxnSpPr>
        <p:spPr>
          <a:xfrm flipV="1">
            <a:off x="2006740" y="5440765"/>
            <a:ext cx="232088" cy="22426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06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6D853C-9638-1CAF-F3ED-520877255455}"/>
              </a:ext>
            </a:extLst>
          </p:cNvPr>
          <p:cNvSpPr/>
          <p:nvPr/>
        </p:nvSpPr>
        <p:spPr>
          <a:xfrm>
            <a:off x="159135" y="16449"/>
            <a:ext cx="1193532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Varför</a:t>
            </a:r>
            <a:r>
              <a:rPr kumimoji="0" lang="en-US"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kumimoji="0" lang="en-US" sz="32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har</a:t>
            </a:r>
            <a:r>
              <a:rPr kumimoji="0" lang="en-US"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kumimoji="0" lang="en-US" sz="32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hälsan</a:t>
            </a:r>
            <a:r>
              <a:rPr kumimoji="0" lang="en-US"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kumimoji="0" lang="en-US" sz="32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blivit</a:t>
            </a:r>
            <a:r>
              <a:rPr kumimoji="0" lang="en-US"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kumimoji="0" lang="en-US" sz="32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bättre</a:t>
            </a:r>
            <a:r>
              <a:rPr kumimoji="0" lang="en-US"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kumimoji="0" lang="en-US" sz="32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över</a:t>
            </a:r>
            <a:r>
              <a:rPr kumimoji="0" lang="en-US"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tid i </a:t>
            </a:r>
            <a:r>
              <a:rPr kumimoji="0" lang="en-US" sz="32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mn-cs"/>
              </a:rPr>
              <a:t>Sverige</a:t>
            </a:r>
            <a:r>
              <a:rPr kumimoji="0" lang="en-US" sz="3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pic>
        <p:nvPicPr>
          <p:cNvPr id="3" name="Picture 2">
            <a:extLst>
              <a:ext uri="{FF2B5EF4-FFF2-40B4-BE49-F238E27FC236}">
                <a16:creationId xmlns:a16="http://schemas.microsoft.com/office/drawing/2014/main" id="{189085EF-F0F5-8CA3-B599-BDB8D8C03935}"/>
              </a:ext>
            </a:extLst>
          </p:cNvPr>
          <p:cNvPicPr>
            <a:picLocks noChangeAspect="1"/>
          </p:cNvPicPr>
          <p:nvPr/>
        </p:nvPicPr>
        <p:blipFill>
          <a:blip r:embed="rId3"/>
          <a:stretch>
            <a:fillRect/>
          </a:stretch>
        </p:blipFill>
        <p:spPr>
          <a:xfrm>
            <a:off x="623221" y="1890757"/>
            <a:ext cx="4262023" cy="3238371"/>
          </a:xfrm>
          <a:prstGeom prst="rect">
            <a:avLst/>
          </a:prstGeom>
          <a:solidFill>
            <a:schemeClr val="bg1"/>
          </a:solidFill>
        </p:spPr>
      </p:pic>
      <p:pic>
        <p:nvPicPr>
          <p:cNvPr id="4" name="Picture 3">
            <a:extLst>
              <a:ext uri="{FF2B5EF4-FFF2-40B4-BE49-F238E27FC236}">
                <a16:creationId xmlns:a16="http://schemas.microsoft.com/office/drawing/2014/main" id="{DD4D3BAC-6BCA-C984-2A2C-AC7C46DCF632}"/>
              </a:ext>
            </a:extLst>
          </p:cNvPr>
          <p:cNvPicPr>
            <a:picLocks noChangeAspect="1"/>
          </p:cNvPicPr>
          <p:nvPr/>
        </p:nvPicPr>
        <p:blipFill>
          <a:blip r:embed="rId4"/>
          <a:stretch>
            <a:fillRect/>
          </a:stretch>
        </p:blipFill>
        <p:spPr>
          <a:xfrm>
            <a:off x="7148373" y="1893488"/>
            <a:ext cx="3830605" cy="3081895"/>
          </a:xfrm>
          <a:prstGeom prst="rect">
            <a:avLst/>
          </a:prstGeom>
        </p:spPr>
      </p:pic>
      <p:cxnSp>
        <p:nvCxnSpPr>
          <p:cNvPr id="7" name="Straight Arrow Connector 6">
            <a:extLst>
              <a:ext uri="{FF2B5EF4-FFF2-40B4-BE49-F238E27FC236}">
                <a16:creationId xmlns:a16="http://schemas.microsoft.com/office/drawing/2014/main" id="{2BFB6215-DED5-7C1B-5435-C4B92421603E}"/>
              </a:ext>
            </a:extLst>
          </p:cNvPr>
          <p:cNvCxnSpPr>
            <a:cxnSpLocks/>
            <a:stCxn id="3" idx="3"/>
          </p:cNvCxnSpPr>
          <p:nvPr/>
        </p:nvCxnSpPr>
        <p:spPr>
          <a:xfrm flipV="1">
            <a:off x="4885244" y="3509942"/>
            <a:ext cx="2557692" cy="1"/>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C0134F6-DDDC-498D-374B-3F7C35A9F551}"/>
              </a:ext>
            </a:extLst>
          </p:cNvPr>
          <p:cNvPicPr>
            <a:picLocks noChangeAspect="1"/>
          </p:cNvPicPr>
          <p:nvPr/>
        </p:nvPicPr>
        <p:blipFill>
          <a:blip r:embed="rId5"/>
          <a:stretch>
            <a:fillRect/>
          </a:stretch>
        </p:blipFill>
        <p:spPr>
          <a:xfrm>
            <a:off x="6964907" y="1223293"/>
            <a:ext cx="899860" cy="899860"/>
          </a:xfrm>
          <a:prstGeom prst="rect">
            <a:avLst/>
          </a:prstGeom>
        </p:spPr>
      </p:pic>
      <p:pic>
        <p:nvPicPr>
          <p:cNvPr id="16" name="Picture 15">
            <a:extLst>
              <a:ext uri="{FF2B5EF4-FFF2-40B4-BE49-F238E27FC236}">
                <a16:creationId xmlns:a16="http://schemas.microsoft.com/office/drawing/2014/main" id="{F685A2B2-8C92-B44B-045F-0459D45E5AF0}"/>
              </a:ext>
            </a:extLst>
          </p:cNvPr>
          <p:cNvPicPr>
            <a:picLocks noChangeAspect="1"/>
          </p:cNvPicPr>
          <p:nvPr/>
        </p:nvPicPr>
        <p:blipFill>
          <a:blip r:embed="rId6"/>
          <a:stretch>
            <a:fillRect/>
          </a:stretch>
        </p:blipFill>
        <p:spPr>
          <a:xfrm>
            <a:off x="9944430" y="5012657"/>
            <a:ext cx="985313" cy="985313"/>
          </a:xfrm>
          <a:prstGeom prst="rect">
            <a:avLst/>
          </a:prstGeom>
        </p:spPr>
      </p:pic>
      <p:pic>
        <p:nvPicPr>
          <p:cNvPr id="17" name="Picture 16">
            <a:extLst>
              <a:ext uri="{FF2B5EF4-FFF2-40B4-BE49-F238E27FC236}">
                <a16:creationId xmlns:a16="http://schemas.microsoft.com/office/drawing/2014/main" id="{0A98EA1B-59EF-43FD-E351-45981B804846}"/>
              </a:ext>
            </a:extLst>
          </p:cNvPr>
          <p:cNvPicPr>
            <a:picLocks noChangeAspect="1"/>
          </p:cNvPicPr>
          <p:nvPr/>
        </p:nvPicPr>
        <p:blipFill>
          <a:blip r:embed="rId7"/>
          <a:stretch>
            <a:fillRect/>
          </a:stretch>
        </p:blipFill>
        <p:spPr>
          <a:xfrm>
            <a:off x="7485973" y="5145321"/>
            <a:ext cx="899860" cy="899860"/>
          </a:xfrm>
          <a:prstGeom prst="rect">
            <a:avLst/>
          </a:prstGeom>
        </p:spPr>
      </p:pic>
      <p:pic>
        <p:nvPicPr>
          <p:cNvPr id="18" name="Picture 17">
            <a:extLst>
              <a:ext uri="{FF2B5EF4-FFF2-40B4-BE49-F238E27FC236}">
                <a16:creationId xmlns:a16="http://schemas.microsoft.com/office/drawing/2014/main" id="{2D969B24-5533-F767-9163-8ADC3A746B60}"/>
              </a:ext>
            </a:extLst>
          </p:cNvPr>
          <p:cNvPicPr>
            <a:picLocks noChangeAspect="1"/>
          </p:cNvPicPr>
          <p:nvPr/>
        </p:nvPicPr>
        <p:blipFill>
          <a:blip r:embed="rId8"/>
          <a:stretch>
            <a:fillRect/>
          </a:stretch>
        </p:blipFill>
        <p:spPr>
          <a:xfrm>
            <a:off x="8408234" y="830834"/>
            <a:ext cx="899860" cy="899860"/>
          </a:xfrm>
          <a:prstGeom prst="rect">
            <a:avLst/>
          </a:prstGeom>
        </p:spPr>
      </p:pic>
      <p:pic>
        <p:nvPicPr>
          <p:cNvPr id="20" name="Picture 19">
            <a:extLst>
              <a:ext uri="{FF2B5EF4-FFF2-40B4-BE49-F238E27FC236}">
                <a16:creationId xmlns:a16="http://schemas.microsoft.com/office/drawing/2014/main" id="{79BF648F-7AF9-9CAB-3F14-D43F67F78633}"/>
              </a:ext>
            </a:extLst>
          </p:cNvPr>
          <p:cNvPicPr>
            <a:picLocks noChangeAspect="1"/>
          </p:cNvPicPr>
          <p:nvPr/>
        </p:nvPicPr>
        <p:blipFill>
          <a:blip r:embed="rId9"/>
          <a:stretch>
            <a:fillRect/>
          </a:stretch>
        </p:blipFill>
        <p:spPr>
          <a:xfrm>
            <a:off x="10029883" y="1223293"/>
            <a:ext cx="899860" cy="899860"/>
          </a:xfrm>
          <a:prstGeom prst="rect">
            <a:avLst/>
          </a:prstGeom>
        </p:spPr>
      </p:pic>
      <p:pic>
        <p:nvPicPr>
          <p:cNvPr id="8" name="Bildobjekt 7"/>
          <p:cNvPicPr>
            <a:picLocks noChangeAspect="1"/>
          </p:cNvPicPr>
          <p:nvPr/>
        </p:nvPicPr>
        <p:blipFill>
          <a:blip r:embed="rId10"/>
          <a:stretch>
            <a:fillRect/>
          </a:stretch>
        </p:blipFill>
        <p:spPr>
          <a:xfrm>
            <a:off x="4353238" y="3829018"/>
            <a:ext cx="2979769" cy="2330005"/>
          </a:xfrm>
          <a:prstGeom prst="rect">
            <a:avLst/>
          </a:prstGeom>
          <a:solidFill>
            <a:schemeClr val="tx2">
              <a:lumMod val="20000"/>
              <a:lumOff val="80000"/>
            </a:schemeClr>
          </a:solidFill>
        </p:spPr>
      </p:pic>
      <p:pic>
        <p:nvPicPr>
          <p:cNvPr id="1026" name="018D2EFB-06EB-437D-9CE9-6CFDDCCD891A" descr="6D0523B4-B9F4-4733-8078-E95385D6B508"/>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14260" t="8436" r="12093" b="14953"/>
          <a:stretch/>
        </p:blipFill>
        <p:spPr bwMode="auto">
          <a:xfrm>
            <a:off x="8588746" y="5253673"/>
            <a:ext cx="949857" cy="89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p:cNvPicPr>
            <a:picLocks noChangeAspect="1"/>
          </p:cNvPicPr>
          <p:nvPr/>
        </p:nvPicPr>
        <p:blipFill rotWithShape="1">
          <a:blip r:embed="rId12"/>
          <a:srcRect l="52294" t="9426" r="4583" b="8910"/>
          <a:stretch/>
        </p:blipFill>
        <p:spPr>
          <a:xfrm>
            <a:off x="10978978" y="3935430"/>
            <a:ext cx="1023629" cy="992229"/>
          </a:xfrm>
          <a:prstGeom prst="rect">
            <a:avLst/>
          </a:prstGeom>
        </p:spPr>
      </p:pic>
      <p:sp>
        <p:nvSpPr>
          <p:cNvPr id="10" name="textruta 9"/>
          <p:cNvSpPr txBox="1"/>
          <p:nvPr/>
        </p:nvSpPr>
        <p:spPr>
          <a:xfrm flipH="1">
            <a:off x="4885244" y="6199130"/>
            <a:ext cx="277071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Roboto"/>
                <a:ea typeface="+mn-ea"/>
                <a:cs typeface="+mn-cs"/>
              </a:rPr>
              <a:t>Källa: Läkartidningen 48/2010</a:t>
            </a:r>
          </a:p>
        </p:txBody>
      </p:sp>
      <p:grpSp>
        <p:nvGrpSpPr>
          <p:cNvPr id="12" name="Grupp 11"/>
          <p:cNvGrpSpPr/>
          <p:nvPr/>
        </p:nvGrpSpPr>
        <p:grpSpPr>
          <a:xfrm>
            <a:off x="10978978" y="2123153"/>
            <a:ext cx="1023629" cy="964104"/>
            <a:chOff x="11112650" y="2994710"/>
            <a:chExt cx="981812" cy="964104"/>
          </a:xfrm>
          <a:solidFill>
            <a:schemeClr val="accent1">
              <a:lumMod val="20000"/>
              <a:lumOff val="80000"/>
            </a:schemeClr>
          </a:solidFill>
        </p:grpSpPr>
        <p:sp>
          <p:nvSpPr>
            <p:cNvPr id="11" name="Flödesschema: Koppling 10"/>
            <p:cNvSpPr/>
            <p:nvPr/>
          </p:nvSpPr>
          <p:spPr>
            <a:xfrm>
              <a:off x="11112650" y="2994710"/>
              <a:ext cx="981812" cy="96410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white"/>
                </a:solidFill>
                <a:effectLst/>
                <a:uLnTx/>
                <a:uFillTx/>
                <a:latin typeface="Roboto"/>
                <a:ea typeface="+mn-ea"/>
                <a:cs typeface="+mn-cs"/>
              </a:endParaRPr>
            </a:p>
          </p:txBody>
        </p:sp>
        <p:grpSp>
          <p:nvGrpSpPr>
            <p:cNvPr id="19" name="xxIcon">
              <a:extLst>
                <a:ext uri="{FF2B5EF4-FFF2-40B4-BE49-F238E27FC236}">
                  <a16:creationId xmlns:a16="http://schemas.microsoft.com/office/drawing/2014/main" id="{2E86568F-EB3C-4FAF-9A42-382A77F53ADD}"/>
                </a:ext>
              </a:extLst>
            </p:cNvPr>
            <p:cNvGrpSpPr>
              <a:grpSpLocks noChangeAspect="1"/>
            </p:cNvGrpSpPr>
            <p:nvPr/>
          </p:nvGrpSpPr>
          <p:grpSpPr>
            <a:xfrm>
              <a:off x="11349405" y="3184037"/>
              <a:ext cx="503048" cy="500797"/>
              <a:chOff x="5746551" y="3079551"/>
              <a:chExt cx="2747664" cy="2748002"/>
            </a:xfrm>
            <a:grpFill/>
          </p:grpSpPr>
          <p:sp>
            <p:nvSpPr>
              <p:cNvPr id="21" name="Frihandsfigur: Form 288">
                <a:extLst>
                  <a:ext uri="{FF2B5EF4-FFF2-40B4-BE49-F238E27FC236}">
                    <a16:creationId xmlns:a16="http://schemas.microsoft.com/office/drawing/2014/main" id="{7312DFA9-3678-4450-9610-711006D8809C}"/>
                  </a:ext>
                </a:extLst>
              </p:cNvPr>
              <p:cNvSpPr/>
              <p:nvPr/>
            </p:nvSpPr>
            <p:spPr>
              <a:xfrm>
                <a:off x="6160332" y="3808551"/>
                <a:ext cx="1605558" cy="1605220"/>
              </a:xfrm>
              <a:custGeom>
                <a:avLst/>
                <a:gdLst>
                  <a:gd name="connsiteX0" fmla="*/ 616225 w 1605558"/>
                  <a:gd name="connsiteY0" fmla="*/ 1495901 h 1605220"/>
                  <a:gd name="connsiteX1" fmla="*/ 109534 w 1605558"/>
                  <a:gd name="connsiteY1" fmla="*/ 1504672 h 1605220"/>
                  <a:gd name="connsiteX2" fmla="*/ 100763 w 1605558"/>
                  <a:gd name="connsiteY2" fmla="*/ 997982 h 1605220"/>
                  <a:gd name="connsiteX3" fmla="*/ 109534 w 1605558"/>
                  <a:gd name="connsiteY3" fmla="*/ 989211 h 1605220"/>
                  <a:gd name="connsiteX4" fmla="*/ 1098626 w 1605558"/>
                  <a:gd name="connsiteY4" fmla="*/ 119 h 1605220"/>
                  <a:gd name="connsiteX5" fmla="*/ 1605654 w 1605558"/>
                  <a:gd name="connsiteY5" fmla="*/ 507147 h 1605220"/>
                  <a:gd name="connsiteX6" fmla="*/ 616562 w 1605558"/>
                  <a:gd name="connsiteY6" fmla="*/ 1496239 h 160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5558" h="1605220">
                    <a:moveTo>
                      <a:pt x="616225" y="1495901"/>
                    </a:moveTo>
                    <a:cubicBezTo>
                      <a:pt x="478588" y="1638260"/>
                      <a:pt x="251893" y="1642309"/>
                      <a:pt x="109534" y="1504672"/>
                    </a:cubicBezTo>
                    <a:cubicBezTo>
                      <a:pt x="-32825" y="1367036"/>
                      <a:pt x="-36873" y="1140341"/>
                      <a:pt x="100763" y="997982"/>
                    </a:cubicBezTo>
                    <a:cubicBezTo>
                      <a:pt x="103799" y="994946"/>
                      <a:pt x="106498" y="991910"/>
                      <a:pt x="109534" y="989211"/>
                    </a:cubicBezTo>
                    <a:lnTo>
                      <a:pt x="1098626" y="119"/>
                    </a:lnTo>
                    <a:lnTo>
                      <a:pt x="1605654" y="507147"/>
                    </a:lnTo>
                    <a:lnTo>
                      <a:pt x="616562" y="1496239"/>
                    </a:lnTo>
                    <a:close/>
                  </a:path>
                </a:pathLst>
              </a:custGeom>
              <a:grpFill/>
              <a:ln w="28575"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sp>
            <p:nvSpPr>
              <p:cNvPr id="22" name="Frihandsfigur: Form 289">
                <a:extLst>
                  <a:ext uri="{FF2B5EF4-FFF2-40B4-BE49-F238E27FC236}">
                    <a16:creationId xmlns:a16="http://schemas.microsoft.com/office/drawing/2014/main" id="{53D654B8-6320-4AC9-8E4F-857FC15638C2}"/>
                  </a:ext>
                </a:extLst>
              </p:cNvPr>
              <p:cNvSpPr/>
              <p:nvPr/>
            </p:nvSpPr>
            <p:spPr>
              <a:xfrm>
                <a:off x="5746551" y="5304333"/>
                <a:ext cx="523220" cy="523220"/>
              </a:xfrm>
              <a:custGeom>
                <a:avLst/>
                <a:gdLst>
                  <a:gd name="connsiteX0" fmla="*/ 24 w 523220"/>
                  <a:gd name="connsiteY0" fmla="*/ 523411 h 523220"/>
                  <a:gd name="connsiteX1" fmla="*/ 523244 w 523220"/>
                  <a:gd name="connsiteY1" fmla="*/ 191 h 523220"/>
                </a:gdLst>
                <a:ahLst/>
                <a:cxnLst>
                  <a:cxn ang="0">
                    <a:pos x="connsiteX0" y="connsiteY0"/>
                  </a:cxn>
                  <a:cxn ang="0">
                    <a:pos x="connsiteX1" y="connsiteY1"/>
                  </a:cxn>
                </a:cxnLst>
                <a:rect l="l" t="t" r="r" b="b"/>
                <a:pathLst>
                  <a:path w="523220" h="523220">
                    <a:moveTo>
                      <a:pt x="24" y="523411"/>
                    </a:moveTo>
                    <a:lnTo>
                      <a:pt x="523244" y="191"/>
                    </a:lnTo>
                  </a:path>
                </a:pathLst>
              </a:custGeom>
              <a:grpFill/>
              <a:ln w="28575"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sp>
            <p:nvSpPr>
              <p:cNvPr id="23" name="Frihandsfigur: Form 290">
                <a:extLst>
                  <a:ext uri="{FF2B5EF4-FFF2-40B4-BE49-F238E27FC236}">
                    <a16:creationId xmlns:a16="http://schemas.microsoft.com/office/drawing/2014/main" id="{9F18CFA6-B638-4A72-92E5-C41052652307}"/>
                  </a:ext>
                </a:extLst>
              </p:cNvPr>
              <p:cNvSpPr/>
              <p:nvPr/>
            </p:nvSpPr>
            <p:spPr>
              <a:xfrm>
                <a:off x="7512208" y="3589615"/>
                <a:ext cx="472281" cy="472281"/>
              </a:xfrm>
              <a:custGeom>
                <a:avLst/>
                <a:gdLst>
                  <a:gd name="connsiteX0" fmla="*/ 155 w 472281"/>
                  <a:gd name="connsiteY0" fmla="*/ 472341 h 472281"/>
                  <a:gd name="connsiteX1" fmla="*/ 472436 w 472281"/>
                  <a:gd name="connsiteY1" fmla="*/ 60 h 472281"/>
                </a:gdLst>
                <a:ahLst/>
                <a:cxnLst>
                  <a:cxn ang="0">
                    <a:pos x="connsiteX0" y="connsiteY0"/>
                  </a:cxn>
                  <a:cxn ang="0">
                    <a:pos x="connsiteX1" y="connsiteY1"/>
                  </a:cxn>
                </a:cxnLst>
                <a:rect l="l" t="t" r="r" b="b"/>
                <a:pathLst>
                  <a:path w="472281" h="472281">
                    <a:moveTo>
                      <a:pt x="155" y="472341"/>
                    </a:moveTo>
                    <a:lnTo>
                      <a:pt x="472436" y="60"/>
                    </a:lnTo>
                  </a:path>
                </a:pathLst>
              </a:custGeom>
              <a:grpFill/>
              <a:ln w="28575"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sp>
            <p:nvSpPr>
              <p:cNvPr id="24" name="Frihandsfigur: Form 291">
                <a:extLst>
                  <a:ext uri="{FF2B5EF4-FFF2-40B4-BE49-F238E27FC236}">
                    <a16:creationId xmlns:a16="http://schemas.microsoft.com/office/drawing/2014/main" id="{899809CD-CAF1-482B-9C14-493D11AF6A0A}"/>
                  </a:ext>
                </a:extLst>
              </p:cNvPr>
              <p:cNvSpPr/>
              <p:nvPr/>
            </p:nvSpPr>
            <p:spPr>
              <a:xfrm>
                <a:off x="6748631" y="3298318"/>
                <a:ext cx="597435" cy="509895"/>
              </a:xfrm>
              <a:custGeom>
                <a:avLst/>
                <a:gdLst>
                  <a:gd name="connsiteX0" fmla="*/ 87643 w 597435"/>
                  <a:gd name="connsiteY0" fmla="*/ 509935 h 509895"/>
                  <a:gd name="connsiteX1" fmla="*/ 87643 w 597435"/>
                  <a:gd name="connsiteY1" fmla="*/ 87580 h 509895"/>
                  <a:gd name="connsiteX2" fmla="*/ 509997 w 597435"/>
                  <a:gd name="connsiteY2" fmla="*/ 87580 h 509895"/>
                  <a:gd name="connsiteX3" fmla="*/ 509997 w 597435"/>
                  <a:gd name="connsiteY3" fmla="*/ 509935 h 509895"/>
                </a:gdLst>
                <a:ahLst/>
                <a:cxnLst>
                  <a:cxn ang="0">
                    <a:pos x="connsiteX0" y="connsiteY0"/>
                  </a:cxn>
                  <a:cxn ang="0">
                    <a:pos x="connsiteX1" y="connsiteY1"/>
                  </a:cxn>
                  <a:cxn ang="0">
                    <a:pos x="connsiteX2" y="connsiteY2"/>
                  </a:cxn>
                  <a:cxn ang="0">
                    <a:pos x="connsiteX3" y="connsiteY3"/>
                  </a:cxn>
                </a:cxnLst>
                <a:rect l="l" t="t" r="r" b="b"/>
                <a:pathLst>
                  <a:path w="597435" h="509895">
                    <a:moveTo>
                      <a:pt x="87643" y="509935"/>
                    </a:moveTo>
                    <a:cubicBezTo>
                      <a:pt x="-29078" y="393214"/>
                      <a:pt x="-29078" y="204301"/>
                      <a:pt x="87643" y="87580"/>
                    </a:cubicBezTo>
                    <a:cubicBezTo>
                      <a:pt x="204363" y="-29141"/>
                      <a:pt x="393276" y="-29141"/>
                      <a:pt x="509997" y="87580"/>
                    </a:cubicBezTo>
                    <a:cubicBezTo>
                      <a:pt x="626718" y="204301"/>
                      <a:pt x="626718" y="393214"/>
                      <a:pt x="509997" y="509935"/>
                    </a:cubicBezTo>
                  </a:path>
                </a:pathLst>
              </a:custGeom>
              <a:grpFill/>
              <a:ln w="28575"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sp>
            <p:nvSpPr>
              <p:cNvPr id="25" name="Frihandsfigur: Form 292">
                <a:extLst>
                  <a:ext uri="{FF2B5EF4-FFF2-40B4-BE49-F238E27FC236}">
                    <a16:creationId xmlns:a16="http://schemas.microsoft.com/office/drawing/2014/main" id="{F83D6B65-FF7C-4119-B68B-F55E6274A606}"/>
                  </a:ext>
                </a:extLst>
              </p:cNvPr>
              <p:cNvSpPr/>
              <p:nvPr/>
            </p:nvSpPr>
            <p:spPr>
              <a:xfrm>
                <a:off x="7765553" y="4227700"/>
                <a:ext cx="509895" cy="597435"/>
              </a:xfrm>
              <a:custGeom>
                <a:avLst/>
                <a:gdLst>
                  <a:gd name="connsiteX0" fmla="*/ 175 w 509895"/>
                  <a:gd name="connsiteY0" fmla="*/ 510008 h 597435"/>
                  <a:gd name="connsiteX1" fmla="*/ 422530 w 509895"/>
                  <a:gd name="connsiteY1" fmla="*/ 510008 h 597435"/>
                  <a:gd name="connsiteX2" fmla="*/ 422530 w 509895"/>
                  <a:gd name="connsiteY2" fmla="*/ 87654 h 597435"/>
                  <a:gd name="connsiteX3" fmla="*/ 175 w 509895"/>
                  <a:gd name="connsiteY3" fmla="*/ 87654 h 597435"/>
                </a:gdLst>
                <a:ahLst/>
                <a:cxnLst>
                  <a:cxn ang="0">
                    <a:pos x="connsiteX0" y="connsiteY0"/>
                  </a:cxn>
                  <a:cxn ang="0">
                    <a:pos x="connsiteX1" y="connsiteY1"/>
                  </a:cxn>
                  <a:cxn ang="0">
                    <a:pos x="connsiteX2" y="connsiteY2"/>
                  </a:cxn>
                  <a:cxn ang="0">
                    <a:pos x="connsiteX3" y="connsiteY3"/>
                  </a:cxn>
                </a:cxnLst>
                <a:rect l="l" t="t" r="r" b="b"/>
                <a:pathLst>
                  <a:path w="509895" h="597435">
                    <a:moveTo>
                      <a:pt x="175" y="510008"/>
                    </a:moveTo>
                    <a:cubicBezTo>
                      <a:pt x="116896" y="626729"/>
                      <a:pt x="305809" y="626729"/>
                      <a:pt x="422530" y="510008"/>
                    </a:cubicBezTo>
                    <a:cubicBezTo>
                      <a:pt x="539251" y="393287"/>
                      <a:pt x="539251" y="204375"/>
                      <a:pt x="422530" y="87654"/>
                    </a:cubicBezTo>
                    <a:cubicBezTo>
                      <a:pt x="305809" y="-29067"/>
                      <a:pt x="116896" y="-29067"/>
                      <a:pt x="175" y="87654"/>
                    </a:cubicBezTo>
                  </a:path>
                </a:pathLst>
              </a:custGeom>
              <a:grpFill/>
              <a:ln w="28575"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sp>
            <p:nvSpPr>
              <p:cNvPr id="26" name="Frihandsfigur: Form 293">
                <a:extLst>
                  <a:ext uri="{FF2B5EF4-FFF2-40B4-BE49-F238E27FC236}">
                    <a16:creationId xmlns:a16="http://schemas.microsoft.com/office/drawing/2014/main" id="{D0A88C93-DDDD-45F5-8D1A-9212DA8BA5B9}"/>
                  </a:ext>
                </a:extLst>
              </p:cNvPr>
              <p:cNvSpPr/>
              <p:nvPr/>
            </p:nvSpPr>
            <p:spPr>
              <a:xfrm>
                <a:off x="6861135" y="4205942"/>
                <a:ext cx="506690" cy="507027"/>
              </a:xfrm>
              <a:custGeom>
                <a:avLst/>
                <a:gdLst>
                  <a:gd name="connsiteX0" fmla="*/ 107 w 506690"/>
                  <a:gd name="connsiteY0" fmla="*/ 108 h 507027"/>
                  <a:gd name="connsiteX1" fmla="*/ 506797 w 506690"/>
                  <a:gd name="connsiteY1" fmla="*/ 507135 h 507027"/>
                </a:gdLst>
                <a:ahLst/>
                <a:cxnLst>
                  <a:cxn ang="0">
                    <a:pos x="connsiteX0" y="connsiteY0"/>
                  </a:cxn>
                  <a:cxn ang="0">
                    <a:pos x="connsiteX1" y="connsiteY1"/>
                  </a:cxn>
                </a:cxnLst>
                <a:rect l="l" t="t" r="r" b="b"/>
                <a:pathLst>
                  <a:path w="506690" h="507027">
                    <a:moveTo>
                      <a:pt x="107" y="108"/>
                    </a:moveTo>
                    <a:lnTo>
                      <a:pt x="506797" y="507135"/>
                    </a:lnTo>
                  </a:path>
                </a:pathLst>
              </a:custGeom>
              <a:grpFill/>
              <a:ln w="28575"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sp>
            <p:nvSpPr>
              <p:cNvPr id="27" name="Frihandsfigur: Form 294">
                <a:extLst>
                  <a:ext uri="{FF2B5EF4-FFF2-40B4-BE49-F238E27FC236}">
                    <a16:creationId xmlns:a16="http://schemas.microsoft.com/office/drawing/2014/main" id="{3131C615-368D-4BFA-9533-095C2377E413}"/>
                  </a:ext>
                </a:extLst>
              </p:cNvPr>
              <p:cNvSpPr/>
              <p:nvPr/>
            </p:nvSpPr>
            <p:spPr>
              <a:xfrm>
                <a:off x="6607452" y="4459624"/>
                <a:ext cx="126841" cy="126503"/>
              </a:xfrm>
              <a:custGeom>
                <a:avLst/>
                <a:gdLst>
                  <a:gd name="connsiteX0" fmla="*/ 73 w 126841"/>
                  <a:gd name="connsiteY0" fmla="*/ 113 h 126503"/>
                  <a:gd name="connsiteX1" fmla="*/ 126915 w 126841"/>
                  <a:gd name="connsiteY1" fmla="*/ 126616 h 126503"/>
                </a:gdLst>
                <a:ahLst/>
                <a:cxnLst>
                  <a:cxn ang="0">
                    <a:pos x="connsiteX0" y="connsiteY0"/>
                  </a:cxn>
                  <a:cxn ang="0">
                    <a:pos x="connsiteX1" y="connsiteY1"/>
                  </a:cxn>
                </a:cxnLst>
                <a:rect l="l" t="t" r="r" b="b"/>
                <a:pathLst>
                  <a:path w="126841" h="126503">
                    <a:moveTo>
                      <a:pt x="73" y="113"/>
                    </a:moveTo>
                    <a:lnTo>
                      <a:pt x="126915" y="126616"/>
                    </a:lnTo>
                  </a:path>
                </a:pathLst>
              </a:custGeom>
              <a:grpFill/>
              <a:ln w="28575"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sp>
            <p:nvSpPr>
              <p:cNvPr id="28" name="Frihandsfigur: Form 295">
                <a:extLst>
                  <a:ext uri="{FF2B5EF4-FFF2-40B4-BE49-F238E27FC236}">
                    <a16:creationId xmlns:a16="http://schemas.microsoft.com/office/drawing/2014/main" id="{50E585CF-1793-4C67-9154-599EE0986240}"/>
                  </a:ext>
                </a:extLst>
              </p:cNvPr>
              <p:cNvSpPr/>
              <p:nvPr/>
            </p:nvSpPr>
            <p:spPr>
              <a:xfrm>
                <a:off x="6354107" y="4712970"/>
                <a:ext cx="126841" cy="126841"/>
              </a:xfrm>
              <a:custGeom>
                <a:avLst/>
                <a:gdLst>
                  <a:gd name="connsiteX0" fmla="*/ 54 w 126841"/>
                  <a:gd name="connsiteY0" fmla="*/ 132 h 126841"/>
                  <a:gd name="connsiteX1" fmla="*/ 126896 w 126841"/>
                  <a:gd name="connsiteY1" fmla="*/ 126973 h 126841"/>
                </a:gdLst>
                <a:ahLst/>
                <a:cxnLst>
                  <a:cxn ang="0">
                    <a:pos x="connsiteX0" y="connsiteY0"/>
                  </a:cxn>
                  <a:cxn ang="0">
                    <a:pos x="connsiteX1" y="connsiteY1"/>
                  </a:cxn>
                </a:cxnLst>
                <a:rect l="l" t="t" r="r" b="b"/>
                <a:pathLst>
                  <a:path w="126841" h="126841">
                    <a:moveTo>
                      <a:pt x="54" y="132"/>
                    </a:moveTo>
                    <a:lnTo>
                      <a:pt x="126896" y="126973"/>
                    </a:lnTo>
                  </a:path>
                </a:pathLst>
              </a:custGeom>
              <a:grpFill/>
              <a:ln w="28575"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sp>
            <p:nvSpPr>
              <p:cNvPr id="29" name="Frihandsfigur: Form 296">
                <a:extLst>
                  <a:ext uri="{FF2B5EF4-FFF2-40B4-BE49-F238E27FC236}">
                    <a16:creationId xmlns:a16="http://schemas.microsoft.com/office/drawing/2014/main" id="{1B216CAD-BA76-4A19-A40A-704262A7316C}"/>
                  </a:ext>
                </a:extLst>
              </p:cNvPr>
              <p:cNvSpPr/>
              <p:nvPr/>
            </p:nvSpPr>
            <p:spPr>
              <a:xfrm>
                <a:off x="7897117" y="3079551"/>
                <a:ext cx="597098" cy="597098"/>
              </a:xfrm>
              <a:custGeom>
                <a:avLst/>
                <a:gdLst>
                  <a:gd name="connsiteX0" fmla="*/ 597287 w 597098"/>
                  <a:gd name="connsiteY0" fmla="*/ 298576 h 597098"/>
                  <a:gd name="connsiteX1" fmla="*/ 298738 w 597098"/>
                  <a:gd name="connsiteY1" fmla="*/ 597125 h 597098"/>
                  <a:gd name="connsiteX2" fmla="*/ 188 w 597098"/>
                  <a:gd name="connsiteY2" fmla="*/ 298576 h 597098"/>
                  <a:gd name="connsiteX3" fmla="*/ 298738 w 597098"/>
                  <a:gd name="connsiteY3" fmla="*/ 26 h 597098"/>
                  <a:gd name="connsiteX4" fmla="*/ 597287 w 597098"/>
                  <a:gd name="connsiteY4" fmla="*/ 298576 h 59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98" h="597098">
                    <a:moveTo>
                      <a:pt x="597287" y="298576"/>
                    </a:moveTo>
                    <a:cubicBezTo>
                      <a:pt x="597287" y="463460"/>
                      <a:pt x="463622" y="597125"/>
                      <a:pt x="298738" y="597125"/>
                    </a:cubicBezTo>
                    <a:cubicBezTo>
                      <a:pt x="133853" y="597125"/>
                      <a:pt x="188" y="463460"/>
                      <a:pt x="188" y="298576"/>
                    </a:cubicBezTo>
                    <a:cubicBezTo>
                      <a:pt x="188" y="133691"/>
                      <a:pt x="133853" y="26"/>
                      <a:pt x="298738" y="26"/>
                    </a:cubicBezTo>
                    <a:cubicBezTo>
                      <a:pt x="463622" y="26"/>
                      <a:pt x="597287" y="133691"/>
                      <a:pt x="597287" y="298576"/>
                    </a:cubicBezTo>
                    <a:close/>
                  </a:path>
                </a:pathLst>
              </a:custGeom>
              <a:grpFill/>
              <a:ln w="28575"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Roboto"/>
                  <a:ea typeface="+mn-ea"/>
                  <a:cs typeface="+mn-cs"/>
                </a:endParaRPr>
              </a:p>
            </p:txBody>
          </p:sp>
        </p:grpSp>
      </p:grpSp>
    </p:spTree>
    <p:extLst>
      <p:ext uri="{BB962C8B-B14F-4D97-AF65-F5344CB8AC3E}">
        <p14:creationId xmlns:p14="http://schemas.microsoft.com/office/powerpoint/2010/main" val="299955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a:graphicFrameLocks/>
          </p:cNvGraphicFramePr>
          <p:nvPr/>
        </p:nvGraphicFramePr>
        <p:xfrm>
          <a:off x="1546595" y="1041992"/>
          <a:ext cx="8506047" cy="5263669"/>
        </p:xfrm>
        <a:graphic>
          <a:graphicData uri="http://schemas.openxmlformats.org/drawingml/2006/chart">
            <c:chart xmlns:c="http://schemas.openxmlformats.org/drawingml/2006/chart" xmlns:r="http://schemas.openxmlformats.org/officeDocument/2006/relationships" r:id="rId3"/>
          </a:graphicData>
        </a:graphic>
      </p:graphicFrame>
      <p:sp>
        <p:nvSpPr>
          <p:cNvPr id="4" name="Rubrik 2">
            <a:extLst>
              <a:ext uri="{FF2B5EF4-FFF2-40B4-BE49-F238E27FC236}">
                <a16:creationId xmlns:a16="http://schemas.microsoft.com/office/drawing/2014/main" id="{6E39B468-A7DD-1BD5-2B3D-B2A9909E96CD}"/>
              </a:ext>
            </a:extLst>
          </p:cNvPr>
          <p:cNvSpPr txBox="1">
            <a:spLocks/>
          </p:cNvSpPr>
          <p:nvPr/>
        </p:nvSpPr>
        <p:spPr>
          <a:xfrm>
            <a:off x="1448281" y="162581"/>
            <a:ext cx="9465560" cy="7506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Roboto"/>
                <a:ea typeface="Roboto" panose="02000000000000000000" pitchFamily="2" charset="0"/>
                <a:cs typeface="+mj-cs"/>
              </a:rPr>
              <a:t>De flesta skattar sin hälsa som god</a:t>
            </a:r>
          </a:p>
        </p:txBody>
      </p:sp>
    </p:spTree>
    <p:extLst>
      <p:ext uri="{BB962C8B-B14F-4D97-AF65-F5344CB8AC3E}">
        <p14:creationId xmlns:p14="http://schemas.microsoft.com/office/powerpoint/2010/main" val="36420499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ags/tag2.xml><?xml version="1.0" encoding="utf-8"?>
<p:tagLst xmlns:a="http://schemas.openxmlformats.org/drawingml/2006/main" xmlns:r="http://schemas.openxmlformats.org/officeDocument/2006/relationships" xmlns:p="http://schemas.openxmlformats.org/presentationml/2006/main">
  <p:tag name="TAG_LANGUAGETEXTBOX" val="Sv"/>
</p:tagLst>
</file>

<file path=ppt/tags/tag3.xml><?xml version="1.0" encoding="utf-8"?>
<p:tagLst xmlns:a="http://schemas.openxmlformats.org/drawingml/2006/main" xmlns:r="http://schemas.openxmlformats.org/officeDocument/2006/relationships" xmlns:p="http://schemas.openxmlformats.org/presentationml/2006/main">
  <p:tag name="TAG_LANGUAGETEXTBOX" val="Sv"/>
</p:tagLst>
</file>

<file path=ppt/tags/tag4.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Region Östergötland">
  <a:themeElements>
    <a:clrScheme name="Region Östergötland 2">
      <a:dk1>
        <a:sysClr val="windowText" lastClr="000000"/>
      </a:dk1>
      <a:lt1>
        <a:sysClr val="window" lastClr="FFFFFF"/>
      </a:lt1>
      <a:dk2>
        <a:srgbClr val="FB575C"/>
      </a:dk2>
      <a:lt2>
        <a:srgbClr val="182745"/>
      </a:lt2>
      <a:accent1>
        <a:srgbClr val="0861CE"/>
      </a:accent1>
      <a:accent2>
        <a:srgbClr val="EBECF0"/>
      </a:accent2>
      <a:accent3>
        <a:srgbClr val="92A9C4"/>
      </a:accent3>
      <a:accent4>
        <a:srgbClr val="A5A5A5"/>
      </a:accent4>
      <a:accent5>
        <a:srgbClr val="707580"/>
      </a:accent5>
      <a:accent6>
        <a:srgbClr val="242831"/>
      </a:accent6>
      <a:hlink>
        <a:srgbClr val="000000"/>
      </a:hlink>
      <a:folHlink>
        <a:srgbClr val="000000"/>
      </a:folHlink>
    </a:clrScheme>
    <a:fontScheme name="Region Östergötland Ny">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10000"/>
          </a:lnSpc>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smtClean="0"/>
        </a:defPPr>
      </a:lstStyle>
    </a:txDef>
  </a:objectDefaults>
  <a:extraClrSchemeLst/>
  <a:extLst>
    <a:ext uri="{05A4C25C-085E-4340-85A3-A5531E510DB2}">
      <thm15:themeFamily xmlns:thm15="http://schemas.microsoft.com/office/thememl/2012/main" name="Region Östergötland mall.potx" id="{D59FD54E-0EFD-47F0-8FBB-5319677ACB2B}" vid="{B5A23F47-7270-4819-BAB3-3491027929B7}"/>
    </a:ext>
  </a:extLst>
</a:theme>
</file>

<file path=ppt/theme/theme2.xml><?xml version="1.0" encoding="utf-8"?>
<a:theme xmlns:a="http://schemas.openxmlformats.org/drawingml/2006/main" name="1_Region Östergötland">
  <a:themeElements>
    <a:clrScheme name="Region Östergötland 2">
      <a:dk1>
        <a:sysClr val="windowText" lastClr="000000"/>
      </a:dk1>
      <a:lt1>
        <a:sysClr val="window" lastClr="FFFFFF"/>
      </a:lt1>
      <a:dk2>
        <a:srgbClr val="FB575C"/>
      </a:dk2>
      <a:lt2>
        <a:srgbClr val="182745"/>
      </a:lt2>
      <a:accent1>
        <a:srgbClr val="0861CE"/>
      </a:accent1>
      <a:accent2>
        <a:srgbClr val="EBECF0"/>
      </a:accent2>
      <a:accent3>
        <a:srgbClr val="92A9C4"/>
      </a:accent3>
      <a:accent4>
        <a:srgbClr val="A5A5A5"/>
      </a:accent4>
      <a:accent5>
        <a:srgbClr val="707580"/>
      </a:accent5>
      <a:accent6>
        <a:srgbClr val="242831"/>
      </a:accent6>
      <a:hlink>
        <a:srgbClr val="000000"/>
      </a:hlink>
      <a:folHlink>
        <a:srgbClr val="000000"/>
      </a:folHlink>
    </a:clrScheme>
    <a:fontScheme name="Region Östergötland Ny">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10000"/>
          </a:lnSpc>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smtClean="0"/>
        </a:defPPr>
      </a:lstStyle>
    </a:txDef>
  </a:objectDefaults>
  <a:extraClrSchemeLst/>
  <a:extLst>
    <a:ext uri="{05A4C25C-085E-4340-85A3-A5531E510DB2}">
      <thm15:themeFamily xmlns:thm15="http://schemas.microsoft.com/office/thememl/2012/main" name="Region Östergötland mall.potx" id="{D59FD54E-0EFD-47F0-8FBB-5319677ACB2B}" vid="{B5A23F47-7270-4819-BAB3-3491027929B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tema">
  <a:themeElements>
    <a:clrScheme name="Custom 2">
      <a:dk1>
        <a:srgbClr val="000000"/>
      </a:dk1>
      <a:lt1>
        <a:srgbClr val="FFFFFF"/>
      </a:lt1>
      <a:dk2>
        <a:srgbClr val="44546A"/>
      </a:dk2>
      <a:lt2>
        <a:srgbClr val="E7E6E6"/>
      </a:lt2>
      <a:accent1>
        <a:srgbClr val="0066B3"/>
      </a:accent1>
      <a:accent2>
        <a:srgbClr val="A9D7FF"/>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tema">
  <a:themeElements>
    <a:clrScheme name="Custom 2">
      <a:dk1>
        <a:srgbClr val="000000"/>
      </a:dk1>
      <a:lt1>
        <a:srgbClr val="FFFFFF"/>
      </a:lt1>
      <a:dk2>
        <a:srgbClr val="44546A"/>
      </a:dk2>
      <a:lt2>
        <a:srgbClr val="E7E6E6"/>
      </a:lt2>
      <a:accent1>
        <a:srgbClr val="0066B3"/>
      </a:accent1>
      <a:accent2>
        <a:srgbClr val="A9D7FF"/>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Region Östergötland">
  <a:themeElements>
    <a:clrScheme name="Region Östergötland 1">
      <a:dk1>
        <a:sysClr val="windowText" lastClr="000000"/>
      </a:dk1>
      <a:lt1>
        <a:sysClr val="window" lastClr="FFFFFF"/>
      </a:lt1>
      <a:dk2>
        <a:srgbClr val="FB575C"/>
      </a:dk2>
      <a:lt2>
        <a:srgbClr val="0861CE"/>
      </a:lt2>
      <a:accent1>
        <a:srgbClr val="182745"/>
      </a:accent1>
      <a:accent2>
        <a:srgbClr val="EBECF0"/>
      </a:accent2>
      <a:accent3>
        <a:srgbClr val="4D648A"/>
      </a:accent3>
      <a:accent4>
        <a:srgbClr val="0861CE"/>
      </a:accent4>
      <a:accent5>
        <a:srgbClr val="707580"/>
      </a:accent5>
      <a:accent6>
        <a:srgbClr val="242831"/>
      </a:accent6>
      <a:hlink>
        <a:srgbClr val="000000"/>
      </a:hlink>
      <a:folHlink>
        <a:srgbClr val="000000"/>
      </a:folHlink>
    </a:clrScheme>
    <a:fontScheme name="Region Östergötland Ny">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10000"/>
          </a:lnSpc>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smtClean="0"/>
        </a:defPPr>
      </a:lstStyle>
    </a:txDef>
  </a:objectDefaults>
  <a:extraClrSchemeLst/>
  <a:extLst>
    <a:ext uri="{05A4C25C-085E-4340-85A3-A5531E510DB2}">
      <thm15:themeFamily xmlns:thm15="http://schemas.microsoft.com/office/thememl/2012/main" name="Region Östergötland mall.potx" id="{D59FD54E-0EFD-47F0-8FBB-5319677ACB2B}" vid="{B5A23F47-7270-4819-BAB3-3491027929B7}"/>
    </a:ext>
  </a:extLst>
</a:theme>
</file>

<file path=ppt/theme/theme7.xml><?xml version="1.0" encoding="utf-8"?>
<a:theme xmlns:a="http://schemas.openxmlformats.org/drawingml/2006/main" name="4_Region Östergötland">
  <a:themeElements>
    <a:clrScheme name="Region Östergötland 1">
      <a:dk1>
        <a:sysClr val="windowText" lastClr="000000"/>
      </a:dk1>
      <a:lt1>
        <a:sysClr val="window" lastClr="FFFFFF"/>
      </a:lt1>
      <a:dk2>
        <a:srgbClr val="FB575C"/>
      </a:dk2>
      <a:lt2>
        <a:srgbClr val="0861CE"/>
      </a:lt2>
      <a:accent1>
        <a:srgbClr val="182745"/>
      </a:accent1>
      <a:accent2>
        <a:srgbClr val="EBECF0"/>
      </a:accent2>
      <a:accent3>
        <a:srgbClr val="4D648A"/>
      </a:accent3>
      <a:accent4>
        <a:srgbClr val="0861CE"/>
      </a:accent4>
      <a:accent5>
        <a:srgbClr val="707580"/>
      </a:accent5>
      <a:accent6>
        <a:srgbClr val="242831"/>
      </a:accent6>
      <a:hlink>
        <a:srgbClr val="000000"/>
      </a:hlink>
      <a:folHlink>
        <a:srgbClr val="000000"/>
      </a:folHlink>
    </a:clrScheme>
    <a:fontScheme name="Region Östergötland Ny">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10000"/>
          </a:lnSpc>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smtClean="0"/>
        </a:defPPr>
      </a:lstStyle>
    </a:txDef>
  </a:objectDefaults>
  <a:extraClrSchemeLst/>
  <a:extLst>
    <a:ext uri="{05A4C25C-085E-4340-85A3-A5531E510DB2}">
      <thm15:themeFamily xmlns:thm15="http://schemas.microsoft.com/office/thememl/2012/main" name="Region Östergötland mall.potx" id="{D59FD54E-0EFD-47F0-8FBB-5319677ACB2B}" vid="{B5A23F47-7270-4819-BAB3-3491027929B7}"/>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Östergötland 2">
    <a:dk1>
      <a:sysClr val="windowText" lastClr="000000"/>
    </a:dk1>
    <a:lt1>
      <a:sysClr val="window" lastClr="FFFFFF"/>
    </a:lt1>
    <a:dk2>
      <a:srgbClr val="FB575C"/>
    </a:dk2>
    <a:lt2>
      <a:srgbClr val="182745"/>
    </a:lt2>
    <a:accent1>
      <a:srgbClr val="0861CE"/>
    </a:accent1>
    <a:accent2>
      <a:srgbClr val="EBECF0"/>
    </a:accent2>
    <a:accent3>
      <a:srgbClr val="92A9C4"/>
    </a:accent3>
    <a:accent4>
      <a:srgbClr val="A5A5A5"/>
    </a:accent4>
    <a:accent5>
      <a:srgbClr val="707580"/>
    </a:accent5>
    <a:accent6>
      <a:srgbClr val="242831"/>
    </a:accent6>
    <a:hlink>
      <a:srgbClr val="000000"/>
    </a:hlink>
    <a:folHlink>
      <a:srgbClr val="000000"/>
    </a:folHlink>
  </a:clrScheme>
</a:themeOverride>
</file>

<file path=ppt/theme/themeOverride2.xml><?xml version="1.0" encoding="utf-8"?>
<a:themeOverride xmlns:a="http://schemas.openxmlformats.org/drawingml/2006/main">
  <a:clrScheme name="Region Östergötland 1">
    <a:dk1>
      <a:sysClr val="windowText" lastClr="000000"/>
    </a:dk1>
    <a:lt1>
      <a:sysClr val="window" lastClr="FFFFFF"/>
    </a:lt1>
    <a:dk2>
      <a:srgbClr val="FB575C"/>
    </a:dk2>
    <a:lt2>
      <a:srgbClr val="0861CE"/>
    </a:lt2>
    <a:accent1>
      <a:srgbClr val="182745"/>
    </a:accent1>
    <a:accent2>
      <a:srgbClr val="EBECF0"/>
    </a:accent2>
    <a:accent3>
      <a:srgbClr val="4D648A"/>
    </a:accent3>
    <a:accent4>
      <a:srgbClr val="0861CE"/>
    </a:accent4>
    <a:accent5>
      <a:srgbClr val="707580"/>
    </a:accent5>
    <a:accent6>
      <a:srgbClr val="242831"/>
    </a:accent6>
    <a:hlink>
      <a:srgbClr val="000000"/>
    </a:hlink>
    <a:folHlink>
      <a:srgbClr val="000000"/>
    </a:folHlink>
  </a:clrScheme>
</a:themeOverride>
</file>

<file path=ppt/theme/themeOverride3.xml><?xml version="1.0" encoding="utf-8"?>
<a:themeOverride xmlns:a="http://schemas.openxmlformats.org/drawingml/2006/main">
  <a:clrScheme name="Region Östergötland Excel">
    <a:dk1>
      <a:sysClr val="windowText" lastClr="000000"/>
    </a:dk1>
    <a:lt1>
      <a:sysClr val="window" lastClr="FFFFFF"/>
    </a:lt1>
    <a:dk2>
      <a:srgbClr val="FB575C"/>
    </a:dk2>
    <a:lt2>
      <a:srgbClr val="0861CE"/>
    </a:lt2>
    <a:accent1>
      <a:srgbClr val="4D648A"/>
    </a:accent1>
    <a:accent2>
      <a:srgbClr val="9FC7CB"/>
    </a:accent2>
    <a:accent3>
      <a:srgbClr val="9D1E52"/>
    </a:accent3>
    <a:accent4>
      <a:srgbClr val="FF9E9E"/>
    </a:accent4>
    <a:accent5>
      <a:srgbClr val="FFB300"/>
    </a:accent5>
    <a:accent6>
      <a:srgbClr val="BCC811"/>
    </a:accent6>
    <a:hlink>
      <a:srgbClr val="000000"/>
    </a:hlink>
    <a:folHlink>
      <a:srgbClr val="00000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Region Östergötland 2">
    <a:dk1>
      <a:sysClr val="windowText" lastClr="000000"/>
    </a:dk1>
    <a:lt1>
      <a:sysClr val="window" lastClr="FFFFFF"/>
    </a:lt1>
    <a:dk2>
      <a:srgbClr val="FB575C"/>
    </a:dk2>
    <a:lt2>
      <a:srgbClr val="182745"/>
    </a:lt2>
    <a:accent1>
      <a:srgbClr val="0861CE"/>
    </a:accent1>
    <a:accent2>
      <a:srgbClr val="EBECF0"/>
    </a:accent2>
    <a:accent3>
      <a:srgbClr val="92A9C4"/>
    </a:accent3>
    <a:accent4>
      <a:srgbClr val="A5A5A5"/>
    </a:accent4>
    <a:accent5>
      <a:srgbClr val="707580"/>
    </a:accent5>
    <a:accent6>
      <a:srgbClr val="242831"/>
    </a:accent6>
    <a:hlink>
      <a:srgbClr val="0000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Region Östergötland mall-återkoppling</Template>
  <TotalTime>9150</TotalTime>
  <Words>6465</Words>
  <Application>Microsoft Office PowerPoint</Application>
  <PresentationFormat>Bredbild</PresentationFormat>
  <Paragraphs>599</Paragraphs>
  <Slides>32</Slides>
  <Notes>31</Notes>
  <HiddenSlides>0</HiddenSlides>
  <MMClips>0</MMClips>
  <ScaleCrop>false</ScaleCrop>
  <HeadingPairs>
    <vt:vector size="6" baseType="variant">
      <vt:variant>
        <vt:lpstr>Använt teckensnitt</vt:lpstr>
      </vt:variant>
      <vt:variant>
        <vt:i4>9</vt:i4>
      </vt:variant>
      <vt:variant>
        <vt:lpstr>Tema</vt:lpstr>
      </vt:variant>
      <vt:variant>
        <vt:i4>7</vt:i4>
      </vt:variant>
      <vt:variant>
        <vt:lpstr>Bildrubriker</vt:lpstr>
      </vt:variant>
      <vt:variant>
        <vt:i4>32</vt:i4>
      </vt:variant>
    </vt:vector>
  </HeadingPairs>
  <TitlesOfParts>
    <vt:vector size="48" baseType="lpstr">
      <vt:lpstr>Arial</vt:lpstr>
      <vt:lpstr>Calibri</vt:lpstr>
      <vt:lpstr>Calibri Light</vt:lpstr>
      <vt:lpstr>Garamond</vt:lpstr>
      <vt:lpstr>Georgia</vt:lpstr>
      <vt:lpstr>Roboto</vt:lpstr>
      <vt:lpstr>Roboto Light</vt:lpstr>
      <vt:lpstr>Tahoma</vt:lpstr>
      <vt:lpstr>Times New Roman</vt:lpstr>
      <vt:lpstr>Region Östergötland</vt:lpstr>
      <vt:lpstr>1_Region Östergötland</vt:lpstr>
      <vt:lpstr>Office-tema</vt:lpstr>
      <vt:lpstr>1_Office-tema</vt:lpstr>
      <vt:lpstr>2_Office-tema</vt:lpstr>
      <vt:lpstr>2_Region Östergötland</vt:lpstr>
      <vt:lpstr>4_Region Östergötland</vt:lpstr>
      <vt:lpstr>Folkhälsa </vt:lpstr>
      <vt:lpstr>PowerPoint-presentation</vt:lpstr>
      <vt:lpstr>Definitioner</vt:lpstr>
      <vt:lpstr>Olika dimensioner av hälsa och sjukdom</vt:lpstr>
      <vt:lpstr>Varför är folkhälsan viktig?</vt:lpstr>
      <vt:lpstr>PowerPoint-presentation</vt:lpstr>
      <vt:lpstr>Utvecklingen av medellivslängd bland män i Europa</vt:lpstr>
      <vt:lpstr>PowerPoint-presentation</vt:lpstr>
      <vt:lpstr>PowerPoint-presentation</vt:lpstr>
      <vt:lpstr>Förbättrad hälsa leder till en ökad andel äldre</vt:lpstr>
      <vt:lpstr>PowerPoint-presentation</vt:lpstr>
      <vt:lpstr>PowerPoint-presentation</vt:lpstr>
      <vt:lpstr>PowerPoint-presentation</vt:lpstr>
      <vt:lpstr>PowerPoint-presentation</vt:lpstr>
      <vt:lpstr>Socioekonomiska skillnader i hälsa</vt:lpstr>
      <vt:lpstr> </vt:lpstr>
      <vt:lpstr>Socioekonomiska skillnader i hälsa finns för de flesta mått på ohälsa och sjukdom: </vt:lpstr>
      <vt:lpstr>PowerPoint-presentation</vt:lpstr>
      <vt:lpstr>PowerPoint-presentation</vt:lpstr>
      <vt:lpstr>PowerPoint-presentation</vt:lpstr>
      <vt:lpstr>PowerPoint-presentation</vt:lpstr>
      <vt:lpstr>PowerPoint-presentation</vt:lpstr>
      <vt:lpstr>PowerPoint-presentation</vt:lpstr>
      <vt:lpstr>PowerPoint-presentation</vt:lpstr>
      <vt:lpstr>Individens kontra samhällets ansvar för hälsa</vt:lpstr>
      <vt:lpstr>PowerPoint-presentation</vt:lpstr>
      <vt:lpstr>Agenda 2030</vt:lpstr>
      <vt:lpstr> Region Östergötlands Hållbarhetsprogram 2023-2030 </vt:lpstr>
      <vt:lpstr>Folkhälsostrategi för Östergötland  </vt:lpstr>
      <vt:lpstr>PowerPoint-presentation</vt:lpstr>
      <vt:lpstr>Sammanfattningsvis…</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Bromée Sanna</dc:creator>
  <cp:lastModifiedBy>Stadig Anna</cp:lastModifiedBy>
  <cp:revision>546</cp:revision>
  <dcterms:created xsi:type="dcterms:W3CDTF">2022-01-31T12:20:33Z</dcterms:created>
  <dcterms:modified xsi:type="dcterms:W3CDTF">2023-12-07T14:05:13Z</dcterms:modified>
</cp:coreProperties>
</file>