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5" r:id="rId4"/>
    <p:sldId id="258" r:id="rId5"/>
    <p:sldId id="259" r:id="rId6"/>
    <p:sldId id="285" r:id="rId7"/>
    <p:sldId id="269" r:id="rId8"/>
    <p:sldId id="284" r:id="rId9"/>
    <p:sldId id="270" r:id="rId10"/>
    <p:sldId id="271" r:id="rId11"/>
    <p:sldId id="273" r:id="rId12"/>
    <p:sldId id="283" r:id="rId13"/>
    <p:sldId id="281" r:id="rId14"/>
    <p:sldId id="266" r:id="rId15"/>
    <p:sldId id="261" r:id="rId16"/>
    <p:sldId id="276" r:id="rId17"/>
    <p:sldId id="274" r:id="rId18"/>
    <p:sldId id="278" r:id="rId19"/>
    <p:sldId id="280" r:id="rId20"/>
    <p:sldId id="279" r:id="rId21"/>
    <p:sldId id="263" r:id="rId22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älte Emma" initials="HE" lastIdx="2" clrIdx="0">
    <p:extLst/>
  </p:cmAuthor>
  <p:cmAuthor id="2" name="Lindstrand Sofia" initials="L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D1"/>
    <a:srgbClr val="039B89"/>
    <a:srgbClr val="0050A5"/>
    <a:srgbClr val="8CCEC3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51" autoAdjust="0"/>
  </p:normalViewPr>
  <p:slideViewPr>
    <p:cSldViewPr snapToGrid="0" snapToObjects="1">
      <p:cViewPr varScale="1">
        <p:scale>
          <a:sx n="108" d="100"/>
          <a:sy n="108" d="100"/>
        </p:scale>
        <p:origin x="516" y="102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2025-01-15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2025-01-15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02391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2891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457200" y="524414"/>
            <a:ext cx="8024849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56094" y="5746742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ostergotland.se/ommig" TargetMode="External"/><Relationship Id="rId2" Type="http://schemas.openxmlformats.org/officeDocument/2006/relationships/hyperlink" Target="https://app.powerbi.com/view?r=eyJrIjoiMzUxMTQwMjgtNTJiYi00YzA5LTlhOTEtZGJiOWJiNjkwMjFjIiwidCI6ImYwODczMzkzLWMzNGMtNGFlYy1iMWM1LTM4MjEyOTgyYTViOSIsImMiOjl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0" y="403425"/>
            <a:ext cx="9144000" cy="1763788"/>
          </a:xfrm>
        </p:spPr>
        <p:txBody>
          <a:bodyPr/>
          <a:lstStyle/>
          <a:p>
            <a:r>
              <a:rPr lang="sv-SE" dirty="0" smtClean="0"/>
              <a:t>Ungdomsenkäten </a:t>
            </a:r>
            <a:r>
              <a:rPr lang="sv-SE" i="1" dirty="0" smtClean="0"/>
              <a:t>Om mig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5315" y="1767163"/>
            <a:ext cx="9144000" cy="837199"/>
          </a:xfrm>
        </p:spPr>
        <p:txBody>
          <a:bodyPr/>
          <a:lstStyle/>
          <a:p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Resultat om ungdomars hälsa och livsstil 2014-2024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 </a:t>
            </a:r>
          </a:p>
          <a:p>
            <a:endParaRPr lang="sv-SE" sz="1800" dirty="0"/>
          </a:p>
          <a:p>
            <a:r>
              <a:rPr lang="sv-SE" sz="1800" b="1" dirty="0"/>
              <a:t> </a:t>
            </a:r>
            <a:endParaRPr lang="sv-SE" sz="1800" dirty="0"/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Dagens tema, 2016-01-01,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03124" y="399479"/>
            <a:ext cx="8078926" cy="1077629"/>
          </a:xfrm>
        </p:spPr>
        <p:txBody>
          <a:bodyPr/>
          <a:lstStyle/>
          <a:p>
            <a:r>
              <a:rPr lang="sv-SE" sz="3200" dirty="0" smtClean="0"/>
              <a:t>Bruk av alkohol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76" y="8678"/>
            <a:ext cx="3443654" cy="229691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80" y="2524137"/>
            <a:ext cx="4339525" cy="30184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4" y="2524138"/>
            <a:ext cx="4369105" cy="30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67646" y="524414"/>
            <a:ext cx="8014403" cy="707309"/>
          </a:xfrm>
        </p:spPr>
        <p:txBody>
          <a:bodyPr/>
          <a:lstStyle/>
          <a:p>
            <a:r>
              <a:rPr lang="sv-SE" sz="3200" dirty="0" smtClean="0"/>
              <a:t>Arbetsro 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69327" y="1400694"/>
            <a:ext cx="495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Exempel på skillnader i arbetsro mellan gymnasieskolor i Norrköping</a:t>
            </a:r>
            <a:endParaRPr lang="sv-SE" sz="1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64" y="0"/>
            <a:ext cx="3028335" cy="167164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6" y="1697843"/>
            <a:ext cx="6390063" cy="43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22784" y="408462"/>
            <a:ext cx="7830665" cy="1014240"/>
          </a:xfrm>
        </p:spPr>
        <p:txBody>
          <a:bodyPr/>
          <a:lstStyle/>
          <a:p>
            <a:r>
              <a:rPr lang="sv-SE" sz="3200" dirty="0" smtClean="0"/>
              <a:t>Bra stämning på skolan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22784" y="1417033"/>
            <a:ext cx="477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Exempel på skillnader i stämning mellan grundskolor i Linköping</a:t>
            </a:r>
            <a:endParaRPr lang="sv-SE" sz="1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1748311"/>
            <a:ext cx="6351453" cy="435397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87" y="19253"/>
            <a:ext cx="3836314" cy="17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80292" y="383737"/>
            <a:ext cx="7899795" cy="1265447"/>
          </a:xfrm>
        </p:spPr>
        <p:txBody>
          <a:bodyPr/>
          <a:lstStyle/>
          <a:p>
            <a:r>
              <a:rPr lang="sv-SE" sz="3200" dirty="0" smtClean="0"/>
              <a:t>Stöd och hjälp att utvecklas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" y="1700055"/>
            <a:ext cx="6400419" cy="44118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45" y="51337"/>
            <a:ext cx="2759416" cy="2495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0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90341" y="457190"/>
            <a:ext cx="7698278" cy="917524"/>
          </a:xfrm>
        </p:spPr>
        <p:txBody>
          <a:bodyPr/>
          <a:lstStyle/>
          <a:p>
            <a:r>
              <a:rPr lang="sv-SE" sz="3200" dirty="0">
                <a:latin typeface="+mj-lt"/>
              </a:rPr>
              <a:t>Trygghet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1" y="1565329"/>
            <a:ext cx="6524752" cy="45465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616" y="0"/>
            <a:ext cx="3036383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8812" y="385418"/>
            <a:ext cx="8192288" cy="889467"/>
          </a:xfrm>
        </p:spPr>
        <p:txBody>
          <a:bodyPr/>
          <a:lstStyle/>
          <a:p>
            <a:r>
              <a:rPr lang="sv-SE" sz="3200" dirty="0"/>
              <a:t>S</a:t>
            </a:r>
            <a:r>
              <a:rPr lang="sv-SE" sz="3200" dirty="0" smtClean="0"/>
              <a:t>tress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12" y="1543863"/>
            <a:ext cx="6627411" cy="4552506"/>
          </a:xfrm>
          <a:prstGeom prst="rect">
            <a:avLst/>
          </a:prstGeom>
        </p:spPr>
      </p:pic>
      <p:pic>
        <p:nvPicPr>
          <p:cNvPr id="6" name="Bildobjekt 5" descr="\\s-fil01.lio.se\CIFS.HOMEDIR\Ungdomsenkät\Förslag på ny rapport 2018\Bilder\shutterstock_1481168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3" y="29897"/>
            <a:ext cx="2163097" cy="214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8312" y="524415"/>
            <a:ext cx="7739099" cy="855978"/>
          </a:xfrm>
        </p:spPr>
        <p:txBody>
          <a:bodyPr/>
          <a:lstStyle/>
          <a:p>
            <a:r>
              <a:rPr lang="sv-SE" sz="3200" dirty="0" smtClean="0"/>
              <a:t>Mobbning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2" y="1491236"/>
            <a:ext cx="6679396" cy="459892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85" y="0"/>
            <a:ext cx="3030415" cy="2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67104" y="524414"/>
            <a:ext cx="7739099" cy="829601"/>
          </a:xfrm>
        </p:spPr>
        <p:txBody>
          <a:bodyPr/>
          <a:lstStyle/>
          <a:p>
            <a:r>
              <a:rPr lang="sv-SE" sz="3200" dirty="0" smtClean="0"/>
              <a:t>Möjlighet att påverka i skolan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4" y="1746533"/>
            <a:ext cx="6314143" cy="436533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270" y="0"/>
            <a:ext cx="2479729" cy="24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84044" y="446798"/>
            <a:ext cx="7739099" cy="951180"/>
          </a:xfrm>
        </p:spPr>
        <p:txBody>
          <a:bodyPr/>
          <a:lstStyle/>
          <a:p>
            <a:r>
              <a:rPr lang="sv-SE" sz="3200" dirty="0"/>
              <a:t>Samhälls- och </a:t>
            </a:r>
            <a:r>
              <a:rPr lang="sv-SE" sz="3200" dirty="0" smtClean="0"/>
              <a:t>omvärldsintresse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3" name="Textruta 68"/>
          <p:cNvSpPr txBox="1"/>
          <p:nvPr/>
        </p:nvSpPr>
        <p:spPr>
          <a:xfrm>
            <a:off x="7866397" y="2593974"/>
            <a:ext cx="1259205" cy="18662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900" dirty="0">
                <a:effectLst/>
                <a:latin typeface="Century Gothic"/>
                <a:ea typeface="Georgia"/>
                <a:cs typeface="Times New Roman"/>
              </a:rPr>
              <a:t>Ungdomar ser Sverige som ett ”litet” land i en global värld och tycker att det händer mer allvarliga och betydelsefulla saker utomlands som intresserar dem.</a:t>
            </a:r>
            <a:endParaRPr lang="sv-SE" sz="1000" dirty="0">
              <a:effectLst/>
              <a:latin typeface="Georgia"/>
              <a:ea typeface="Georgia"/>
              <a:cs typeface="Times New Roman"/>
            </a:endParaRPr>
          </a:p>
        </p:txBody>
      </p:sp>
      <p:pic>
        <p:nvPicPr>
          <p:cNvPr id="14" name="Bildobjekt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2" t="313" r="-703" b="-452"/>
          <a:stretch/>
        </p:blipFill>
        <p:spPr>
          <a:xfrm>
            <a:off x="7675822" y="1762706"/>
            <a:ext cx="1224000" cy="3564000"/>
          </a:xfrm>
          <a:prstGeom prst="rect">
            <a:avLst/>
          </a:prstGeom>
        </p:spPr>
      </p:pic>
      <p:sp>
        <p:nvSpPr>
          <p:cNvPr id="15" name="Textruta 68"/>
          <p:cNvSpPr txBox="1"/>
          <p:nvPr/>
        </p:nvSpPr>
        <p:spPr>
          <a:xfrm>
            <a:off x="7687595" y="1871578"/>
            <a:ext cx="1259205" cy="18662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900" dirty="0">
                <a:effectLst/>
                <a:latin typeface="Century Gothic"/>
                <a:ea typeface="Georgia"/>
                <a:cs typeface="Times New Roman"/>
              </a:rPr>
              <a:t>Ungdomar ser Sverige som ett ”litet” land i en global värld och tycker att det händer mer allvarliga och betydelsefulla saker utomlands som intresserar dem.</a:t>
            </a:r>
            <a:endParaRPr lang="sv-SE" sz="1000" dirty="0">
              <a:effectLst/>
              <a:latin typeface="Georgia"/>
              <a:ea typeface="Georgia"/>
              <a:cs typeface="Times New Roman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8" y="1426299"/>
            <a:ext cx="6783860" cy="46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49519" y="449856"/>
            <a:ext cx="7739099" cy="891148"/>
          </a:xfrm>
        </p:spPr>
        <p:txBody>
          <a:bodyPr/>
          <a:lstStyle/>
          <a:p>
            <a:r>
              <a:rPr lang="sv-SE" sz="3200" dirty="0" smtClean="0"/>
              <a:t>Självförtroende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t="3" b="92685"/>
          <a:stretch/>
        </p:blipFill>
        <p:spPr>
          <a:xfrm>
            <a:off x="628175" y="1651819"/>
            <a:ext cx="6393235" cy="324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9" y="1679691"/>
            <a:ext cx="6395258" cy="443217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481" y="0"/>
            <a:ext cx="3365999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093739"/>
            <a:ext cx="8098894" cy="360000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endParaRPr lang="sv-SE" sz="1800" dirty="0"/>
          </a:p>
          <a:p>
            <a:r>
              <a:rPr lang="sv-SE" sz="1800" dirty="0" smtClean="0"/>
              <a:t>Det här bildspelet visar ett urval av resultat på länsnivå. </a:t>
            </a:r>
          </a:p>
          <a:p>
            <a:endParaRPr lang="sv-SE" sz="1800" dirty="0"/>
          </a:p>
          <a:p>
            <a:pPr>
              <a:spcAft>
                <a:spcPts val="3000"/>
              </a:spcAft>
            </a:pPr>
            <a:r>
              <a:rPr lang="sv-SE" sz="1800" dirty="0" smtClean="0"/>
              <a:t>Om du istället vill visa resultat för din skola kan du söka fram </a:t>
            </a:r>
            <a:r>
              <a:rPr lang="sv-SE" sz="1800" dirty="0" smtClean="0"/>
              <a:t>och kopiera egna </a:t>
            </a:r>
            <a:r>
              <a:rPr lang="sv-SE" sz="1800" dirty="0" smtClean="0"/>
              <a:t>diagram i webbtjänsten </a:t>
            </a:r>
            <a:r>
              <a:rPr lang="sv-SE" sz="1800" dirty="0" smtClean="0">
                <a:hlinkClick r:id="rId2"/>
              </a:rPr>
              <a:t>Status Östergötland</a:t>
            </a:r>
            <a:r>
              <a:rPr lang="sv-SE" sz="1800" dirty="0"/>
              <a:t> </a:t>
            </a:r>
            <a:endParaRPr lang="sv-SE" sz="1800" dirty="0" smtClean="0"/>
          </a:p>
          <a:p>
            <a:pPr>
              <a:spcAft>
                <a:spcPts val="3000"/>
              </a:spcAft>
            </a:pPr>
            <a:r>
              <a:rPr lang="sv-SE" sz="1800" dirty="0"/>
              <a:t>Du hittar även </a:t>
            </a:r>
            <a:r>
              <a:rPr lang="sv-SE" sz="1800" dirty="0" smtClean="0"/>
              <a:t>resultat och rapporter på </a:t>
            </a:r>
            <a:r>
              <a:rPr lang="sv-SE" sz="1800" dirty="0"/>
              <a:t>ungdomsenkätens </a:t>
            </a:r>
            <a:r>
              <a:rPr lang="sv-SE" sz="1800" dirty="0" smtClean="0"/>
              <a:t>hemsida: </a:t>
            </a:r>
            <a:r>
              <a:rPr lang="sv-SE" sz="1800" u="sng" dirty="0">
                <a:hlinkClick r:id="rId3"/>
              </a:rPr>
              <a:t>https://www.regionostergotland.se/ommig</a:t>
            </a:r>
            <a:r>
              <a:rPr lang="sv-SE" sz="1800" dirty="0"/>
              <a:t>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Är du nyfiken på resultat för din skola?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73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75896" y="530084"/>
            <a:ext cx="7739099" cy="785640"/>
          </a:xfrm>
        </p:spPr>
        <p:txBody>
          <a:bodyPr/>
          <a:lstStyle/>
          <a:p>
            <a:r>
              <a:rPr lang="sv-SE" sz="3200" dirty="0" smtClean="0"/>
              <a:t>Tillit till andra människor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6" y="1571875"/>
            <a:ext cx="6612301" cy="45399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91" y="34304"/>
            <a:ext cx="3342752" cy="23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1245" y="388129"/>
            <a:ext cx="8024849" cy="830240"/>
          </a:xfrm>
        </p:spPr>
        <p:txBody>
          <a:bodyPr/>
          <a:lstStyle/>
          <a:p>
            <a:r>
              <a:rPr lang="sv-SE" sz="3200" dirty="0" smtClean="0"/>
              <a:t>Framtidstro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5" y="1606499"/>
            <a:ext cx="6499936" cy="4466623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99" y="-1"/>
            <a:ext cx="2888901" cy="208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2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31" name="Rubrik 2"/>
          <p:cNvSpPr txBox="1">
            <a:spLocks/>
          </p:cNvSpPr>
          <p:nvPr/>
        </p:nvSpPr>
        <p:spPr>
          <a:xfrm>
            <a:off x="589085" y="325443"/>
            <a:ext cx="7643201" cy="9230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sz="3200" dirty="0" smtClean="0">
                <a:latin typeface="+mj-lt"/>
              </a:rPr>
              <a:t>Stöd från vuxna</a:t>
            </a:r>
            <a:endParaRPr lang="sv-SE" sz="3200" dirty="0">
              <a:latin typeface="+mj-lt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0" y="1411218"/>
            <a:ext cx="6736998" cy="463299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3" y="0"/>
            <a:ext cx="2949677" cy="2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81781" y="325444"/>
            <a:ext cx="7750505" cy="835142"/>
          </a:xfrm>
        </p:spPr>
        <p:txBody>
          <a:bodyPr/>
          <a:lstStyle/>
          <a:p>
            <a:r>
              <a:rPr lang="sv-SE" sz="3200" dirty="0" smtClean="0">
                <a:latin typeface="+mj-lt"/>
              </a:rPr>
              <a:t>Vänskap</a:t>
            </a:r>
            <a:endParaRPr lang="sv-SE" sz="3200" dirty="0">
              <a:latin typeface="+mj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>
                <a:latin typeface="+mj-lt"/>
              </a:rPr>
              <a:pPr/>
              <a:t>4</a:t>
            </a:fld>
            <a:endParaRPr lang="sv-SE" dirty="0">
              <a:latin typeface="+mj-lt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21" y="1464970"/>
            <a:ext cx="6669032" cy="4563022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750" y="0"/>
            <a:ext cx="3064250" cy="2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Rubrik 2"/>
          <p:cNvSpPr txBox="1">
            <a:spLocks/>
          </p:cNvSpPr>
          <p:nvPr/>
        </p:nvSpPr>
        <p:spPr>
          <a:xfrm>
            <a:off x="514348" y="344941"/>
            <a:ext cx="8470953" cy="900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sz="3200" dirty="0">
                <a:latin typeface="+mj-lt"/>
              </a:rPr>
              <a:t>Självskattad hälsa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8" y="267198"/>
            <a:ext cx="3504134" cy="189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76" y="1555701"/>
            <a:ext cx="6599290" cy="45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1245" y="306779"/>
            <a:ext cx="8024849" cy="836221"/>
          </a:xfrm>
        </p:spPr>
        <p:txBody>
          <a:bodyPr/>
          <a:lstStyle/>
          <a:p>
            <a:r>
              <a:rPr lang="sv-SE" sz="3200" dirty="0">
                <a:latin typeface="+mj-lt"/>
              </a:rPr>
              <a:t>Oro/ångest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64" y="1363849"/>
            <a:ext cx="6731244" cy="4689573"/>
          </a:xfrm>
          <a:prstGeom prst="rect">
            <a:avLst/>
          </a:prstGeom>
        </p:spPr>
      </p:pic>
      <p:pic>
        <p:nvPicPr>
          <p:cNvPr id="6" name="Bildobjekt 5" descr="Rädsla Jag Är Rädd Sitter · Gratis bilder på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22" y="-43793"/>
            <a:ext cx="2380035" cy="23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8312" y="438333"/>
            <a:ext cx="7739099" cy="873563"/>
          </a:xfrm>
        </p:spPr>
        <p:txBody>
          <a:bodyPr/>
          <a:lstStyle/>
          <a:p>
            <a:r>
              <a:rPr lang="sv-SE" sz="3200" dirty="0" smtClean="0"/>
              <a:t>Att duga som man är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2" y="1672045"/>
            <a:ext cx="6431456" cy="443982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55" y="-1"/>
            <a:ext cx="3355922" cy="22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44349" y="391459"/>
            <a:ext cx="8111746" cy="1006943"/>
          </a:xfrm>
        </p:spPr>
        <p:txBody>
          <a:bodyPr/>
          <a:lstStyle/>
          <a:p>
            <a:r>
              <a:rPr lang="sv-SE" sz="3200" dirty="0" smtClean="0"/>
              <a:t>Fysisk aktivitet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Figur 2"/>
          <p:cNvSpPr>
            <a:spLocks noChangeArrowheads="1"/>
          </p:cNvSpPr>
          <p:nvPr/>
        </p:nvSpPr>
        <p:spPr bwMode="auto">
          <a:xfrm rot="5400000">
            <a:off x="6270136" y="2854195"/>
            <a:ext cx="3472965" cy="2051441"/>
          </a:xfrm>
          <a:prstGeom prst="roundRect">
            <a:avLst>
              <a:gd name="adj" fmla="val 12103"/>
            </a:avLst>
          </a:prstGeom>
          <a:solidFill>
            <a:srgbClr val="A7D9D1"/>
          </a:solidFill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sv-SE" sz="1200" dirty="0"/>
              <a:t>Ungdomar rekommenderas att vara fysiskt aktiva minst en timme i genomsnitt varje dag, och det är denna andel som redovisas här.</a:t>
            </a:r>
          </a:p>
          <a:p>
            <a:endParaRPr lang="sv-SE" sz="1200" dirty="0"/>
          </a:p>
          <a:p>
            <a:r>
              <a:rPr lang="sv-SE" sz="1200" dirty="0"/>
              <a:t>Som fysisk aktivitet har ungdomarna fått räkna med både </a:t>
            </a:r>
            <a:r>
              <a:rPr lang="sv-SE" sz="1200" b="1" dirty="0"/>
              <a:t>vardagsmotion </a:t>
            </a:r>
            <a:r>
              <a:rPr lang="sv-SE" sz="1200" dirty="0"/>
              <a:t>och </a:t>
            </a:r>
            <a:r>
              <a:rPr lang="sv-SE" sz="1200" b="1" dirty="0"/>
              <a:t>träning</a:t>
            </a:r>
            <a:r>
              <a:rPr lang="sv-SE" sz="1200" dirty="0"/>
              <a:t> som till exempel: fotboll, simning, ridning, dans, styrketräning eller när man cyklar/går till skolan i raskt tempo.</a:t>
            </a:r>
          </a:p>
          <a:p>
            <a:endParaRPr lang="sv-SE" sz="1200" kern="0" dirty="0">
              <a:solidFill>
                <a:sysClr val="windowText" lastClr="000000"/>
              </a:solidFill>
              <a:latin typeface="Century Gothic"/>
              <a:ea typeface="Georgia"/>
              <a:cs typeface="Times New Roman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1679122"/>
            <a:ext cx="6394508" cy="44015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01" y="12277"/>
            <a:ext cx="2792999" cy="18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2285" y="375278"/>
            <a:ext cx="7836334" cy="997800"/>
          </a:xfrm>
        </p:spPr>
        <p:txBody>
          <a:bodyPr/>
          <a:lstStyle/>
          <a:p>
            <a:r>
              <a:rPr lang="sv-SE" sz="3200" dirty="0" smtClean="0"/>
              <a:t>Bruk av tobak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0"/>
            <a:ext cx="3165987" cy="211230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5" y="2724449"/>
            <a:ext cx="4348649" cy="298717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72" y="2724449"/>
            <a:ext cx="4290445" cy="29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2506</TotalTime>
  <Words>272</Words>
  <Application>Microsoft Office PowerPoint</Application>
  <PresentationFormat>Bildspel på skärmen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Tahoma</vt:lpstr>
      <vt:lpstr>Times New Roman</vt:lpstr>
      <vt:lpstr>blank</vt:lpstr>
      <vt:lpstr>PowerPoint-presentation</vt:lpstr>
      <vt:lpstr>Är du nyfiken på resultat för din skola?</vt:lpstr>
      <vt:lpstr>PowerPoint-presentation</vt:lpstr>
      <vt:lpstr>Vänskap</vt:lpstr>
      <vt:lpstr>PowerPoint-presentation</vt:lpstr>
      <vt:lpstr>Oro/ångest</vt:lpstr>
      <vt:lpstr>Att duga som man är</vt:lpstr>
      <vt:lpstr>Fysisk aktivitet</vt:lpstr>
      <vt:lpstr>Bruk av tobak</vt:lpstr>
      <vt:lpstr>Bruk av alkohol</vt:lpstr>
      <vt:lpstr>Arbetsro </vt:lpstr>
      <vt:lpstr>Bra stämning på skolan</vt:lpstr>
      <vt:lpstr>Stöd och hjälp att utvecklas</vt:lpstr>
      <vt:lpstr>Trygghet</vt:lpstr>
      <vt:lpstr>Stress</vt:lpstr>
      <vt:lpstr>Mobbning</vt:lpstr>
      <vt:lpstr>Möjlighet att påverka i skolan</vt:lpstr>
      <vt:lpstr>Samhälls- och omvärldsintresse</vt:lpstr>
      <vt:lpstr>Självförtroende</vt:lpstr>
      <vt:lpstr>Tillit till andra människor</vt:lpstr>
      <vt:lpstr>Framtidstro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Källstrand Thor Åsa</dc:creator>
  <cp:lastModifiedBy>Henriksson Hanna</cp:lastModifiedBy>
  <cp:revision>167</cp:revision>
  <cp:lastPrinted>2019-03-29T12:46:34Z</cp:lastPrinted>
  <dcterms:created xsi:type="dcterms:W3CDTF">2017-05-31T14:12:30Z</dcterms:created>
  <dcterms:modified xsi:type="dcterms:W3CDTF">2025-01-15T08:07:42Z</dcterms:modified>
</cp:coreProperties>
</file>